
<file path=[Content_Types].xml><?xml version="1.0" encoding="utf-8"?>
<Types xmlns="http://schemas.openxmlformats.org/package/2006/content-types">
  <Default Extension="png" ContentType="image/png"/>
  <Default Extension="pdf" ContentType="application/pd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76" r:id="rId2"/>
  </p:sldMasterIdLst>
  <p:notesMasterIdLst>
    <p:notesMasterId r:id="rId58"/>
  </p:notesMasterIdLst>
  <p:sldIdLst>
    <p:sldId id="256" r:id="rId3"/>
    <p:sldId id="257" r:id="rId4"/>
    <p:sldId id="289" r:id="rId5"/>
    <p:sldId id="291" r:id="rId6"/>
    <p:sldId id="290" r:id="rId7"/>
    <p:sldId id="292" r:id="rId8"/>
    <p:sldId id="293" r:id="rId9"/>
    <p:sldId id="260" r:id="rId10"/>
    <p:sldId id="294" r:id="rId11"/>
    <p:sldId id="295" r:id="rId12"/>
    <p:sldId id="297" r:id="rId13"/>
    <p:sldId id="310" r:id="rId14"/>
    <p:sldId id="298" r:id="rId15"/>
    <p:sldId id="272" r:id="rId16"/>
    <p:sldId id="273" r:id="rId17"/>
    <p:sldId id="299" r:id="rId18"/>
    <p:sldId id="296" r:id="rId19"/>
    <p:sldId id="261" r:id="rId20"/>
    <p:sldId id="265" r:id="rId21"/>
    <p:sldId id="266" r:id="rId22"/>
    <p:sldId id="308" r:id="rId23"/>
    <p:sldId id="312" r:id="rId24"/>
    <p:sldId id="267" r:id="rId25"/>
    <p:sldId id="309" r:id="rId26"/>
    <p:sldId id="311" r:id="rId27"/>
    <p:sldId id="300" r:id="rId28"/>
    <p:sldId id="262" r:id="rId29"/>
    <p:sldId id="263" r:id="rId30"/>
    <p:sldId id="301" r:id="rId31"/>
    <p:sldId id="302" r:id="rId32"/>
    <p:sldId id="303" r:id="rId33"/>
    <p:sldId id="304" r:id="rId34"/>
    <p:sldId id="326" r:id="rId35"/>
    <p:sldId id="305" r:id="rId36"/>
    <p:sldId id="306" r:id="rId37"/>
    <p:sldId id="313" r:id="rId38"/>
    <p:sldId id="314" r:id="rId39"/>
    <p:sldId id="315" r:id="rId40"/>
    <p:sldId id="316" r:id="rId41"/>
    <p:sldId id="317" r:id="rId42"/>
    <p:sldId id="275" r:id="rId43"/>
    <p:sldId id="318" r:id="rId44"/>
    <p:sldId id="319" r:id="rId45"/>
    <p:sldId id="277" r:id="rId46"/>
    <p:sldId id="278" r:id="rId47"/>
    <p:sldId id="279" r:id="rId48"/>
    <p:sldId id="280" r:id="rId49"/>
    <p:sldId id="282" r:id="rId50"/>
    <p:sldId id="283" r:id="rId51"/>
    <p:sldId id="284" r:id="rId52"/>
    <p:sldId id="285" r:id="rId53"/>
    <p:sldId id="323" r:id="rId54"/>
    <p:sldId id="324" r:id="rId55"/>
    <p:sldId id="325" r:id="rId56"/>
    <p:sldId id="286" r:id="rId57"/>
  </p:sldIdLst>
  <p:sldSz cx="12192000" cy="6858000"/>
  <p:notesSz cx="6858000" cy="9144000"/>
  <p:embeddedFontLs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ＭＳ Ｐゴシック" panose="020B0600070205080204" pitchFamily="34" charset="-128"/>
      <p:regular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Arial Unicode MS" panose="020B0604020202020204" pitchFamily="34" charset="-128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ndara" panose="020E0502030303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39" autoAdjust="0"/>
  </p:normalViewPr>
  <p:slideViewPr>
    <p:cSldViewPr snapToGrid="0">
      <p:cViewPr varScale="1">
        <p:scale>
          <a:sx n="65" d="100"/>
          <a:sy n="65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22F971-7F4D-2B40-9BD8-6E5E57359184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E916BC-C9CA-3640-B314-028E09388C8E}">
      <dgm:prSet phldrT="[Text]"/>
      <dgm:spPr/>
      <dgm:t>
        <a:bodyPr/>
        <a:lstStyle/>
        <a:p>
          <a:r>
            <a:rPr lang="en-US" dirty="0" smtClean="0"/>
            <a:t>Examples include:</a:t>
          </a:r>
          <a:endParaRPr lang="en-US" dirty="0"/>
        </a:p>
      </dgm:t>
    </dgm:pt>
    <dgm:pt modelId="{A740E49C-ABEB-954F-A228-73C05F4D543F}" type="parTrans" cxnId="{B3EDA197-5E38-0E48-99C6-7BFE48449DE2}">
      <dgm:prSet/>
      <dgm:spPr/>
      <dgm:t>
        <a:bodyPr/>
        <a:lstStyle/>
        <a:p>
          <a:endParaRPr lang="en-US"/>
        </a:p>
      </dgm:t>
    </dgm:pt>
    <dgm:pt modelId="{236FD5E4-BF84-C24D-AA61-E2F4878CEE51}" type="sibTrans" cxnId="{B3EDA197-5E38-0E48-99C6-7BFE48449DE2}">
      <dgm:prSet/>
      <dgm:spPr/>
      <dgm:t>
        <a:bodyPr/>
        <a:lstStyle/>
        <a:p>
          <a:endParaRPr lang="en-US"/>
        </a:p>
      </dgm:t>
    </dgm:pt>
    <dgm:pt modelId="{EDEFEEAB-D26C-594B-8C67-E2390CDE5749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/>
            <a:t>Secure branch office connectivity over the Internet</a:t>
          </a:r>
        </a:p>
      </dgm:t>
    </dgm:pt>
    <dgm:pt modelId="{EF8F2555-44F9-7E40-9274-B2F68C07CC05}" type="parTrans" cxnId="{4F155107-0F24-5847-900A-8D1BFF45B843}">
      <dgm:prSet/>
      <dgm:spPr/>
      <dgm:t>
        <a:bodyPr/>
        <a:lstStyle/>
        <a:p>
          <a:endParaRPr lang="en-US"/>
        </a:p>
      </dgm:t>
    </dgm:pt>
    <dgm:pt modelId="{6A9DB21B-EE88-E843-B6C4-D1E492E08CC1}" type="sibTrans" cxnId="{4F155107-0F24-5847-900A-8D1BFF45B843}">
      <dgm:prSet/>
      <dgm:spPr/>
      <dgm:t>
        <a:bodyPr/>
        <a:lstStyle/>
        <a:p>
          <a:endParaRPr lang="en-US"/>
        </a:p>
      </dgm:t>
    </dgm:pt>
    <dgm:pt modelId="{0FBD332D-F0CA-4148-B350-88225284CEA3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/>
            <a:t>Secure remote access over the Internet</a:t>
          </a:r>
        </a:p>
      </dgm:t>
    </dgm:pt>
    <dgm:pt modelId="{58D7EC81-77A0-6248-BA26-2AAD30AC669B}" type="parTrans" cxnId="{73B989EA-8A0F-1746-AD8E-9110C0EBDC1B}">
      <dgm:prSet/>
      <dgm:spPr/>
      <dgm:t>
        <a:bodyPr/>
        <a:lstStyle/>
        <a:p>
          <a:endParaRPr lang="en-US"/>
        </a:p>
      </dgm:t>
    </dgm:pt>
    <dgm:pt modelId="{C6A220A5-3279-7C4A-A7E0-4970D60EA382}" type="sibTrans" cxnId="{73B989EA-8A0F-1746-AD8E-9110C0EBDC1B}">
      <dgm:prSet/>
      <dgm:spPr/>
      <dgm:t>
        <a:bodyPr/>
        <a:lstStyle/>
        <a:p>
          <a:endParaRPr lang="en-US"/>
        </a:p>
      </dgm:t>
    </dgm:pt>
    <dgm:pt modelId="{310FED29-AB4A-EC43-A204-9CC5D8BB620E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/>
            <a:t>Establishing extranet and intranet connectivity with partners</a:t>
          </a:r>
        </a:p>
      </dgm:t>
    </dgm:pt>
    <dgm:pt modelId="{120E7510-1CE3-7A4B-B76A-91A01EE7D82E}" type="parTrans" cxnId="{6DB9362B-7FCE-CA45-8691-0090B56409E5}">
      <dgm:prSet/>
      <dgm:spPr/>
      <dgm:t>
        <a:bodyPr/>
        <a:lstStyle/>
        <a:p>
          <a:endParaRPr lang="en-US"/>
        </a:p>
      </dgm:t>
    </dgm:pt>
    <dgm:pt modelId="{5F5240BA-61EF-5F43-A4D1-F5F0E6CC0505}" type="sibTrans" cxnId="{6DB9362B-7FCE-CA45-8691-0090B56409E5}">
      <dgm:prSet/>
      <dgm:spPr/>
      <dgm:t>
        <a:bodyPr/>
        <a:lstStyle/>
        <a:p>
          <a:endParaRPr lang="en-US"/>
        </a:p>
      </dgm:t>
    </dgm:pt>
    <dgm:pt modelId="{DD2160E2-539D-FD41-9CE0-81B9922763A6}">
      <dgm:prSet/>
      <dgm:spPr>
        <a:ln>
          <a:solidFill>
            <a:schemeClr val="tx2"/>
          </a:solidFill>
        </a:ln>
      </dgm:spPr>
      <dgm:t>
        <a:bodyPr/>
        <a:lstStyle/>
        <a:p>
          <a:r>
            <a:rPr lang="en-US" dirty="0" smtClean="0"/>
            <a:t>Enhancing electronic commerce security</a:t>
          </a:r>
        </a:p>
      </dgm:t>
    </dgm:pt>
    <dgm:pt modelId="{D37E996E-913A-E041-9F12-CCF2CBDE53B1}" type="parTrans" cxnId="{1A99C90E-58FA-1146-A4F2-5A4AC2FC4597}">
      <dgm:prSet/>
      <dgm:spPr/>
      <dgm:t>
        <a:bodyPr/>
        <a:lstStyle/>
        <a:p>
          <a:endParaRPr lang="en-US"/>
        </a:p>
      </dgm:t>
    </dgm:pt>
    <dgm:pt modelId="{F0D48D50-5020-034E-BA4C-7A0233A94D81}" type="sibTrans" cxnId="{1A99C90E-58FA-1146-A4F2-5A4AC2FC4597}">
      <dgm:prSet/>
      <dgm:spPr/>
      <dgm:t>
        <a:bodyPr/>
        <a:lstStyle/>
        <a:p>
          <a:endParaRPr lang="en-US"/>
        </a:p>
      </dgm:t>
    </dgm:pt>
    <dgm:pt modelId="{B35CD823-7F80-C047-A4F4-6AB98FEB7735}" type="pres">
      <dgm:prSet presAssocID="{EB22F971-7F4D-2B40-9BD8-6E5E57359184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4EE3007-19CD-304D-8E28-3E8CE4ABCC41}" type="pres">
      <dgm:prSet presAssocID="{D0E916BC-C9CA-3640-B314-028E09388C8E}" presName="circle1" presStyleLbl="node1" presStyleIdx="0" presStyleCnt="1" custLinFactNeighborX="-5095" custLinFactNeighborY="-2548"/>
      <dgm:spPr/>
    </dgm:pt>
    <dgm:pt modelId="{866A5CEF-2EF4-774C-93AE-2FD607E5848F}" type="pres">
      <dgm:prSet presAssocID="{D0E916BC-C9CA-3640-B314-028E09388C8E}" presName="space" presStyleCnt="0"/>
      <dgm:spPr/>
    </dgm:pt>
    <dgm:pt modelId="{4260A6A7-04C4-6C4E-81D6-9B20A8079269}" type="pres">
      <dgm:prSet presAssocID="{D0E916BC-C9CA-3640-B314-028E09388C8E}" presName="rect1" presStyleLbl="alignAcc1" presStyleIdx="0" presStyleCnt="1"/>
      <dgm:spPr/>
      <dgm:t>
        <a:bodyPr/>
        <a:lstStyle/>
        <a:p>
          <a:endParaRPr lang="en-US"/>
        </a:p>
      </dgm:t>
    </dgm:pt>
    <dgm:pt modelId="{E810809C-2C6E-BF42-8225-2518060DCCDB}" type="pres">
      <dgm:prSet presAssocID="{D0E916BC-C9CA-3640-B314-028E09388C8E}" presName="rect1ParTx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F43AC8-B14D-6F46-9071-E2D8B19F383F}" type="pres">
      <dgm:prSet presAssocID="{D0E916BC-C9CA-3640-B314-028E09388C8E}" presName="rect1ChTx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6418FB-78A1-43D2-BE83-9E505A1339C3}" type="presOf" srcId="{EB22F971-7F4D-2B40-9BD8-6E5E57359184}" destId="{B35CD823-7F80-C047-A4F4-6AB98FEB7735}" srcOrd="0" destOrd="0" presId="urn:microsoft.com/office/officeart/2005/8/layout/target3"/>
    <dgm:cxn modelId="{137CDA0C-C96C-4087-B0A5-F980FF5CC121}" type="presOf" srcId="{310FED29-AB4A-EC43-A204-9CC5D8BB620E}" destId="{AAF43AC8-B14D-6F46-9071-E2D8B19F383F}" srcOrd="0" destOrd="2" presId="urn:microsoft.com/office/officeart/2005/8/layout/target3"/>
    <dgm:cxn modelId="{8F341834-ED33-49BE-8BB6-FB1D604AE4A8}" type="presOf" srcId="{D0E916BC-C9CA-3640-B314-028E09388C8E}" destId="{E810809C-2C6E-BF42-8225-2518060DCCDB}" srcOrd="1" destOrd="0" presId="urn:microsoft.com/office/officeart/2005/8/layout/target3"/>
    <dgm:cxn modelId="{C1701CB2-7A45-4EF8-8778-D313C5D5C98F}" type="presOf" srcId="{D0E916BC-C9CA-3640-B314-028E09388C8E}" destId="{4260A6A7-04C4-6C4E-81D6-9B20A8079269}" srcOrd="0" destOrd="0" presId="urn:microsoft.com/office/officeart/2005/8/layout/target3"/>
    <dgm:cxn modelId="{1A99C90E-58FA-1146-A4F2-5A4AC2FC4597}" srcId="{D0E916BC-C9CA-3640-B314-028E09388C8E}" destId="{DD2160E2-539D-FD41-9CE0-81B9922763A6}" srcOrd="3" destOrd="0" parTransId="{D37E996E-913A-E041-9F12-CCF2CBDE53B1}" sibTransId="{F0D48D50-5020-034E-BA4C-7A0233A94D81}"/>
    <dgm:cxn modelId="{7BA04E57-ED50-4E3B-B882-0B9ADF276A2D}" type="presOf" srcId="{0FBD332D-F0CA-4148-B350-88225284CEA3}" destId="{AAF43AC8-B14D-6F46-9071-E2D8B19F383F}" srcOrd="0" destOrd="1" presId="urn:microsoft.com/office/officeart/2005/8/layout/target3"/>
    <dgm:cxn modelId="{6DB9362B-7FCE-CA45-8691-0090B56409E5}" srcId="{D0E916BC-C9CA-3640-B314-028E09388C8E}" destId="{310FED29-AB4A-EC43-A204-9CC5D8BB620E}" srcOrd="2" destOrd="0" parTransId="{120E7510-1CE3-7A4B-B76A-91A01EE7D82E}" sibTransId="{5F5240BA-61EF-5F43-A4D1-F5F0E6CC0505}"/>
    <dgm:cxn modelId="{EAFE8DD8-213B-4327-9E21-06F7B019F411}" type="presOf" srcId="{EDEFEEAB-D26C-594B-8C67-E2390CDE5749}" destId="{AAF43AC8-B14D-6F46-9071-E2D8B19F383F}" srcOrd="0" destOrd="0" presId="urn:microsoft.com/office/officeart/2005/8/layout/target3"/>
    <dgm:cxn modelId="{4F155107-0F24-5847-900A-8D1BFF45B843}" srcId="{D0E916BC-C9CA-3640-B314-028E09388C8E}" destId="{EDEFEEAB-D26C-594B-8C67-E2390CDE5749}" srcOrd="0" destOrd="0" parTransId="{EF8F2555-44F9-7E40-9274-B2F68C07CC05}" sibTransId="{6A9DB21B-EE88-E843-B6C4-D1E492E08CC1}"/>
    <dgm:cxn modelId="{E1A569B1-F25C-4082-BE39-F909845D62A4}" type="presOf" srcId="{DD2160E2-539D-FD41-9CE0-81B9922763A6}" destId="{AAF43AC8-B14D-6F46-9071-E2D8B19F383F}" srcOrd="0" destOrd="3" presId="urn:microsoft.com/office/officeart/2005/8/layout/target3"/>
    <dgm:cxn modelId="{B3EDA197-5E38-0E48-99C6-7BFE48449DE2}" srcId="{EB22F971-7F4D-2B40-9BD8-6E5E57359184}" destId="{D0E916BC-C9CA-3640-B314-028E09388C8E}" srcOrd="0" destOrd="0" parTransId="{A740E49C-ABEB-954F-A228-73C05F4D543F}" sibTransId="{236FD5E4-BF84-C24D-AA61-E2F4878CEE51}"/>
    <dgm:cxn modelId="{73B989EA-8A0F-1746-AD8E-9110C0EBDC1B}" srcId="{D0E916BC-C9CA-3640-B314-028E09388C8E}" destId="{0FBD332D-F0CA-4148-B350-88225284CEA3}" srcOrd="1" destOrd="0" parTransId="{58D7EC81-77A0-6248-BA26-2AAD30AC669B}" sibTransId="{C6A220A5-3279-7C4A-A7E0-4970D60EA382}"/>
    <dgm:cxn modelId="{6F394CD5-027C-4CF8-844D-BF79D59EB659}" type="presParOf" srcId="{B35CD823-7F80-C047-A4F4-6AB98FEB7735}" destId="{44EE3007-19CD-304D-8E28-3E8CE4ABCC41}" srcOrd="0" destOrd="0" presId="urn:microsoft.com/office/officeart/2005/8/layout/target3"/>
    <dgm:cxn modelId="{A11255EA-3E0A-44F9-98D6-5C5BA1ABA1ED}" type="presParOf" srcId="{B35CD823-7F80-C047-A4F4-6AB98FEB7735}" destId="{866A5CEF-2EF4-774C-93AE-2FD607E5848F}" srcOrd="1" destOrd="0" presId="urn:microsoft.com/office/officeart/2005/8/layout/target3"/>
    <dgm:cxn modelId="{82769792-1516-441A-8100-146D6162FEFE}" type="presParOf" srcId="{B35CD823-7F80-C047-A4F4-6AB98FEB7735}" destId="{4260A6A7-04C4-6C4E-81D6-9B20A8079269}" srcOrd="2" destOrd="0" presId="urn:microsoft.com/office/officeart/2005/8/layout/target3"/>
    <dgm:cxn modelId="{0B190870-6E02-4CBC-B576-CA418B2D5904}" type="presParOf" srcId="{B35CD823-7F80-C047-A4F4-6AB98FEB7735}" destId="{E810809C-2C6E-BF42-8225-2518060DCCDB}" srcOrd="3" destOrd="0" presId="urn:microsoft.com/office/officeart/2005/8/layout/target3"/>
    <dgm:cxn modelId="{F4C180D5-7632-4FDC-9DCE-69BE9148EA5F}" type="presParOf" srcId="{B35CD823-7F80-C047-A4F4-6AB98FEB7735}" destId="{AAF43AC8-B14D-6F46-9071-E2D8B19F383F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4647D7-7796-6048-A54E-6F0BEADEE0FC}" type="doc">
      <dgm:prSet loTypeId="urn:microsoft.com/office/officeart/2005/8/layout/hierarchy4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AFD6D7-ED19-E149-9A5C-9A4C382DE6F8}">
      <dgm:prSet phldrT="[Text]"/>
      <dgm:spPr>
        <a:effectLst/>
      </dgm:spPr>
      <dgm:t>
        <a:bodyPr/>
        <a:lstStyle/>
        <a:p>
          <a:r>
            <a:rPr lang="en-US" dirty="0" smtClean="0"/>
            <a:t>IPsec can assure that:</a:t>
          </a:r>
          <a:endParaRPr lang="en-US" dirty="0"/>
        </a:p>
      </dgm:t>
    </dgm:pt>
    <dgm:pt modelId="{56E8B9D8-FAD6-2D47-81E8-B3E56FB0546F}" type="parTrans" cxnId="{7DF356C9-1EA8-8C48-88F2-8BBF1ED333C8}">
      <dgm:prSet/>
      <dgm:spPr/>
      <dgm:t>
        <a:bodyPr/>
        <a:lstStyle/>
        <a:p>
          <a:endParaRPr lang="en-US"/>
        </a:p>
      </dgm:t>
    </dgm:pt>
    <dgm:pt modelId="{5EA7EC65-4485-4E41-BD28-BAD06BC6F99E}" type="sibTrans" cxnId="{7DF356C9-1EA8-8C48-88F2-8BBF1ED333C8}">
      <dgm:prSet/>
      <dgm:spPr/>
      <dgm:t>
        <a:bodyPr/>
        <a:lstStyle/>
        <a:p>
          <a:endParaRPr lang="en-US"/>
        </a:p>
      </dgm:t>
    </dgm:pt>
    <dgm:pt modelId="{AA43A42E-3061-FF4C-A1DE-89EC2CA7A1B0}">
      <dgm:prSet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 router advertisement comes from an authorized router</a:t>
          </a:r>
        </a:p>
      </dgm:t>
    </dgm:pt>
    <dgm:pt modelId="{2A5D8ECC-F86C-D244-B6DD-73EF4E5B76A9}" type="parTrans" cxnId="{E98EE940-9D8F-4B4B-9C09-578324D61351}">
      <dgm:prSet/>
      <dgm:spPr/>
      <dgm:t>
        <a:bodyPr/>
        <a:lstStyle/>
        <a:p>
          <a:endParaRPr lang="en-US"/>
        </a:p>
      </dgm:t>
    </dgm:pt>
    <dgm:pt modelId="{B3580A10-6502-6741-90BE-0F3782E37724}" type="sibTrans" cxnId="{E98EE940-9D8F-4B4B-9C09-578324D61351}">
      <dgm:prSet/>
      <dgm:spPr/>
      <dgm:t>
        <a:bodyPr/>
        <a:lstStyle/>
        <a:p>
          <a:endParaRPr lang="en-US"/>
        </a:p>
      </dgm:t>
    </dgm:pt>
    <dgm:pt modelId="{655D83FF-AE4D-1B4D-857B-31475F60EF64}">
      <dgm:prSet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 router seeking to establish or maintain a neighbor relationship with a router in another routing domain is an authorized router</a:t>
          </a:r>
        </a:p>
      </dgm:t>
    </dgm:pt>
    <dgm:pt modelId="{746FC848-5168-614C-82F5-8BFDA04724D5}" type="parTrans" cxnId="{29042B14-B750-2A4E-855E-69B611A40B05}">
      <dgm:prSet/>
      <dgm:spPr/>
      <dgm:t>
        <a:bodyPr/>
        <a:lstStyle/>
        <a:p>
          <a:endParaRPr lang="en-US"/>
        </a:p>
      </dgm:t>
    </dgm:pt>
    <dgm:pt modelId="{4708D75F-6A88-244C-8707-C5773AD3E057}" type="sibTrans" cxnId="{29042B14-B750-2A4E-855E-69B611A40B05}">
      <dgm:prSet/>
      <dgm:spPr/>
      <dgm:t>
        <a:bodyPr/>
        <a:lstStyle/>
        <a:p>
          <a:endParaRPr lang="en-US"/>
        </a:p>
      </dgm:t>
    </dgm:pt>
    <dgm:pt modelId="{CB851459-1E66-FF49-A7F7-CADF8F502F66}">
      <dgm:prSet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 redirect message comes from the router to which the initial IP packet was sent </a:t>
          </a:r>
        </a:p>
      </dgm:t>
    </dgm:pt>
    <dgm:pt modelId="{C65123B5-BA25-E443-8340-E80B31137240}" type="parTrans" cxnId="{960366DD-3931-4C4D-B03C-EF1A6046BC4D}">
      <dgm:prSet/>
      <dgm:spPr/>
      <dgm:t>
        <a:bodyPr/>
        <a:lstStyle/>
        <a:p>
          <a:endParaRPr lang="en-US"/>
        </a:p>
      </dgm:t>
    </dgm:pt>
    <dgm:pt modelId="{CF70C63C-9BCA-7140-BBB2-D16C8772B1C8}" type="sibTrans" cxnId="{960366DD-3931-4C4D-B03C-EF1A6046BC4D}">
      <dgm:prSet/>
      <dgm:spPr/>
      <dgm:t>
        <a:bodyPr/>
        <a:lstStyle/>
        <a:p>
          <a:endParaRPr lang="en-US"/>
        </a:p>
      </dgm:t>
    </dgm:pt>
    <dgm:pt modelId="{334150BD-2348-C240-BE27-B1ED4955DFDF}">
      <dgm:prSet/>
      <dgm:spPr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A routing update is not forged</a:t>
          </a:r>
          <a:endParaRPr lang="en-US" b="1" dirty="0">
            <a:solidFill>
              <a:schemeClr val="tx1"/>
            </a:solidFill>
          </a:endParaRPr>
        </a:p>
      </dgm:t>
    </dgm:pt>
    <dgm:pt modelId="{2951DECC-C8B7-7742-961F-B9BB12D3EBAB}" type="parTrans" cxnId="{C4A9A25B-038F-8B46-84B2-5105053F0D4F}">
      <dgm:prSet/>
      <dgm:spPr/>
      <dgm:t>
        <a:bodyPr/>
        <a:lstStyle/>
        <a:p>
          <a:endParaRPr lang="en-US"/>
        </a:p>
      </dgm:t>
    </dgm:pt>
    <dgm:pt modelId="{E05DE81F-0F37-A645-9A21-42DDF8CE4928}" type="sibTrans" cxnId="{C4A9A25B-038F-8B46-84B2-5105053F0D4F}">
      <dgm:prSet/>
      <dgm:spPr/>
      <dgm:t>
        <a:bodyPr/>
        <a:lstStyle/>
        <a:p>
          <a:endParaRPr lang="en-US"/>
        </a:p>
      </dgm:t>
    </dgm:pt>
    <dgm:pt modelId="{88B8F501-6B80-5B4A-B213-BF59D31FE669}" type="pres">
      <dgm:prSet presAssocID="{574647D7-7796-6048-A54E-6F0BEADEE0F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17EF987-CD16-1B45-AED5-1C5FEC4AECC0}" type="pres">
      <dgm:prSet presAssocID="{13AFD6D7-ED19-E149-9A5C-9A4C382DE6F8}" presName="vertOne" presStyleCnt="0"/>
      <dgm:spPr/>
    </dgm:pt>
    <dgm:pt modelId="{2564F229-762D-0F42-8B60-1E2FAB15D8BD}" type="pres">
      <dgm:prSet presAssocID="{13AFD6D7-ED19-E149-9A5C-9A4C382DE6F8}" presName="txOne" presStyleLbl="node0" presStyleIdx="0" presStyleCnt="1" custLinFactNeighborX="-1027" custLinFactNeighborY="-2810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6BB007-75C9-9C46-B4D0-D82BAE554701}" type="pres">
      <dgm:prSet presAssocID="{13AFD6D7-ED19-E149-9A5C-9A4C382DE6F8}" presName="parTransOne" presStyleCnt="0"/>
      <dgm:spPr/>
    </dgm:pt>
    <dgm:pt modelId="{27699097-128F-A743-BF86-FC866B6F80AF}" type="pres">
      <dgm:prSet presAssocID="{13AFD6D7-ED19-E149-9A5C-9A4C382DE6F8}" presName="horzOne" presStyleCnt="0"/>
      <dgm:spPr/>
    </dgm:pt>
    <dgm:pt modelId="{741E0142-D3C1-F34B-851A-55E9C906504D}" type="pres">
      <dgm:prSet presAssocID="{AA43A42E-3061-FF4C-A1DE-89EC2CA7A1B0}" presName="vertTwo" presStyleCnt="0"/>
      <dgm:spPr/>
    </dgm:pt>
    <dgm:pt modelId="{E803F8D6-E911-8C4B-9CD6-5E28BCE07A4B}" type="pres">
      <dgm:prSet presAssocID="{AA43A42E-3061-FF4C-A1DE-89EC2CA7A1B0}" presName="txTwo" presStyleLbl="node2" presStyleIdx="0" presStyleCnt="4" custLinFactNeighborX="4228" custLinFactNeighborY="-43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B73D0B9-E0EC-7A4C-B671-2339D94070B2}" type="pres">
      <dgm:prSet presAssocID="{AA43A42E-3061-FF4C-A1DE-89EC2CA7A1B0}" presName="horzTwo" presStyleCnt="0"/>
      <dgm:spPr/>
    </dgm:pt>
    <dgm:pt modelId="{B5568915-FCD8-9A44-937B-F04D32028636}" type="pres">
      <dgm:prSet presAssocID="{B3580A10-6502-6741-90BE-0F3782E37724}" presName="sibSpaceTwo" presStyleCnt="0"/>
      <dgm:spPr/>
    </dgm:pt>
    <dgm:pt modelId="{46A82992-454E-C64F-A35A-F328485E5E57}" type="pres">
      <dgm:prSet presAssocID="{655D83FF-AE4D-1B4D-857B-31475F60EF64}" presName="vertTwo" presStyleCnt="0"/>
      <dgm:spPr/>
    </dgm:pt>
    <dgm:pt modelId="{18130B95-B875-184D-96A9-761B60082279}" type="pres">
      <dgm:prSet presAssocID="{655D83FF-AE4D-1B4D-857B-31475F60EF64}" presName="txTwo" presStyleLbl="node2" presStyleIdx="1" presStyleCnt="4" custLinFactNeighborX="3236" custLinFactNeighborY="-43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70FF2C-B8AC-4641-909E-8A0A540ED334}" type="pres">
      <dgm:prSet presAssocID="{655D83FF-AE4D-1B4D-857B-31475F60EF64}" presName="horzTwo" presStyleCnt="0"/>
      <dgm:spPr/>
    </dgm:pt>
    <dgm:pt modelId="{AB396F2B-A1D7-2445-BA6B-EEF98F6AACB3}" type="pres">
      <dgm:prSet presAssocID="{4708D75F-6A88-244C-8707-C5773AD3E057}" presName="sibSpaceTwo" presStyleCnt="0"/>
      <dgm:spPr/>
    </dgm:pt>
    <dgm:pt modelId="{1EA28D1C-9AEF-5D4F-B32C-E9730B2000AB}" type="pres">
      <dgm:prSet presAssocID="{CB851459-1E66-FF49-A7F7-CADF8F502F66}" presName="vertTwo" presStyleCnt="0"/>
      <dgm:spPr/>
    </dgm:pt>
    <dgm:pt modelId="{2D8BD277-277B-BA42-8701-849074DEB1FA}" type="pres">
      <dgm:prSet presAssocID="{CB851459-1E66-FF49-A7F7-CADF8F502F66}" presName="txTwo" presStyleLbl="node2" presStyleIdx="2" presStyleCnt="4" custLinFactNeighborX="2245" custLinFactNeighborY="-43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FD3CA7-E1E0-204B-B50B-91732D7CD335}" type="pres">
      <dgm:prSet presAssocID="{CB851459-1E66-FF49-A7F7-CADF8F502F66}" presName="horzTwo" presStyleCnt="0"/>
      <dgm:spPr/>
    </dgm:pt>
    <dgm:pt modelId="{519B1242-4373-CB43-92D7-A3344BAA384D}" type="pres">
      <dgm:prSet presAssocID="{CF70C63C-9BCA-7140-BBB2-D16C8772B1C8}" presName="sibSpaceTwo" presStyleCnt="0"/>
      <dgm:spPr/>
    </dgm:pt>
    <dgm:pt modelId="{3642E233-BBCE-EB47-A570-A7380CBA4834}" type="pres">
      <dgm:prSet presAssocID="{334150BD-2348-C240-BE27-B1ED4955DFDF}" presName="vertTwo" presStyleCnt="0"/>
      <dgm:spPr/>
    </dgm:pt>
    <dgm:pt modelId="{32AF9351-3C09-474A-B90B-3569B99135F5}" type="pres">
      <dgm:prSet presAssocID="{334150BD-2348-C240-BE27-B1ED4955DFDF}" presName="txTwo" presStyleLbl="node2" presStyleIdx="3" presStyleCnt="4" custLinFactNeighborX="68" custLinFactNeighborY="-43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28A104-F5DB-074B-8C07-8E81FEE00C44}" type="pres">
      <dgm:prSet presAssocID="{334150BD-2348-C240-BE27-B1ED4955DFDF}" presName="horzTwo" presStyleCnt="0"/>
      <dgm:spPr/>
    </dgm:pt>
  </dgm:ptLst>
  <dgm:cxnLst>
    <dgm:cxn modelId="{7DF356C9-1EA8-8C48-88F2-8BBF1ED333C8}" srcId="{574647D7-7796-6048-A54E-6F0BEADEE0FC}" destId="{13AFD6D7-ED19-E149-9A5C-9A4C382DE6F8}" srcOrd="0" destOrd="0" parTransId="{56E8B9D8-FAD6-2D47-81E8-B3E56FB0546F}" sibTransId="{5EA7EC65-4485-4E41-BD28-BAD06BC6F99E}"/>
    <dgm:cxn modelId="{CDA21584-1A37-4976-920E-9C79452FF47D}" type="presOf" srcId="{655D83FF-AE4D-1B4D-857B-31475F60EF64}" destId="{18130B95-B875-184D-96A9-761B60082279}" srcOrd="0" destOrd="0" presId="urn:microsoft.com/office/officeart/2005/8/layout/hierarchy4"/>
    <dgm:cxn modelId="{29042B14-B750-2A4E-855E-69B611A40B05}" srcId="{13AFD6D7-ED19-E149-9A5C-9A4C382DE6F8}" destId="{655D83FF-AE4D-1B4D-857B-31475F60EF64}" srcOrd="1" destOrd="0" parTransId="{746FC848-5168-614C-82F5-8BFDA04724D5}" sibTransId="{4708D75F-6A88-244C-8707-C5773AD3E057}"/>
    <dgm:cxn modelId="{36F36DCF-30BB-4113-8896-765F02EF659E}" type="presOf" srcId="{AA43A42E-3061-FF4C-A1DE-89EC2CA7A1B0}" destId="{E803F8D6-E911-8C4B-9CD6-5E28BCE07A4B}" srcOrd="0" destOrd="0" presId="urn:microsoft.com/office/officeart/2005/8/layout/hierarchy4"/>
    <dgm:cxn modelId="{E98EE940-9D8F-4B4B-9C09-578324D61351}" srcId="{13AFD6D7-ED19-E149-9A5C-9A4C382DE6F8}" destId="{AA43A42E-3061-FF4C-A1DE-89EC2CA7A1B0}" srcOrd="0" destOrd="0" parTransId="{2A5D8ECC-F86C-D244-B6DD-73EF4E5B76A9}" sibTransId="{B3580A10-6502-6741-90BE-0F3782E37724}"/>
    <dgm:cxn modelId="{EA8EE038-1525-4647-B195-45CB260F0890}" type="presOf" srcId="{CB851459-1E66-FF49-A7F7-CADF8F502F66}" destId="{2D8BD277-277B-BA42-8701-849074DEB1FA}" srcOrd="0" destOrd="0" presId="urn:microsoft.com/office/officeart/2005/8/layout/hierarchy4"/>
    <dgm:cxn modelId="{7782C3FB-7740-4CC3-9847-E7568AA8E883}" type="presOf" srcId="{574647D7-7796-6048-A54E-6F0BEADEE0FC}" destId="{88B8F501-6B80-5B4A-B213-BF59D31FE669}" srcOrd="0" destOrd="0" presId="urn:microsoft.com/office/officeart/2005/8/layout/hierarchy4"/>
    <dgm:cxn modelId="{960366DD-3931-4C4D-B03C-EF1A6046BC4D}" srcId="{13AFD6D7-ED19-E149-9A5C-9A4C382DE6F8}" destId="{CB851459-1E66-FF49-A7F7-CADF8F502F66}" srcOrd="2" destOrd="0" parTransId="{C65123B5-BA25-E443-8340-E80B31137240}" sibTransId="{CF70C63C-9BCA-7140-BBB2-D16C8772B1C8}"/>
    <dgm:cxn modelId="{EF2175C9-4115-406A-A619-B390EAE0F8E2}" type="presOf" srcId="{13AFD6D7-ED19-E149-9A5C-9A4C382DE6F8}" destId="{2564F229-762D-0F42-8B60-1E2FAB15D8BD}" srcOrd="0" destOrd="0" presId="urn:microsoft.com/office/officeart/2005/8/layout/hierarchy4"/>
    <dgm:cxn modelId="{C4A9A25B-038F-8B46-84B2-5105053F0D4F}" srcId="{13AFD6D7-ED19-E149-9A5C-9A4C382DE6F8}" destId="{334150BD-2348-C240-BE27-B1ED4955DFDF}" srcOrd="3" destOrd="0" parTransId="{2951DECC-C8B7-7742-961F-B9BB12D3EBAB}" sibTransId="{E05DE81F-0F37-A645-9A21-42DDF8CE4928}"/>
    <dgm:cxn modelId="{2E31FA17-F7D1-414E-B5F8-847EEA34BE61}" type="presOf" srcId="{334150BD-2348-C240-BE27-B1ED4955DFDF}" destId="{32AF9351-3C09-474A-B90B-3569B99135F5}" srcOrd="0" destOrd="0" presId="urn:microsoft.com/office/officeart/2005/8/layout/hierarchy4"/>
    <dgm:cxn modelId="{DA4F4364-B70E-4057-9385-8BB62176C6CA}" type="presParOf" srcId="{88B8F501-6B80-5B4A-B213-BF59D31FE669}" destId="{517EF987-CD16-1B45-AED5-1C5FEC4AECC0}" srcOrd="0" destOrd="0" presId="urn:microsoft.com/office/officeart/2005/8/layout/hierarchy4"/>
    <dgm:cxn modelId="{B4B024E4-FA7E-4EA1-BD26-5FC167F071C9}" type="presParOf" srcId="{517EF987-CD16-1B45-AED5-1C5FEC4AECC0}" destId="{2564F229-762D-0F42-8B60-1E2FAB15D8BD}" srcOrd="0" destOrd="0" presId="urn:microsoft.com/office/officeart/2005/8/layout/hierarchy4"/>
    <dgm:cxn modelId="{D8233B2A-C70F-46FB-95AB-13FA51D59521}" type="presParOf" srcId="{517EF987-CD16-1B45-AED5-1C5FEC4AECC0}" destId="{AE6BB007-75C9-9C46-B4D0-D82BAE554701}" srcOrd="1" destOrd="0" presId="urn:microsoft.com/office/officeart/2005/8/layout/hierarchy4"/>
    <dgm:cxn modelId="{36884A36-2568-4126-B29E-C20031D0B7E5}" type="presParOf" srcId="{517EF987-CD16-1B45-AED5-1C5FEC4AECC0}" destId="{27699097-128F-A743-BF86-FC866B6F80AF}" srcOrd="2" destOrd="0" presId="urn:microsoft.com/office/officeart/2005/8/layout/hierarchy4"/>
    <dgm:cxn modelId="{62F5AD8D-B714-4633-95A7-E104A33A77C9}" type="presParOf" srcId="{27699097-128F-A743-BF86-FC866B6F80AF}" destId="{741E0142-D3C1-F34B-851A-55E9C906504D}" srcOrd="0" destOrd="0" presId="urn:microsoft.com/office/officeart/2005/8/layout/hierarchy4"/>
    <dgm:cxn modelId="{BA951E09-564F-479B-BC2D-AED3398FCA99}" type="presParOf" srcId="{741E0142-D3C1-F34B-851A-55E9C906504D}" destId="{E803F8D6-E911-8C4B-9CD6-5E28BCE07A4B}" srcOrd="0" destOrd="0" presId="urn:microsoft.com/office/officeart/2005/8/layout/hierarchy4"/>
    <dgm:cxn modelId="{12513399-7579-4DC9-BFEE-5FC564F7195B}" type="presParOf" srcId="{741E0142-D3C1-F34B-851A-55E9C906504D}" destId="{4B73D0B9-E0EC-7A4C-B671-2339D94070B2}" srcOrd="1" destOrd="0" presId="urn:microsoft.com/office/officeart/2005/8/layout/hierarchy4"/>
    <dgm:cxn modelId="{7EC28334-9604-462A-BDF1-6BC425B174EB}" type="presParOf" srcId="{27699097-128F-A743-BF86-FC866B6F80AF}" destId="{B5568915-FCD8-9A44-937B-F04D32028636}" srcOrd="1" destOrd="0" presId="urn:microsoft.com/office/officeart/2005/8/layout/hierarchy4"/>
    <dgm:cxn modelId="{FA414277-C46D-444C-BD5B-AD1D932B97EA}" type="presParOf" srcId="{27699097-128F-A743-BF86-FC866B6F80AF}" destId="{46A82992-454E-C64F-A35A-F328485E5E57}" srcOrd="2" destOrd="0" presId="urn:microsoft.com/office/officeart/2005/8/layout/hierarchy4"/>
    <dgm:cxn modelId="{149C6619-4FF0-410E-8087-2126E53F16BC}" type="presParOf" srcId="{46A82992-454E-C64F-A35A-F328485E5E57}" destId="{18130B95-B875-184D-96A9-761B60082279}" srcOrd="0" destOrd="0" presId="urn:microsoft.com/office/officeart/2005/8/layout/hierarchy4"/>
    <dgm:cxn modelId="{DBE2BE31-E482-4368-8EA8-36BF453E8E00}" type="presParOf" srcId="{46A82992-454E-C64F-A35A-F328485E5E57}" destId="{3370FF2C-B8AC-4641-909E-8A0A540ED334}" srcOrd="1" destOrd="0" presId="urn:microsoft.com/office/officeart/2005/8/layout/hierarchy4"/>
    <dgm:cxn modelId="{AC6B2F96-4B76-4EA6-91DD-12725D4947D1}" type="presParOf" srcId="{27699097-128F-A743-BF86-FC866B6F80AF}" destId="{AB396F2B-A1D7-2445-BA6B-EEF98F6AACB3}" srcOrd="3" destOrd="0" presId="urn:microsoft.com/office/officeart/2005/8/layout/hierarchy4"/>
    <dgm:cxn modelId="{90B63AE8-C9C7-4AF5-91E7-6B8780547CF3}" type="presParOf" srcId="{27699097-128F-A743-BF86-FC866B6F80AF}" destId="{1EA28D1C-9AEF-5D4F-B32C-E9730B2000AB}" srcOrd="4" destOrd="0" presId="urn:microsoft.com/office/officeart/2005/8/layout/hierarchy4"/>
    <dgm:cxn modelId="{92D0F5A1-7219-44DA-A1F2-D9D118046B40}" type="presParOf" srcId="{1EA28D1C-9AEF-5D4F-B32C-E9730B2000AB}" destId="{2D8BD277-277B-BA42-8701-849074DEB1FA}" srcOrd="0" destOrd="0" presId="urn:microsoft.com/office/officeart/2005/8/layout/hierarchy4"/>
    <dgm:cxn modelId="{2F083285-1874-4270-9577-97AAFB55FF91}" type="presParOf" srcId="{1EA28D1C-9AEF-5D4F-B32C-E9730B2000AB}" destId="{71FD3CA7-E1E0-204B-B50B-91732D7CD335}" srcOrd="1" destOrd="0" presId="urn:microsoft.com/office/officeart/2005/8/layout/hierarchy4"/>
    <dgm:cxn modelId="{1E5A05E3-EBE7-4EBB-B8C1-B998A347E0CB}" type="presParOf" srcId="{27699097-128F-A743-BF86-FC866B6F80AF}" destId="{519B1242-4373-CB43-92D7-A3344BAA384D}" srcOrd="5" destOrd="0" presId="urn:microsoft.com/office/officeart/2005/8/layout/hierarchy4"/>
    <dgm:cxn modelId="{037C7C77-A04E-49B8-9DAD-4AA3CE1E64BB}" type="presParOf" srcId="{27699097-128F-A743-BF86-FC866B6F80AF}" destId="{3642E233-BBCE-EB47-A570-A7380CBA4834}" srcOrd="6" destOrd="0" presId="urn:microsoft.com/office/officeart/2005/8/layout/hierarchy4"/>
    <dgm:cxn modelId="{937C5FF4-A2C1-44AD-A176-B941C67C851D}" type="presParOf" srcId="{3642E233-BBCE-EB47-A570-A7380CBA4834}" destId="{32AF9351-3C09-474A-B90B-3569B99135F5}" srcOrd="0" destOrd="0" presId="urn:microsoft.com/office/officeart/2005/8/layout/hierarchy4"/>
    <dgm:cxn modelId="{EF3879BB-4B1D-44F6-9463-DC6C881741EB}" type="presParOf" srcId="{3642E233-BBCE-EB47-A570-A7380CBA4834}" destId="{0928A104-F5DB-074B-8C07-8E81FEE00C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3AEC19-494D-A14C-A575-6F304489ABA0}" type="doc">
      <dgm:prSet loTypeId="urn:microsoft.com/office/officeart/2005/8/layout/radial4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75F006-9B2C-CD43-BC80-98E30A24A4D0}">
      <dgm:prSet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b="1" dirty="0" smtClean="0"/>
            <a:t>IPsec Documents</a:t>
          </a:r>
          <a:endParaRPr lang="en-US" dirty="0"/>
        </a:p>
      </dgm:t>
    </dgm:pt>
    <dgm:pt modelId="{247A7D8C-F6DA-894B-92BE-FD204AF1EFBC}" type="parTrans" cxnId="{E8E6D95F-1064-3342-B562-1192B402CC98}">
      <dgm:prSet/>
      <dgm:spPr/>
      <dgm:t>
        <a:bodyPr/>
        <a:lstStyle/>
        <a:p>
          <a:endParaRPr lang="en-US"/>
        </a:p>
      </dgm:t>
    </dgm:pt>
    <dgm:pt modelId="{730EAA4A-354C-8B43-BC82-B1F6BCD518A4}" type="sibTrans" cxnId="{E8E6D95F-1064-3342-B562-1192B402CC98}">
      <dgm:prSet/>
      <dgm:spPr/>
      <dgm:t>
        <a:bodyPr/>
        <a:lstStyle/>
        <a:p>
          <a:endParaRPr lang="en-US"/>
        </a:p>
      </dgm:t>
    </dgm:pt>
    <dgm:pt modelId="{BE2F2D18-4129-F349-9E75-DD41DC488BC1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Covers the general concepts, security requirements, definitions, and mechanisms defining IPsec technology</a:t>
          </a:r>
          <a:endParaRPr lang="en-US" sz="1400" dirty="0"/>
        </a:p>
      </dgm:t>
    </dgm:pt>
    <dgm:pt modelId="{50874069-3E16-AD47-AC12-3F8A707CD66B}" type="parTrans" cxnId="{44D69A8F-CB3E-4E45-8C48-1F0208DD69E2}">
      <dgm:prSet/>
      <dgm:spPr/>
      <dgm:t>
        <a:bodyPr/>
        <a:lstStyle/>
        <a:p>
          <a:endParaRPr lang="en-US"/>
        </a:p>
      </dgm:t>
    </dgm:pt>
    <dgm:pt modelId="{06FCBB4B-50D1-5E43-9A1A-32CAE26FA551}" type="sibTrans" cxnId="{44D69A8F-CB3E-4E45-8C48-1F0208DD69E2}">
      <dgm:prSet/>
      <dgm:spPr/>
      <dgm:t>
        <a:bodyPr/>
        <a:lstStyle/>
        <a:p>
          <a:endParaRPr lang="en-US"/>
        </a:p>
      </dgm:t>
    </dgm:pt>
    <dgm:pt modelId="{1132C945-17AA-B544-A410-54E43BA6E10D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The current specification is RFC4301, </a:t>
          </a:r>
          <a:r>
            <a:rPr lang="en-US" sz="1400" i="1" dirty="0" smtClean="0"/>
            <a:t>Security Architecture for the Internet Protocol</a:t>
          </a:r>
          <a:endParaRPr lang="en-US" sz="1400" dirty="0"/>
        </a:p>
      </dgm:t>
    </dgm:pt>
    <dgm:pt modelId="{A5439793-6BE3-814A-8F9B-2FAAF87007A4}" type="parTrans" cxnId="{9FD8027F-F85D-084F-B18C-7EDF9F42D213}">
      <dgm:prSet/>
      <dgm:spPr/>
      <dgm:t>
        <a:bodyPr/>
        <a:lstStyle/>
        <a:p>
          <a:endParaRPr lang="en-US"/>
        </a:p>
      </dgm:t>
    </dgm:pt>
    <dgm:pt modelId="{B7790699-7E8A-CC43-B626-79778430BDA4}" type="sibTrans" cxnId="{9FD8027F-F85D-084F-B18C-7EDF9F42D213}">
      <dgm:prSet/>
      <dgm:spPr/>
      <dgm:t>
        <a:bodyPr/>
        <a:lstStyle/>
        <a:p>
          <a:endParaRPr lang="en-US"/>
        </a:p>
      </dgm:t>
    </dgm:pt>
    <dgm:pt modelId="{E4E269C8-637B-8D43-B38F-17DAC15B37D6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Authentication Header (AH)</a:t>
          </a:r>
          <a:endParaRPr lang="en-US" sz="1400" b="1" dirty="0"/>
        </a:p>
      </dgm:t>
    </dgm:pt>
    <dgm:pt modelId="{EE2CA79E-8EC6-4B4F-9750-C86159CF5833}" type="parTrans" cxnId="{D76C42A7-50D3-C34A-9B65-3B76145FE44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3E7E9B9E-935F-2D43-B52F-2D09BDD92F1F}" type="sibTrans" cxnId="{D76C42A7-50D3-C34A-9B65-3B76145FE44E}">
      <dgm:prSet/>
      <dgm:spPr/>
      <dgm:t>
        <a:bodyPr/>
        <a:lstStyle/>
        <a:p>
          <a:endParaRPr lang="en-US"/>
        </a:p>
      </dgm:t>
    </dgm:pt>
    <dgm:pt modelId="{9B81EBA0-4897-E343-8234-C86C8C7F7015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An extension header to provide message authentication</a:t>
          </a:r>
          <a:endParaRPr lang="en-US" sz="1400" dirty="0"/>
        </a:p>
      </dgm:t>
    </dgm:pt>
    <dgm:pt modelId="{9FEB623B-B1AA-CD44-9213-91E88FA6B530}" type="parTrans" cxnId="{1299ACD5-4B0B-3547-888E-FDBC9686504A}">
      <dgm:prSet/>
      <dgm:spPr/>
      <dgm:t>
        <a:bodyPr/>
        <a:lstStyle/>
        <a:p>
          <a:endParaRPr lang="en-US"/>
        </a:p>
      </dgm:t>
    </dgm:pt>
    <dgm:pt modelId="{96A0F144-A5A7-784B-B930-16FAAFE5BC51}" type="sibTrans" cxnId="{1299ACD5-4B0B-3547-888E-FDBC9686504A}">
      <dgm:prSet/>
      <dgm:spPr/>
      <dgm:t>
        <a:bodyPr/>
        <a:lstStyle/>
        <a:p>
          <a:endParaRPr lang="en-US"/>
        </a:p>
      </dgm:t>
    </dgm:pt>
    <dgm:pt modelId="{206D1C97-F06C-6E4A-90A2-B28E2CE1CD7F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The current specification is RFC 4302, </a:t>
          </a:r>
          <a:r>
            <a:rPr lang="en-US" sz="1400" i="1" dirty="0" smtClean="0"/>
            <a:t>IP Authentication Header</a:t>
          </a:r>
          <a:endParaRPr lang="en-US" sz="1400" dirty="0"/>
        </a:p>
      </dgm:t>
    </dgm:pt>
    <dgm:pt modelId="{5CA4AEAA-2C93-DC4B-AA1C-DCEAA47B6A60}" type="parTrans" cxnId="{04A5B999-50D1-7346-BDFF-29F124AD070E}">
      <dgm:prSet/>
      <dgm:spPr/>
      <dgm:t>
        <a:bodyPr/>
        <a:lstStyle/>
        <a:p>
          <a:endParaRPr lang="en-US"/>
        </a:p>
      </dgm:t>
    </dgm:pt>
    <dgm:pt modelId="{F8397F56-3E95-D54F-A32A-A2D764CE6419}" type="sibTrans" cxnId="{04A5B999-50D1-7346-BDFF-29F124AD070E}">
      <dgm:prSet/>
      <dgm:spPr/>
      <dgm:t>
        <a:bodyPr/>
        <a:lstStyle/>
        <a:p>
          <a:endParaRPr lang="en-US"/>
        </a:p>
      </dgm:t>
    </dgm:pt>
    <dgm:pt modelId="{D89F09AA-24F7-D642-AD1E-07DE4AF03A69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Encapsulating Security Payload (ESP)</a:t>
          </a:r>
          <a:endParaRPr lang="en-US" sz="1400" dirty="0"/>
        </a:p>
      </dgm:t>
    </dgm:pt>
    <dgm:pt modelId="{84E96B56-8403-5746-A709-3110BFD5D52F}" type="parTrans" cxnId="{6C897FE8-2B8A-EC4C-B61E-2895705DB2E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B65552D7-2E2B-4146-9DE6-32DB6B27101C}" type="sibTrans" cxnId="{6C897FE8-2B8A-EC4C-B61E-2895705DB2E9}">
      <dgm:prSet/>
      <dgm:spPr/>
      <dgm:t>
        <a:bodyPr/>
        <a:lstStyle/>
        <a:p>
          <a:endParaRPr lang="en-US"/>
        </a:p>
      </dgm:t>
    </dgm:pt>
    <dgm:pt modelId="{83D63A54-BC9A-9F4E-86BC-582511B23725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Consists of an encapsulating header and trailer used to provide encryption or combined encryption/authentication </a:t>
          </a:r>
          <a:endParaRPr lang="en-US" sz="1400" dirty="0"/>
        </a:p>
      </dgm:t>
    </dgm:pt>
    <dgm:pt modelId="{0DE2F020-E8CD-2743-8719-3BCB62D77C68}" type="parTrans" cxnId="{FACF03D2-1151-934D-8583-548F47D7F528}">
      <dgm:prSet/>
      <dgm:spPr/>
      <dgm:t>
        <a:bodyPr/>
        <a:lstStyle/>
        <a:p>
          <a:endParaRPr lang="en-US"/>
        </a:p>
      </dgm:t>
    </dgm:pt>
    <dgm:pt modelId="{18A03379-CD9D-B742-8FC9-03B8D541EA3A}" type="sibTrans" cxnId="{FACF03D2-1151-934D-8583-548F47D7F528}">
      <dgm:prSet/>
      <dgm:spPr/>
      <dgm:t>
        <a:bodyPr/>
        <a:lstStyle/>
        <a:p>
          <a:endParaRPr lang="en-US"/>
        </a:p>
      </dgm:t>
    </dgm:pt>
    <dgm:pt modelId="{DA26A6D3-7FFA-7946-BA75-EBA2524AF84E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The current specification is RFC 4303, </a:t>
          </a:r>
          <a:r>
            <a:rPr lang="en-US" sz="1400" i="1" dirty="0" smtClean="0"/>
            <a:t>IP Encapsulating Security Payload (ESP)</a:t>
          </a:r>
          <a:endParaRPr lang="en-US" sz="1400" dirty="0"/>
        </a:p>
      </dgm:t>
    </dgm:pt>
    <dgm:pt modelId="{C2BF64EE-9E8E-044F-B629-EDC5DF3DDA53}" type="parTrans" cxnId="{562B9ED4-B7B6-FE42-BE0D-878BAE7F7695}">
      <dgm:prSet/>
      <dgm:spPr/>
      <dgm:t>
        <a:bodyPr/>
        <a:lstStyle/>
        <a:p>
          <a:endParaRPr lang="en-US"/>
        </a:p>
      </dgm:t>
    </dgm:pt>
    <dgm:pt modelId="{C323B666-1402-C14B-9A51-B35387F6A2E4}" type="sibTrans" cxnId="{562B9ED4-B7B6-FE42-BE0D-878BAE7F7695}">
      <dgm:prSet/>
      <dgm:spPr/>
      <dgm:t>
        <a:bodyPr/>
        <a:lstStyle/>
        <a:p>
          <a:endParaRPr lang="en-US"/>
        </a:p>
      </dgm:t>
    </dgm:pt>
    <dgm:pt modelId="{DE2B2FE4-494B-D043-99ED-B00AC355FEC6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A collection of documents describing the key management schemes for use with IPsec</a:t>
          </a:r>
          <a:endParaRPr lang="en-US" sz="1400" dirty="0"/>
        </a:p>
      </dgm:t>
    </dgm:pt>
    <dgm:pt modelId="{A45DFBAC-CEF1-6044-ADFA-4BD7FEC7EB8A}" type="parTrans" cxnId="{51451FB7-6462-D947-976D-20D4F6A9BB03}">
      <dgm:prSet/>
      <dgm:spPr/>
      <dgm:t>
        <a:bodyPr/>
        <a:lstStyle/>
        <a:p>
          <a:endParaRPr lang="en-US"/>
        </a:p>
      </dgm:t>
    </dgm:pt>
    <dgm:pt modelId="{B5DA44B6-BC78-2147-8D42-2F9B07774DDA}" type="sibTrans" cxnId="{51451FB7-6462-D947-976D-20D4F6A9BB03}">
      <dgm:prSet/>
      <dgm:spPr/>
      <dgm:t>
        <a:bodyPr/>
        <a:lstStyle/>
        <a:p>
          <a:endParaRPr lang="en-US"/>
        </a:p>
      </dgm:t>
    </dgm:pt>
    <dgm:pt modelId="{52D8B0FC-6D11-E843-93B6-8C564AB3581E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The main specification is RFC 5996, </a:t>
          </a:r>
          <a:r>
            <a:rPr lang="en-US" sz="1400" i="1" dirty="0" smtClean="0"/>
            <a:t>Internet Key Exchange (IKEv2) Protocol, </a:t>
          </a:r>
          <a:r>
            <a:rPr lang="en-US" sz="1400" dirty="0" smtClean="0"/>
            <a:t>but there are a number of related RFCs</a:t>
          </a:r>
          <a:endParaRPr lang="en-US" sz="1400" dirty="0"/>
        </a:p>
      </dgm:t>
    </dgm:pt>
    <dgm:pt modelId="{76B1137C-C664-2B45-9F19-4C4C19AA8F20}" type="parTrans" cxnId="{13C551B9-BD40-164C-83F8-501EFB03610A}">
      <dgm:prSet/>
      <dgm:spPr/>
      <dgm:t>
        <a:bodyPr/>
        <a:lstStyle/>
        <a:p>
          <a:endParaRPr lang="en-US"/>
        </a:p>
      </dgm:t>
    </dgm:pt>
    <dgm:pt modelId="{692E3ADA-7FC5-2143-ACE2-3C8FAE0B7136}" type="sibTrans" cxnId="{13C551B9-BD40-164C-83F8-501EFB03610A}">
      <dgm:prSet/>
      <dgm:spPr/>
      <dgm:t>
        <a:bodyPr/>
        <a:lstStyle/>
        <a:p>
          <a:endParaRPr lang="en-US"/>
        </a:p>
      </dgm:t>
    </dgm:pt>
    <dgm:pt modelId="{947E7776-7843-5D43-AB10-AFE02CCB1C55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Cryptographic algorithms</a:t>
          </a:r>
          <a:endParaRPr lang="en-US" sz="1400" dirty="0"/>
        </a:p>
      </dgm:t>
    </dgm:pt>
    <dgm:pt modelId="{56084373-2EA2-2A4C-B9FE-8DB6661356F0}" type="parTrans" cxnId="{6B87BFEB-A63E-6D40-88D3-A6E278844181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EFFF8DDE-76BF-2646-A39C-DD4539B6FA32}" type="sibTrans" cxnId="{6B87BFEB-A63E-6D40-88D3-A6E278844181}">
      <dgm:prSet/>
      <dgm:spPr/>
      <dgm:t>
        <a:bodyPr/>
        <a:lstStyle/>
        <a:p>
          <a:endParaRPr lang="en-US"/>
        </a:p>
      </dgm:t>
    </dgm:pt>
    <dgm:pt modelId="{BE30750F-68EB-EA4A-9ECE-5E94A53206BC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This category encompasses a large set of documents that define and describe cryptographic algorithms for encryption, message authentication, pseudorandom functions (PRFs), and cryptographic key exchange</a:t>
          </a:r>
          <a:endParaRPr lang="en-US" sz="1400" dirty="0"/>
        </a:p>
      </dgm:t>
    </dgm:pt>
    <dgm:pt modelId="{A0EB4FA0-FBF0-9B47-A038-94243B32D908}" type="parTrans" cxnId="{B3A4E517-C6A0-2143-A3FB-05C3E9EF4B0A}">
      <dgm:prSet/>
      <dgm:spPr/>
      <dgm:t>
        <a:bodyPr/>
        <a:lstStyle/>
        <a:p>
          <a:endParaRPr lang="en-US"/>
        </a:p>
      </dgm:t>
    </dgm:pt>
    <dgm:pt modelId="{7D3D730A-31F6-CB4B-9A67-B167DFCA9A6F}" type="sibTrans" cxnId="{B3A4E517-C6A0-2143-A3FB-05C3E9EF4B0A}">
      <dgm:prSet/>
      <dgm:spPr/>
      <dgm:t>
        <a:bodyPr/>
        <a:lstStyle/>
        <a:p>
          <a:endParaRPr lang="en-US"/>
        </a:p>
      </dgm:t>
    </dgm:pt>
    <dgm:pt modelId="{99175874-9B84-A84D-8872-D27DCB499642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Other</a:t>
          </a:r>
          <a:endParaRPr lang="en-US" sz="1400" dirty="0"/>
        </a:p>
      </dgm:t>
    </dgm:pt>
    <dgm:pt modelId="{A88590D6-E438-1049-B96B-EB1AF6FC5590}" type="parTrans" cxnId="{5E0C3DD2-8A24-BE40-930E-B92BB6EB7BE1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3BDD12C9-131C-F644-82FE-3380BCD711E8}" type="sibTrans" cxnId="{5E0C3DD2-8A24-BE40-930E-B92BB6EB7BE1}">
      <dgm:prSet/>
      <dgm:spPr/>
      <dgm:t>
        <a:bodyPr/>
        <a:lstStyle/>
        <a:p>
          <a:endParaRPr lang="en-US"/>
        </a:p>
      </dgm:t>
    </dgm:pt>
    <dgm:pt modelId="{5349EF7B-FE60-6446-A611-1E7DE44C654B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dirty="0" smtClean="0"/>
            <a:t>There are a variety of other IPsec-related RFCs, including those dealing with security policy and management information base (MIB) content</a:t>
          </a:r>
          <a:endParaRPr lang="en-US" sz="1400" dirty="0"/>
        </a:p>
      </dgm:t>
    </dgm:pt>
    <dgm:pt modelId="{440B37F3-F75D-6848-9C47-90CE99AA5E02}" type="parTrans" cxnId="{D378D4A9-2E3E-4D4A-8C53-FF2455D88035}">
      <dgm:prSet/>
      <dgm:spPr/>
      <dgm:t>
        <a:bodyPr/>
        <a:lstStyle/>
        <a:p>
          <a:endParaRPr lang="en-US"/>
        </a:p>
      </dgm:t>
    </dgm:pt>
    <dgm:pt modelId="{EA6D10DB-3AB1-9F43-A571-0BBE05689BB6}" type="sibTrans" cxnId="{D378D4A9-2E3E-4D4A-8C53-FF2455D88035}">
      <dgm:prSet/>
      <dgm:spPr/>
      <dgm:t>
        <a:bodyPr/>
        <a:lstStyle/>
        <a:p>
          <a:endParaRPr lang="en-US"/>
        </a:p>
      </dgm:t>
    </dgm:pt>
    <dgm:pt modelId="{78B4F110-5EB0-BF4B-A43C-2813E1FC6EA9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Architecture</a:t>
          </a:r>
          <a:endParaRPr lang="en-US" sz="1400" b="1" dirty="0"/>
        </a:p>
      </dgm:t>
    </dgm:pt>
    <dgm:pt modelId="{AA173784-A3EC-7F4A-BA38-119C73CF249F}" type="parTrans" cxnId="{6EE0B107-CA31-F645-888A-05342AC9D80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AD3538B4-AADD-0243-8652-1DC51C69E2DA}" type="sibTrans" cxnId="{6EE0B107-CA31-F645-888A-05342AC9D80D}">
      <dgm:prSet/>
      <dgm:spPr/>
      <dgm:t>
        <a:bodyPr/>
        <a:lstStyle/>
        <a:p>
          <a:endParaRPr lang="en-US"/>
        </a:p>
      </dgm:t>
    </dgm:pt>
    <dgm:pt modelId="{08C2D506-80A8-5C43-8C81-D6D5B7E55F08}">
      <dgm:prSet custT="1"/>
      <dgm:spPr>
        <a:ln>
          <a:solidFill>
            <a:schemeClr val="tx1"/>
          </a:solidFill>
        </a:ln>
      </dgm:spPr>
      <dgm:t>
        <a:bodyPr/>
        <a:lstStyle/>
        <a:p>
          <a:pPr rtl="0"/>
          <a:r>
            <a:rPr lang="en-US" sz="1400" b="1" dirty="0" smtClean="0"/>
            <a:t> Internet Key Exchange (IKE)</a:t>
          </a:r>
          <a:endParaRPr lang="en-US" sz="1400" dirty="0"/>
        </a:p>
      </dgm:t>
    </dgm:pt>
    <dgm:pt modelId="{7EF5C444-4970-AF4B-8304-C3ACAA4477CC}" type="parTrans" cxnId="{C1EEE05D-B3F0-2B47-8D4A-12CC2C5EBF8A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dirty="0"/>
        </a:p>
      </dgm:t>
    </dgm:pt>
    <dgm:pt modelId="{EDCCE118-FAA8-834F-9D61-41420DAAA85D}" type="sibTrans" cxnId="{C1EEE05D-B3F0-2B47-8D4A-12CC2C5EBF8A}">
      <dgm:prSet/>
      <dgm:spPr/>
      <dgm:t>
        <a:bodyPr/>
        <a:lstStyle/>
        <a:p>
          <a:endParaRPr lang="en-US"/>
        </a:p>
      </dgm:t>
    </dgm:pt>
    <dgm:pt modelId="{8EA608EC-D6C6-E142-888B-B3523BC8E0DF}" type="pres">
      <dgm:prSet presAssocID="{DC3AEC19-494D-A14C-A575-6F304489ABA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9840FB-C375-4B42-9A12-4E03C1603E92}" type="pres">
      <dgm:prSet presAssocID="{7D75F006-9B2C-CD43-BC80-98E30A24A4D0}" presName="centerShape" presStyleLbl="node0" presStyleIdx="0" presStyleCnt="1" custLinFactNeighborX="-1759" custLinFactNeighborY="-7786"/>
      <dgm:spPr/>
      <dgm:t>
        <a:bodyPr/>
        <a:lstStyle/>
        <a:p>
          <a:endParaRPr lang="en-US"/>
        </a:p>
      </dgm:t>
    </dgm:pt>
    <dgm:pt modelId="{E62B5900-AF6F-B24C-A8B8-548040250394}" type="pres">
      <dgm:prSet presAssocID="{AA173784-A3EC-7F4A-BA38-119C73CF249F}" presName="parTrans" presStyleLbl="bgSibTrans2D1" presStyleIdx="0" presStyleCnt="6"/>
      <dgm:spPr/>
      <dgm:t>
        <a:bodyPr/>
        <a:lstStyle/>
        <a:p>
          <a:endParaRPr lang="en-US"/>
        </a:p>
      </dgm:t>
    </dgm:pt>
    <dgm:pt modelId="{71BBECE2-1CCE-5644-A1F0-3BD0877E85B4}" type="pres">
      <dgm:prSet presAssocID="{78B4F110-5EB0-BF4B-A43C-2813E1FC6EA9}" presName="node" presStyleLbl="node1" presStyleIdx="0" presStyleCnt="6" custScaleX="152242" custScaleY="172101" custRadScaleRad="89100" custRadScaleInc="-267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ABCFE7-8F30-2F42-AFD6-BC26B11077B0}" type="pres">
      <dgm:prSet presAssocID="{EE2CA79E-8EC6-4B4F-9750-C86159CF5833}" presName="parTrans" presStyleLbl="bgSibTrans2D1" presStyleIdx="1" presStyleCnt="6"/>
      <dgm:spPr/>
      <dgm:t>
        <a:bodyPr/>
        <a:lstStyle/>
        <a:p>
          <a:endParaRPr lang="en-US"/>
        </a:p>
      </dgm:t>
    </dgm:pt>
    <dgm:pt modelId="{70EB2410-3246-1544-AD89-20E5CDA7F891}" type="pres">
      <dgm:prSet presAssocID="{E4E269C8-637B-8D43-B38F-17DAC15B37D6}" presName="node" presStyleLbl="node1" presStyleIdx="1" presStyleCnt="6" custScaleX="141972" custScaleY="137623" custRadScaleRad="97870" custRadScaleInc="-243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F267BE-CA9F-7A42-8E5E-CB2BE08ACB46}" type="pres">
      <dgm:prSet presAssocID="{84E96B56-8403-5746-A709-3110BFD5D52F}" presName="parTrans" presStyleLbl="bgSibTrans2D1" presStyleIdx="2" presStyleCnt="6"/>
      <dgm:spPr/>
      <dgm:t>
        <a:bodyPr/>
        <a:lstStyle/>
        <a:p>
          <a:endParaRPr lang="en-US"/>
        </a:p>
      </dgm:t>
    </dgm:pt>
    <dgm:pt modelId="{8AFD84F3-9003-6C4B-80E2-22CDD89B2CE4}" type="pres">
      <dgm:prSet presAssocID="{D89F09AA-24F7-D642-AD1E-07DE4AF03A69}" presName="node" presStyleLbl="node1" presStyleIdx="2" presStyleCnt="6" custScaleX="152242" custScaleY="172101" custRadScaleRad="117494" custRadScaleInc="-532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F8CD7-CF21-FD45-B934-3FE960C7F98A}" type="pres">
      <dgm:prSet presAssocID="{7EF5C444-4970-AF4B-8304-C3ACAA4477CC}" presName="parTrans" presStyleLbl="bgSibTrans2D1" presStyleIdx="3" presStyleCnt="6"/>
      <dgm:spPr/>
      <dgm:t>
        <a:bodyPr/>
        <a:lstStyle/>
        <a:p>
          <a:endParaRPr lang="en-US"/>
        </a:p>
      </dgm:t>
    </dgm:pt>
    <dgm:pt modelId="{A22D35D9-2890-504A-85CD-D5B62625CE94}" type="pres">
      <dgm:prSet presAssocID="{08C2D506-80A8-5C43-8C81-D6D5B7E55F08}" presName="node" presStyleLbl="node1" presStyleIdx="3" presStyleCnt="6" custScaleX="143048" custScaleY="160608" custRadScaleRad="116509" custRadScaleInc="204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5B745C-C860-BE46-86DA-48F1FF2AA5E2}" type="pres">
      <dgm:prSet presAssocID="{56084373-2EA2-2A4C-B9FE-8DB6661356F0}" presName="parTrans" presStyleLbl="bgSibTrans2D1" presStyleIdx="4" presStyleCnt="6"/>
      <dgm:spPr/>
      <dgm:t>
        <a:bodyPr/>
        <a:lstStyle/>
        <a:p>
          <a:endParaRPr lang="en-US"/>
        </a:p>
      </dgm:t>
    </dgm:pt>
    <dgm:pt modelId="{4B84E441-63D4-AA4B-B46B-6441E2285FB1}" type="pres">
      <dgm:prSet presAssocID="{947E7776-7843-5D43-AB10-AFE02CCB1C55}" presName="node" presStyleLbl="node1" presStyleIdx="4" presStyleCnt="6" custScaleX="143046" custScaleY="160608" custRadScaleRad="95888" custRadScaleInc="317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E5961-F8E7-1A42-B2D9-9ED51B9304BF}" type="pres">
      <dgm:prSet presAssocID="{A88590D6-E438-1049-B96B-EB1AF6FC5590}" presName="parTrans" presStyleLbl="bgSibTrans2D1" presStyleIdx="5" presStyleCnt="6"/>
      <dgm:spPr/>
      <dgm:t>
        <a:bodyPr/>
        <a:lstStyle/>
        <a:p>
          <a:endParaRPr lang="en-US"/>
        </a:p>
      </dgm:t>
    </dgm:pt>
    <dgm:pt modelId="{D575DB94-5BA4-8A44-8258-8BDEB20E9A6E}" type="pres">
      <dgm:prSet presAssocID="{99175874-9B84-A84D-8872-D27DCB499642}" presName="node" presStyleLbl="node1" presStyleIdx="5" presStyleCnt="6" custScaleX="131555" custScaleY="137623" custRadScaleRad="86907" custRadScaleInc="368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E6D95F-1064-3342-B562-1192B402CC98}" srcId="{DC3AEC19-494D-A14C-A575-6F304489ABA0}" destId="{7D75F006-9B2C-CD43-BC80-98E30A24A4D0}" srcOrd="0" destOrd="0" parTransId="{247A7D8C-F6DA-894B-92BE-FD204AF1EFBC}" sibTransId="{730EAA4A-354C-8B43-BC82-B1F6BCD518A4}"/>
    <dgm:cxn modelId="{30967FFB-9E97-4222-B4BC-2ABA8AF83D47}" type="presOf" srcId="{206D1C97-F06C-6E4A-90A2-B28E2CE1CD7F}" destId="{70EB2410-3246-1544-AD89-20E5CDA7F891}" srcOrd="0" destOrd="2" presId="urn:microsoft.com/office/officeart/2005/8/layout/radial4"/>
    <dgm:cxn modelId="{1573DB1A-EC94-4A0C-9B30-C03535E4292B}" type="presOf" srcId="{DA26A6D3-7FFA-7946-BA75-EBA2524AF84E}" destId="{8AFD84F3-9003-6C4B-80E2-22CDD89B2CE4}" srcOrd="0" destOrd="2" presId="urn:microsoft.com/office/officeart/2005/8/layout/radial4"/>
    <dgm:cxn modelId="{9FD8027F-F85D-084F-B18C-7EDF9F42D213}" srcId="{78B4F110-5EB0-BF4B-A43C-2813E1FC6EA9}" destId="{1132C945-17AA-B544-A410-54E43BA6E10D}" srcOrd="1" destOrd="0" parTransId="{A5439793-6BE3-814A-8F9B-2FAAF87007A4}" sibTransId="{B7790699-7E8A-CC43-B626-79778430BDA4}"/>
    <dgm:cxn modelId="{A1B99759-6241-4176-904B-1F543D3E39EE}" type="presOf" srcId="{A88590D6-E438-1049-B96B-EB1AF6FC5590}" destId="{362E5961-F8E7-1A42-B2D9-9ED51B9304BF}" srcOrd="0" destOrd="0" presId="urn:microsoft.com/office/officeart/2005/8/layout/radial4"/>
    <dgm:cxn modelId="{AC0923D5-3A03-4EF3-BDE5-EB5FD23B5F7E}" type="presOf" srcId="{DC3AEC19-494D-A14C-A575-6F304489ABA0}" destId="{8EA608EC-D6C6-E142-888B-B3523BC8E0DF}" srcOrd="0" destOrd="0" presId="urn:microsoft.com/office/officeart/2005/8/layout/radial4"/>
    <dgm:cxn modelId="{3166DEA3-0478-4FE0-ACC4-6DF6ECCEA982}" type="presOf" srcId="{7D75F006-9B2C-CD43-BC80-98E30A24A4D0}" destId="{589840FB-C375-4B42-9A12-4E03C1603E92}" srcOrd="0" destOrd="0" presId="urn:microsoft.com/office/officeart/2005/8/layout/radial4"/>
    <dgm:cxn modelId="{7DDA505D-8566-4E40-8429-E38BD0266BDE}" type="presOf" srcId="{DE2B2FE4-494B-D043-99ED-B00AC355FEC6}" destId="{A22D35D9-2890-504A-85CD-D5B62625CE94}" srcOrd="0" destOrd="1" presId="urn:microsoft.com/office/officeart/2005/8/layout/radial4"/>
    <dgm:cxn modelId="{6B87BFEB-A63E-6D40-88D3-A6E278844181}" srcId="{7D75F006-9B2C-CD43-BC80-98E30A24A4D0}" destId="{947E7776-7843-5D43-AB10-AFE02CCB1C55}" srcOrd="4" destOrd="0" parTransId="{56084373-2EA2-2A4C-B9FE-8DB6661356F0}" sibTransId="{EFFF8DDE-76BF-2646-A39C-DD4539B6FA32}"/>
    <dgm:cxn modelId="{E645C42A-EE2B-4F80-B340-EBA6B9714F27}" type="presOf" srcId="{BE30750F-68EB-EA4A-9ECE-5E94A53206BC}" destId="{4B84E441-63D4-AA4B-B46B-6441E2285FB1}" srcOrd="0" destOrd="1" presId="urn:microsoft.com/office/officeart/2005/8/layout/radial4"/>
    <dgm:cxn modelId="{B67BFB10-922F-45BC-9856-DF19BF3E5A5D}" type="presOf" srcId="{AA173784-A3EC-7F4A-BA38-119C73CF249F}" destId="{E62B5900-AF6F-B24C-A8B8-548040250394}" srcOrd="0" destOrd="0" presId="urn:microsoft.com/office/officeart/2005/8/layout/radial4"/>
    <dgm:cxn modelId="{B3A4E517-C6A0-2143-A3FB-05C3E9EF4B0A}" srcId="{947E7776-7843-5D43-AB10-AFE02CCB1C55}" destId="{BE30750F-68EB-EA4A-9ECE-5E94A53206BC}" srcOrd="0" destOrd="0" parTransId="{A0EB4FA0-FBF0-9B47-A038-94243B32D908}" sibTransId="{7D3D730A-31F6-CB4B-9A67-B167DFCA9A6F}"/>
    <dgm:cxn modelId="{D9577753-CEEA-4F35-9DD8-045918ADE462}" type="presOf" srcId="{5349EF7B-FE60-6446-A611-1E7DE44C654B}" destId="{D575DB94-5BA4-8A44-8258-8BDEB20E9A6E}" srcOrd="0" destOrd="1" presId="urn:microsoft.com/office/officeart/2005/8/layout/radial4"/>
    <dgm:cxn modelId="{6C897FE8-2B8A-EC4C-B61E-2895705DB2E9}" srcId="{7D75F006-9B2C-CD43-BC80-98E30A24A4D0}" destId="{D89F09AA-24F7-D642-AD1E-07DE4AF03A69}" srcOrd="2" destOrd="0" parTransId="{84E96B56-8403-5746-A709-3110BFD5D52F}" sibTransId="{B65552D7-2E2B-4146-9DE6-32DB6B27101C}"/>
    <dgm:cxn modelId="{5E0C3DD2-8A24-BE40-930E-B92BB6EB7BE1}" srcId="{7D75F006-9B2C-CD43-BC80-98E30A24A4D0}" destId="{99175874-9B84-A84D-8872-D27DCB499642}" srcOrd="5" destOrd="0" parTransId="{A88590D6-E438-1049-B96B-EB1AF6FC5590}" sibTransId="{3BDD12C9-131C-F644-82FE-3380BCD711E8}"/>
    <dgm:cxn modelId="{2FB2F5CF-4797-472E-883B-C6676FD00F31}" type="presOf" srcId="{D89F09AA-24F7-D642-AD1E-07DE4AF03A69}" destId="{8AFD84F3-9003-6C4B-80E2-22CDD89B2CE4}" srcOrd="0" destOrd="0" presId="urn:microsoft.com/office/officeart/2005/8/layout/radial4"/>
    <dgm:cxn modelId="{D378D4A9-2E3E-4D4A-8C53-FF2455D88035}" srcId="{99175874-9B84-A84D-8872-D27DCB499642}" destId="{5349EF7B-FE60-6446-A611-1E7DE44C654B}" srcOrd="0" destOrd="0" parTransId="{440B37F3-F75D-6848-9C47-90CE99AA5E02}" sibTransId="{EA6D10DB-3AB1-9F43-A571-0BBE05689BB6}"/>
    <dgm:cxn modelId="{D81E3402-BF20-4431-B261-D167CA727215}" type="presOf" srcId="{EE2CA79E-8EC6-4B4F-9750-C86159CF5833}" destId="{A7ABCFE7-8F30-2F42-AFD6-BC26B11077B0}" srcOrd="0" destOrd="0" presId="urn:microsoft.com/office/officeart/2005/8/layout/radial4"/>
    <dgm:cxn modelId="{1299ACD5-4B0B-3547-888E-FDBC9686504A}" srcId="{E4E269C8-637B-8D43-B38F-17DAC15B37D6}" destId="{9B81EBA0-4897-E343-8234-C86C8C7F7015}" srcOrd="0" destOrd="0" parTransId="{9FEB623B-B1AA-CD44-9213-91E88FA6B530}" sibTransId="{96A0F144-A5A7-784B-B930-16FAAFE5BC51}"/>
    <dgm:cxn modelId="{64F7BC61-5BD4-41AC-87A0-1D929B7958FA}" type="presOf" srcId="{947E7776-7843-5D43-AB10-AFE02CCB1C55}" destId="{4B84E441-63D4-AA4B-B46B-6441E2285FB1}" srcOrd="0" destOrd="0" presId="urn:microsoft.com/office/officeart/2005/8/layout/radial4"/>
    <dgm:cxn modelId="{51451FB7-6462-D947-976D-20D4F6A9BB03}" srcId="{08C2D506-80A8-5C43-8C81-D6D5B7E55F08}" destId="{DE2B2FE4-494B-D043-99ED-B00AC355FEC6}" srcOrd="0" destOrd="0" parTransId="{A45DFBAC-CEF1-6044-ADFA-4BD7FEC7EB8A}" sibTransId="{B5DA44B6-BC78-2147-8D42-2F9B07774DDA}"/>
    <dgm:cxn modelId="{04A5B999-50D1-7346-BDFF-29F124AD070E}" srcId="{E4E269C8-637B-8D43-B38F-17DAC15B37D6}" destId="{206D1C97-F06C-6E4A-90A2-B28E2CE1CD7F}" srcOrd="1" destOrd="0" parTransId="{5CA4AEAA-2C93-DC4B-AA1C-DCEAA47B6A60}" sibTransId="{F8397F56-3E95-D54F-A32A-A2D764CE6419}"/>
    <dgm:cxn modelId="{FB26BBB5-1F2B-4C55-AFB2-4229D4B66404}" type="presOf" srcId="{83D63A54-BC9A-9F4E-86BC-582511B23725}" destId="{8AFD84F3-9003-6C4B-80E2-22CDD89B2CE4}" srcOrd="0" destOrd="1" presId="urn:microsoft.com/office/officeart/2005/8/layout/radial4"/>
    <dgm:cxn modelId="{13C551B9-BD40-164C-83F8-501EFB03610A}" srcId="{08C2D506-80A8-5C43-8C81-D6D5B7E55F08}" destId="{52D8B0FC-6D11-E843-93B6-8C564AB3581E}" srcOrd="1" destOrd="0" parTransId="{76B1137C-C664-2B45-9F19-4C4C19AA8F20}" sibTransId="{692E3ADA-7FC5-2143-ACE2-3C8FAE0B7136}"/>
    <dgm:cxn modelId="{D76C42A7-50D3-C34A-9B65-3B76145FE44E}" srcId="{7D75F006-9B2C-CD43-BC80-98E30A24A4D0}" destId="{E4E269C8-637B-8D43-B38F-17DAC15B37D6}" srcOrd="1" destOrd="0" parTransId="{EE2CA79E-8EC6-4B4F-9750-C86159CF5833}" sibTransId="{3E7E9B9E-935F-2D43-B52F-2D09BDD92F1F}"/>
    <dgm:cxn modelId="{6EE0B107-CA31-F645-888A-05342AC9D80D}" srcId="{7D75F006-9B2C-CD43-BC80-98E30A24A4D0}" destId="{78B4F110-5EB0-BF4B-A43C-2813E1FC6EA9}" srcOrd="0" destOrd="0" parTransId="{AA173784-A3EC-7F4A-BA38-119C73CF249F}" sibTransId="{AD3538B4-AADD-0243-8652-1DC51C69E2DA}"/>
    <dgm:cxn modelId="{2815BF1C-D3F2-431A-B87F-9F206958FDAB}" type="presOf" srcId="{1132C945-17AA-B544-A410-54E43BA6E10D}" destId="{71BBECE2-1CCE-5644-A1F0-3BD0877E85B4}" srcOrd="0" destOrd="2" presId="urn:microsoft.com/office/officeart/2005/8/layout/radial4"/>
    <dgm:cxn modelId="{81328E51-86B1-4526-AFB7-F23915BA927A}" type="presOf" srcId="{7EF5C444-4970-AF4B-8304-C3ACAA4477CC}" destId="{E85F8CD7-CF21-FD45-B934-3FE960C7F98A}" srcOrd="0" destOrd="0" presId="urn:microsoft.com/office/officeart/2005/8/layout/radial4"/>
    <dgm:cxn modelId="{6DEDE4FA-F9E7-4A7C-8FF2-6490B2BE733E}" type="presOf" srcId="{9B81EBA0-4897-E343-8234-C86C8C7F7015}" destId="{70EB2410-3246-1544-AD89-20E5CDA7F891}" srcOrd="0" destOrd="1" presId="urn:microsoft.com/office/officeart/2005/8/layout/radial4"/>
    <dgm:cxn modelId="{6FF4083C-F82E-46EF-85DF-798501289A3A}" type="presOf" srcId="{52D8B0FC-6D11-E843-93B6-8C564AB3581E}" destId="{A22D35D9-2890-504A-85CD-D5B62625CE94}" srcOrd="0" destOrd="2" presId="urn:microsoft.com/office/officeart/2005/8/layout/radial4"/>
    <dgm:cxn modelId="{0728D6BE-4E32-4B82-B005-CA775B652A97}" type="presOf" srcId="{84E96B56-8403-5746-A709-3110BFD5D52F}" destId="{45F267BE-CA9F-7A42-8E5E-CB2BE08ACB46}" srcOrd="0" destOrd="0" presId="urn:microsoft.com/office/officeart/2005/8/layout/radial4"/>
    <dgm:cxn modelId="{C1EEE05D-B3F0-2B47-8D4A-12CC2C5EBF8A}" srcId="{7D75F006-9B2C-CD43-BC80-98E30A24A4D0}" destId="{08C2D506-80A8-5C43-8C81-D6D5B7E55F08}" srcOrd="3" destOrd="0" parTransId="{7EF5C444-4970-AF4B-8304-C3ACAA4477CC}" sibTransId="{EDCCE118-FAA8-834F-9D61-41420DAAA85D}"/>
    <dgm:cxn modelId="{2429DAFC-EE0C-48F6-B75A-17FB8090349B}" type="presOf" srcId="{56084373-2EA2-2A4C-B9FE-8DB6661356F0}" destId="{D85B745C-C860-BE46-86DA-48F1FF2AA5E2}" srcOrd="0" destOrd="0" presId="urn:microsoft.com/office/officeart/2005/8/layout/radial4"/>
    <dgm:cxn modelId="{FACF03D2-1151-934D-8583-548F47D7F528}" srcId="{D89F09AA-24F7-D642-AD1E-07DE4AF03A69}" destId="{83D63A54-BC9A-9F4E-86BC-582511B23725}" srcOrd="0" destOrd="0" parTransId="{0DE2F020-E8CD-2743-8719-3BCB62D77C68}" sibTransId="{18A03379-CD9D-B742-8FC9-03B8D541EA3A}"/>
    <dgm:cxn modelId="{562B9ED4-B7B6-FE42-BE0D-878BAE7F7695}" srcId="{D89F09AA-24F7-D642-AD1E-07DE4AF03A69}" destId="{DA26A6D3-7FFA-7946-BA75-EBA2524AF84E}" srcOrd="1" destOrd="0" parTransId="{C2BF64EE-9E8E-044F-B629-EDC5DF3DDA53}" sibTransId="{C323B666-1402-C14B-9A51-B35387F6A2E4}"/>
    <dgm:cxn modelId="{CE5A7AC8-D191-4C5E-9A8C-9C9E8A33F05D}" type="presOf" srcId="{BE2F2D18-4129-F349-9E75-DD41DC488BC1}" destId="{71BBECE2-1CCE-5644-A1F0-3BD0877E85B4}" srcOrd="0" destOrd="1" presId="urn:microsoft.com/office/officeart/2005/8/layout/radial4"/>
    <dgm:cxn modelId="{BF880662-F1CD-48BD-BDAB-B5D4334775BF}" type="presOf" srcId="{99175874-9B84-A84D-8872-D27DCB499642}" destId="{D575DB94-5BA4-8A44-8258-8BDEB20E9A6E}" srcOrd="0" destOrd="0" presId="urn:microsoft.com/office/officeart/2005/8/layout/radial4"/>
    <dgm:cxn modelId="{A2B1A54E-7B63-409F-BEEF-B8AD8BFCD4B9}" type="presOf" srcId="{78B4F110-5EB0-BF4B-A43C-2813E1FC6EA9}" destId="{71BBECE2-1CCE-5644-A1F0-3BD0877E85B4}" srcOrd="0" destOrd="0" presId="urn:microsoft.com/office/officeart/2005/8/layout/radial4"/>
    <dgm:cxn modelId="{44D69A8F-CB3E-4E45-8C48-1F0208DD69E2}" srcId="{78B4F110-5EB0-BF4B-A43C-2813E1FC6EA9}" destId="{BE2F2D18-4129-F349-9E75-DD41DC488BC1}" srcOrd="0" destOrd="0" parTransId="{50874069-3E16-AD47-AC12-3F8A707CD66B}" sibTransId="{06FCBB4B-50D1-5E43-9A1A-32CAE26FA551}"/>
    <dgm:cxn modelId="{A1F20EC3-662C-43D9-9E9C-3512F99186E4}" type="presOf" srcId="{E4E269C8-637B-8D43-B38F-17DAC15B37D6}" destId="{70EB2410-3246-1544-AD89-20E5CDA7F891}" srcOrd="0" destOrd="0" presId="urn:microsoft.com/office/officeart/2005/8/layout/radial4"/>
    <dgm:cxn modelId="{4747A122-30D9-4215-B073-9A62C717CEBC}" type="presOf" srcId="{08C2D506-80A8-5C43-8C81-D6D5B7E55F08}" destId="{A22D35D9-2890-504A-85CD-D5B62625CE94}" srcOrd="0" destOrd="0" presId="urn:microsoft.com/office/officeart/2005/8/layout/radial4"/>
    <dgm:cxn modelId="{D74C4893-2C6E-421D-9F70-F94E03E0DB23}" type="presParOf" srcId="{8EA608EC-D6C6-E142-888B-B3523BC8E0DF}" destId="{589840FB-C375-4B42-9A12-4E03C1603E92}" srcOrd="0" destOrd="0" presId="urn:microsoft.com/office/officeart/2005/8/layout/radial4"/>
    <dgm:cxn modelId="{556AB242-EC12-44E7-A629-439DB054E8E1}" type="presParOf" srcId="{8EA608EC-D6C6-E142-888B-B3523BC8E0DF}" destId="{E62B5900-AF6F-B24C-A8B8-548040250394}" srcOrd="1" destOrd="0" presId="urn:microsoft.com/office/officeart/2005/8/layout/radial4"/>
    <dgm:cxn modelId="{78EB1FEC-697B-4540-9C0D-F298ADCC16E7}" type="presParOf" srcId="{8EA608EC-D6C6-E142-888B-B3523BC8E0DF}" destId="{71BBECE2-1CCE-5644-A1F0-3BD0877E85B4}" srcOrd="2" destOrd="0" presId="urn:microsoft.com/office/officeart/2005/8/layout/radial4"/>
    <dgm:cxn modelId="{4A324ADA-676F-448F-8A3F-8D905B24BC72}" type="presParOf" srcId="{8EA608EC-D6C6-E142-888B-B3523BC8E0DF}" destId="{A7ABCFE7-8F30-2F42-AFD6-BC26B11077B0}" srcOrd="3" destOrd="0" presId="urn:microsoft.com/office/officeart/2005/8/layout/radial4"/>
    <dgm:cxn modelId="{12CA8076-84FA-45F4-93CA-01D5AECC9529}" type="presParOf" srcId="{8EA608EC-D6C6-E142-888B-B3523BC8E0DF}" destId="{70EB2410-3246-1544-AD89-20E5CDA7F891}" srcOrd="4" destOrd="0" presId="urn:microsoft.com/office/officeart/2005/8/layout/radial4"/>
    <dgm:cxn modelId="{80181E86-B31E-427A-A1FA-42D94FA73610}" type="presParOf" srcId="{8EA608EC-D6C6-E142-888B-B3523BC8E0DF}" destId="{45F267BE-CA9F-7A42-8E5E-CB2BE08ACB46}" srcOrd="5" destOrd="0" presId="urn:microsoft.com/office/officeart/2005/8/layout/radial4"/>
    <dgm:cxn modelId="{16934596-8230-4614-A70A-56DC659B9674}" type="presParOf" srcId="{8EA608EC-D6C6-E142-888B-B3523BC8E0DF}" destId="{8AFD84F3-9003-6C4B-80E2-22CDD89B2CE4}" srcOrd="6" destOrd="0" presId="urn:microsoft.com/office/officeart/2005/8/layout/radial4"/>
    <dgm:cxn modelId="{DC7ED380-5D3B-45C9-B922-2E6EEF96EF47}" type="presParOf" srcId="{8EA608EC-D6C6-E142-888B-B3523BC8E0DF}" destId="{E85F8CD7-CF21-FD45-B934-3FE960C7F98A}" srcOrd="7" destOrd="0" presId="urn:microsoft.com/office/officeart/2005/8/layout/radial4"/>
    <dgm:cxn modelId="{B19420B9-F2CD-4215-A2D6-E423C8852801}" type="presParOf" srcId="{8EA608EC-D6C6-E142-888B-B3523BC8E0DF}" destId="{A22D35D9-2890-504A-85CD-D5B62625CE94}" srcOrd="8" destOrd="0" presId="urn:microsoft.com/office/officeart/2005/8/layout/radial4"/>
    <dgm:cxn modelId="{65041CE9-2326-46F3-9139-391E4BB80332}" type="presParOf" srcId="{8EA608EC-D6C6-E142-888B-B3523BC8E0DF}" destId="{D85B745C-C860-BE46-86DA-48F1FF2AA5E2}" srcOrd="9" destOrd="0" presId="urn:microsoft.com/office/officeart/2005/8/layout/radial4"/>
    <dgm:cxn modelId="{112237B7-1FF8-432E-BA65-DC5CC86DA387}" type="presParOf" srcId="{8EA608EC-D6C6-E142-888B-B3523BC8E0DF}" destId="{4B84E441-63D4-AA4B-B46B-6441E2285FB1}" srcOrd="10" destOrd="0" presId="urn:microsoft.com/office/officeart/2005/8/layout/radial4"/>
    <dgm:cxn modelId="{9DB0B18F-42E5-4EF8-B2EC-B83BE0BD6B24}" type="presParOf" srcId="{8EA608EC-D6C6-E142-888B-B3523BC8E0DF}" destId="{362E5961-F8E7-1A42-B2D9-9ED51B9304BF}" srcOrd="11" destOrd="0" presId="urn:microsoft.com/office/officeart/2005/8/layout/radial4"/>
    <dgm:cxn modelId="{2AAB465D-177F-4137-A24E-B7A32DDFB548}" type="presParOf" srcId="{8EA608EC-D6C6-E142-888B-B3523BC8E0DF}" destId="{D575DB94-5BA4-8A44-8258-8BDEB20E9A6E}" srcOrd="12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D66DD5-D57F-2245-8B75-19099B2795AE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5030C-DEF0-A44B-ACE7-97612A552CDB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b="1" i="0" dirty="0" smtClean="0"/>
            <a:t>Remote IP address</a:t>
          </a:r>
          <a:endParaRPr lang="en-US" sz="1800" b="1" i="0" dirty="0"/>
        </a:p>
      </dgm:t>
    </dgm:pt>
    <dgm:pt modelId="{7D7CED8C-E84E-6948-A81F-5335B318BD88}" type="parTrans" cxnId="{E0F3C942-17DE-8941-94A9-4D3E3995CB32}">
      <dgm:prSet/>
      <dgm:spPr/>
      <dgm:t>
        <a:bodyPr/>
        <a:lstStyle/>
        <a:p>
          <a:endParaRPr lang="en-US"/>
        </a:p>
      </dgm:t>
    </dgm:pt>
    <dgm:pt modelId="{6108671C-70CC-2C40-83D8-75B076C87451}" type="sibTrans" cxnId="{E0F3C942-17DE-8941-94A9-4D3E3995CB32}">
      <dgm:prSet/>
      <dgm:spPr/>
      <dgm:t>
        <a:bodyPr/>
        <a:lstStyle/>
        <a:p>
          <a:endParaRPr lang="en-US"/>
        </a:p>
      </dgm:t>
    </dgm:pt>
    <dgm:pt modelId="{01E87994-0519-9A4B-94FA-690F830550BF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This may be a single IP address, an enumerated list or range of addresses, or a wildcard (mask) address</a:t>
          </a:r>
        </a:p>
      </dgm:t>
    </dgm:pt>
    <dgm:pt modelId="{ED8F6C89-4085-9344-8272-7CA558C693F3}" type="parTrans" cxnId="{BF61E5B1-DB2A-8B4D-B02E-836E2F04228C}">
      <dgm:prSet/>
      <dgm:spPr/>
      <dgm:t>
        <a:bodyPr/>
        <a:lstStyle/>
        <a:p>
          <a:endParaRPr lang="en-US"/>
        </a:p>
      </dgm:t>
    </dgm:pt>
    <dgm:pt modelId="{99D3A389-0DB1-7E43-BCD0-F15C48421277}" type="sibTrans" cxnId="{BF61E5B1-DB2A-8B4D-B02E-836E2F04228C}">
      <dgm:prSet/>
      <dgm:spPr/>
      <dgm:t>
        <a:bodyPr/>
        <a:lstStyle/>
        <a:p>
          <a:endParaRPr lang="en-US"/>
        </a:p>
      </dgm:t>
    </dgm:pt>
    <dgm:pt modelId="{839B8A17-C0E9-8C41-8FDE-87D579F7EBB3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The latter two are required to support more than one destination system sharing the same SA</a:t>
          </a:r>
        </a:p>
      </dgm:t>
    </dgm:pt>
    <dgm:pt modelId="{DF0F911E-F26E-BB41-8C2C-07930ED45352}" type="parTrans" cxnId="{28509068-1065-444C-B4DB-5D02EE37011E}">
      <dgm:prSet/>
      <dgm:spPr/>
      <dgm:t>
        <a:bodyPr/>
        <a:lstStyle/>
        <a:p>
          <a:endParaRPr lang="en-US"/>
        </a:p>
      </dgm:t>
    </dgm:pt>
    <dgm:pt modelId="{2A53D76F-C330-8647-9815-2E24D0FA5E04}" type="sibTrans" cxnId="{28509068-1065-444C-B4DB-5D02EE37011E}">
      <dgm:prSet/>
      <dgm:spPr/>
      <dgm:t>
        <a:bodyPr/>
        <a:lstStyle/>
        <a:p>
          <a:endParaRPr lang="en-US"/>
        </a:p>
      </dgm:t>
    </dgm:pt>
    <dgm:pt modelId="{1E91B2C6-366D-224F-95D3-1C325E62BE3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b="1" i="0" dirty="0" smtClean="0"/>
            <a:t>Local IP address</a:t>
          </a:r>
        </a:p>
      </dgm:t>
    </dgm:pt>
    <dgm:pt modelId="{EBD66D5B-4A2B-AB41-9EAC-EAC2323D78CB}" type="parTrans" cxnId="{CD57D83F-F3CF-8249-BE6B-6A30B7938F8D}">
      <dgm:prSet/>
      <dgm:spPr/>
      <dgm:t>
        <a:bodyPr/>
        <a:lstStyle/>
        <a:p>
          <a:endParaRPr lang="en-US"/>
        </a:p>
      </dgm:t>
    </dgm:pt>
    <dgm:pt modelId="{4FB31A88-463A-B540-9A99-EB0DAC113C7A}" type="sibTrans" cxnId="{CD57D83F-F3CF-8249-BE6B-6A30B7938F8D}">
      <dgm:prSet/>
      <dgm:spPr/>
      <dgm:t>
        <a:bodyPr/>
        <a:lstStyle/>
        <a:p>
          <a:endParaRPr lang="en-US"/>
        </a:p>
      </dgm:t>
    </dgm:pt>
    <dgm:pt modelId="{099A0C6B-DB03-8B44-A574-197F7E17FEB3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This may be a single IP address, an enumerated list or range of addresses, or a wildcard (mask) address</a:t>
          </a:r>
        </a:p>
      </dgm:t>
    </dgm:pt>
    <dgm:pt modelId="{D7A7A03B-76F4-C749-84B3-9BEECB32E11B}" type="parTrans" cxnId="{DE56D8B4-BE5C-C34D-BDFF-369FA5EAA99F}">
      <dgm:prSet/>
      <dgm:spPr/>
      <dgm:t>
        <a:bodyPr/>
        <a:lstStyle/>
        <a:p>
          <a:endParaRPr lang="en-US"/>
        </a:p>
      </dgm:t>
    </dgm:pt>
    <dgm:pt modelId="{F97DC75B-834C-7348-B2E2-E38D1B64F3A8}" type="sibTrans" cxnId="{DE56D8B4-BE5C-C34D-BDFF-369FA5EAA99F}">
      <dgm:prSet/>
      <dgm:spPr/>
      <dgm:t>
        <a:bodyPr/>
        <a:lstStyle/>
        <a:p>
          <a:endParaRPr lang="en-US"/>
        </a:p>
      </dgm:t>
    </dgm:pt>
    <dgm:pt modelId="{6BE57182-13CE-7949-8DAF-A010F2E84118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The latter two are required to support more than one source system sharing the same SA</a:t>
          </a:r>
        </a:p>
      </dgm:t>
    </dgm:pt>
    <dgm:pt modelId="{40D739F8-B49B-5B48-9FB3-8179452CA428}" type="parTrans" cxnId="{2A75EF9B-9F01-6D40-A10A-F060277AFA4D}">
      <dgm:prSet/>
      <dgm:spPr/>
      <dgm:t>
        <a:bodyPr/>
        <a:lstStyle/>
        <a:p>
          <a:endParaRPr lang="en-US"/>
        </a:p>
      </dgm:t>
    </dgm:pt>
    <dgm:pt modelId="{41F97706-9ED4-2E46-8E33-1390FB58B710}" type="sibTrans" cxnId="{2A75EF9B-9F01-6D40-A10A-F060277AFA4D}">
      <dgm:prSet/>
      <dgm:spPr/>
      <dgm:t>
        <a:bodyPr/>
        <a:lstStyle/>
        <a:p>
          <a:endParaRPr lang="en-US"/>
        </a:p>
      </dgm:t>
    </dgm:pt>
    <dgm:pt modelId="{C4DA937B-1347-4D45-90D4-E636C002383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b="1" i="0" dirty="0" smtClean="0"/>
            <a:t>Next layer protocol</a:t>
          </a:r>
        </a:p>
      </dgm:t>
    </dgm:pt>
    <dgm:pt modelId="{91326877-FA40-724D-9C5B-9422C7351AA3}" type="parTrans" cxnId="{4FE1B899-00D5-2348-AF54-271793AE2926}">
      <dgm:prSet/>
      <dgm:spPr/>
      <dgm:t>
        <a:bodyPr/>
        <a:lstStyle/>
        <a:p>
          <a:endParaRPr lang="en-US"/>
        </a:p>
      </dgm:t>
    </dgm:pt>
    <dgm:pt modelId="{67435FFB-ECFF-794A-948F-06E472E31B5D}" type="sibTrans" cxnId="{4FE1B899-00D5-2348-AF54-271793AE2926}">
      <dgm:prSet/>
      <dgm:spPr/>
      <dgm:t>
        <a:bodyPr/>
        <a:lstStyle/>
        <a:p>
          <a:endParaRPr lang="en-US"/>
        </a:p>
      </dgm:t>
    </dgm:pt>
    <dgm:pt modelId="{18836103-E9BC-DB42-A8AA-D4DAB64641D9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The IP protocol header includes a field that designates the protocol operating over IP</a:t>
          </a:r>
        </a:p>
      </dgm:t>
    </dgm:pt>
    <dgm:pt modelId="{5FF4E723-0567-D24D-B545-CE32ABFB0F1D}" type="parTrans" cxnId="{98C401EB-FF2F-8840-912A-02B2CD49752D}">
      <dgm:prSet/>
      <dgm:spPr/>
      <dgm:t>
        <a:bodyPr/>
        <a:lstStyle/>
        <a:p>
          <a:endParaRPr lang="en-US"/>
        </a:p>
      </dgm:t>
    </dgm:pt>
    <dgm:pt modelId="{E418B1CB-DE16-0E4F-8CBE-04E46079C600}" type="sibTrans" cxnId="{98C401EB-FF2F-8840-912A-02B2CD49752D}">
      <dgm:prSet/>
      <dgm:spPr/>
      <dgm:t>
        <a:bodyPr/>
        <a:lstStyle/>
        <a:p>
          <a:endParaRPr lang="en-US"/>
        </a:p>
      </dgm:t>
    </dgm:pt>
    <dgm:pt modelId="{A25D92F4-3125-2F45-B47C-2F8D84556F6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b="1" i="0" dirty="0" smtClean="0"/>
            <a:t>Name</a:t>
          </a:r>
          <a:r>
            <a:rPr lang="en-US" sz="1300" b="1" i="0" dirty="0" smtClean="0"/>
            <a:t> </a:t>
          </a:r>
        </a:p>
      </dgm:t>
    </dgm:pt>
    <dgm:pt modelId="{6F37DE8E-C7C1-194F-B63D-40B3387CE008}" type="parTrans" cxnId="{260D6945-1A60-E145-86B8-47C804EA7360}">
      <dgm:prSet/>
      <dgm:spPr/>
      <dgm:t>
        <a:bodyPr/>
        <a:lstStyle/>
        <a:p>
          <a:endParaRPr lang="en-US"/>
        </a:p>
      </dgm:t>
    </dgm:pt>
    <dgm:pt modelId="{AAC04D04-05FC-D64F-990F-9EEC86599DC7}" type="sibTrans" cxnId="{260D6945-1A60-E145-86B8-47C804EA7360}">
      <dgm:prSet/>
      <dgm:spPr/>
      <dgm:t>
        <a:bodyPr/>
        <a:lstStyle/>
        <a:p>
          <a:endParaRPr lang="en-US"/>
        </a:p>
      </dgm:t>
    </dgm:pt>
    <dgm:pt modelId="{C39B6BB5-F14B-BA44-8B73-DFBA45A11CE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A user identifier from the operating system</a:t>
          </a:r>
        </a:p>
      </dgm:t>
    </dgm:pt>
    <dgm:pt modelId="{E0B59E19-F041-DA42-85EE-FEC4313FCA2F}" type="parTrans" cxnId="{40068FD5-A9EF-B04B-B6AA-EFEC2556EDC4}">
      <dgm:prSet/>
      <dgm:spPr/>
      <dgm:t>
        <a:bodyPr/>
        <a:lstStyle/>
        <a:p>
          <a:endParaRPr lang="en-US"/>
        </a:p>
      </dgm:t>
    </dgm:pt>
    <dgm:pt modelId="{1D99D9FB-5D99-374A-9DE7-26BB3A55A02B}" type="sibTrans" cxnId="{40068FD5-A9EF-B04B-B6AA-EFEC2556EDC4}">
      <dgm:prSet/>
      <dgm:spPr/>
      <dgm:t>
        <a:bodyPr/>
        <a:lstStyle/>
        <a:p>
          <a:endParaRPr lang="en-US"/>
        </a:p>
      </dgm:t>
    </dgm:pt>
    <dgm:pt modelId="{56B7963C-3CD5-B549-95F8-91C369E105C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Not a field in the IP or upper-layer headers but is available if IPsec is running on the same operating system as the user</a:t>
          </a:r>
        </a:p>
      </dgm:t>
    </dgm:pt>
    <dgm:pt modelId="{91697A07-CEA4-4F48-928E-BC952C5032DE}" type="parTrans" cxnId="{A4F2C71F-3366-6E4A-8B32-89C9D0A3A2D2}">
      <dgm:prSet/>
      <dgm:spPr/>
      <dgm:t>
        <a:bodyPr/>
        <a:lstStyle/>
        <a:p>
          <a:endParaRPr lang="en-US"/>
        </a:p>
      </dgm:t>
    </dgm:pt>
    <dgm:pt modelId="{D1B864D1-585B-FE4E-8C87-8E9B395AB703}" type="sibTrans" cxnId="{A4F2C71F-3366-6E4A-8B32-89C9D0A3A2D2}">
      <dgm:prSet/>
      <dgm:spPr/>
      <dgm:t>
        <a:bodyPr/>
        <a:lstStyle/>
        <a:p>
          <a:endParaRPr lang="en-US"/>
        </a:p>
      </dgm:t>
    </dgm:pt>
    <dgm:pt modelId="{19575AB1-7C84-1944-BBC6-AC109C798D3E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800" b="1" i="0" dirty="0" smtClean="0"/>
            <a:t>Local and remote ports</a:t>
          </a:r>
        </a:p>
      </dgm:t>
    </dgm:pt>
    <dgm:pt modelId="{B106A837-5103-CD4C-B651-F7A9B5463D16}" type="parTrans" cxnId="{66F53151-77CE-F44F-91B4-74E5B84B269D}">
      <dgm:prSet/>
      <dgm:spPr/>
      <dgm:t>
        <a:bodyPr/>
        <a:lstStyle/>
        <a:p>
          <a:endParaRPr lang="en-US"/>
        </a:p>
      </dgm:t>
    </dgm:pt>
    <dgm:pt modelId="{52221B79-8FC9-AD4A-BEE8-E1C34B5638B7}" type="sibTrans" cxnId="{66F53151-77CE-F44F-91B4-74E5B84B269D}">
      <dgm:prSet/>
      <dgm:spPr/>
      <dgm:t>
        <a:bodyPr/>
        <a:lstStyle/>
        <a:p>
          <a:endParaRPr lang="en-US"/>
        </a:p>
      </dgm:t>
    </dgm:pt>
    <dgm:pt modelId="{91964ACC-AAA4-174E-B045-4D77145B58C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300" b="1" i="0" dirty="0" smtClean="0"/>
            <a:t>These may be individual TCP or UDP port values, an enumerated list of ports, or a wildcard port </a:t>
          </a:r>
          <a:endParaRPr lang="en-US" sz="1300" b="1" i="0" dirty="0"/>
        </a:p>
      </dgm:t>
    </dgm:pt>
    <dgm:pt modelId="{BB1DCC12-3D37-C84D-8EFE-86003F791F65}" type="parTrans" cxnId="{610542EC-26DF-0D4C-81DC-798878870BA4}">
      <dgm:prSet/>
      <dgm:spPr/>
      <dgm:t>
        <a:bodyPr/>
        <a:lstStyle/>
        <a:p>
          <a:endParaRPr lang="en-US"/>
        </a:p>
      </dgm:t>
    </dgm:pt>
    <dgm:pt modelId="{58D76BFD-D854-7E4D-BD99-E660842ECEB8}" type="sibTrans" cxnId="{610542EC-26DF-0D4C-81DC-798878870BA4}">
      <dgm:prSet/>
      <dgm:spPr/>
      <dgm:t>
        <a:bodyPr/>
        <a:lstStyle/>
        <a:p>
          <a:endParaRPr lang="en-US"/>
        </a:p>
      </dgm:t>
    </dgm:pt>
    <dgm:pt modelId="{833FC9A8-9DCB-114C-B247-0D2E47151A8B}" type="pres">
      <dgm:prSet presAssocID="{1DD66DD5-D57F-2245-8B75-19099B2795A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FA55E1-173A-8F42-ADAF-CABE5BD4CCA8}" type="pres">
      <dgm:prSet presAssocID="{8235030C-DEF0-A44B-ACE7-97612A552CDB}" presName="compNode" presStyleCnt="0"/>
      <dgm:spPr/>
    </dgm:pt>
    <dgm:pt modelId="{83D6E85B-1A4F-4D48-865E-C35A83E07D3B}" type="pres">
      <dgm:prSet presAssocID="{8235030C-DEF0-A44B-ACE7-97612A552CDB}" presName="aNode" presStyleLbl="bgShp" presStyleIdx="0" presStyleCnt="5" custScaleX="122393"/>
      <dgm:spPr/>
      <dgm:t>
        <a:bodyPr/>
        <a:lstStyle/>
        <a:p>
          <a:endParaRPr lang="en-US"/>
        </a:p>
      </dgm:t>
    </dgm:pt>
    <dgm:pt modelId="{2203C81E-31AA-0041-BB85-9E8ACECF6123}" type="pres">
      <dgm:prSet presAssocID="{8235030C-DEF0-A44B-ACE7-97612A552CDB}" presName="textNode" presStyleLbl="bgShp" presStyleIdx="0" presStyleCnt="5"/>
      <dgm:spPr/>
      <dgm:t>
        <a:bodyPr/>
        <a:lstStyle/>
        <a:p>
          <a:endParaRPr lang="en-US"/>
        </a:p>
      </dgm:t>
    </dgm:pt>
    <dgm:pt modelId="{1B237CC1-4431-574C-B963-CA13149DE82A}" type="pres">
      <dgm:prSet presAssocID="{8235030C-DEF0-A44B-ACE7-97612A552CDB}" presName="compChildNode" presStyleCnt="0"/>
      <dgm:spPr/>
    </dgm:pt>
    <dgm:pt modelId="{36BD966F-7B66-9F40-8CDB-71663F0E0A8C}" type="pres">
      <dgm:prSet presAssocID="{8235030C-DEF0-A44B-ACE7-97612A552CDB}" presName="theInnerList" presStyleCnt="0"/>
      <dgm:spPr/>
    </dgm:pt>
    <dgm:pt modelId="{50615576-EF0B-AB45-A5AD-BC536ED0A537}" type="pres">
      <dgm:prSet presAssocID="{01E87994-0519-9A4B-94FA-690F830550BF}" presName="childNode" presStyleLbl="node1" presStyleIdx="0" presStyleCnt="8" custScaleX="122393" custScaleY="2000000" custLinFactY="-292972" custLinFactNeighborX="-464" custLinFactNeighborY="-3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59EAAA-B686-D043-BBBF-339934C845B0}" type="pres">
      <dgm:prSet presAssocID="{01E87994-0519-9A4B-94FA-690F830550BF}" presName="aSpace2" presStyleCnt="0"/>
      <dgm:spPr/>
    </dgm:pt>
    <dgm:pt modelId="{A88A22A3-EA32-254C-BDC4-0A8F7D6A471A}" type="pres">
      <dgm:prSet presAssocID="{839B8A17-C0E9-8C41-8FDE-87D579F7EBB3}" presName="childNode" presStyleLbl="node1" presStyleIdx="1" presStyleCnt="8" custScaleX="122393" custScaleY="20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181FD0-3F87-5D49-8372-964B4198B962}" type="pres">
      <dgm:prSet presAssocID="{8235030C-DEF0-A44B-ACE7-97612A552CDB}" presName="aSpace" presStyleCnt="0"/>
      <dgm:spPr/>
    </dgm:pt>
    <dgm:pt modelId="{8CCE49B9-34AC-BF45-80AA-A6C1B5C164BD}" type="pres">
      <dgm:prSet presAssocID="{1E91B2C6-366D-224F-95D3-1C325E62BE36}" presName="compNode" presStyleCnt="0"/>
      <dgm:spPr/>
    </dgm:pt>
    <dgm:pt modelId="{307BAE11-3794-F547-A56D-52661F717BA9}" type="pres">
      <dgm:prSet presAssocID="{1E91B2C6-366D-224F-95D3-1C325E62BE36}" presName="aNode" presStyleLbl="bgShp" presStyleIdx="1" presStyleCnt="5" custScaleX="122393"/>
      <dgm:spPr/>
      <dgm:t>
        <a:bodyPr/>
        <a:lstStyle/>
        <a:p>
          <a:endParaRPr lang="en-US"/>
        </a:p>
      </dgm:t>
    </dgm:pt>
    <dgm:pt modelId="{EC6DCD7A-FA66-0D4E-BD00-52E9BF23014B}" type="pres">
      <dgm:prSet presAssocID="{1E91B2C6-366D-224F-95D3-1C325E62BE36}" presName="textNode" presStyleLbl="bgShp" presStyleIdx="1" presStyleCnt="5"/>
      <dgm:spPr/>
      <dgm:t>
        <a:bodyPr/>
        <a:lstStyle/>
        <a:p>
          <a:endParaRPr lang="en-US"/>
        </a:p>
      </dgm:t>
    </dgm:pt>
    <dgm:pt modelId="{F6B5F117-4C6C-954B-8251-86B4419373AF}" type="pres">
      <dgm:prSet presAssocID="{1E91B2C6-366D-224F-95D3-1C325E62BE36}" presName="compChildNode" presStyleCnt="0"/>
      <dgm:spPr/>
    </dgm:pt>
    <dgm:pt modelId="{1FA328E5-744F-9741-9842-0C89FFF2DF28}" type="pres">
      <dgm:prSet presAssocID="{1E91B2C6-366D-224F-95D3-1C325E62BE36}" presName="theInnerList" presStyleCnt="0"/>
      <dgm:spPr/>
    </dgm:pt>
    <dgm:pt modelId="{CA2571DB-AE35-7B4D-9F5F-38454FF4DB52}" type="pres">
      <dgm:prSet presAssocID="{099A0C6B-DB03-8B44-A574-197F7E17FEB3}" presName="childNode" presStyleLbl="node1" presStyleIdx="2" presStyleCnt="8" custScaleX="122393" custScaleY="2000000" custLinFactY="-292972" custLinFactNeighborX="644" custLinFactNeighborY="-3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2C29-885D-024A-A7CE-46D07AE4466B}" type="pres">
      <dgm:prSet presAssocID="{099A0C6B-DB03-8B44-A574-197F7E17FEB3}" presName="aSpace2" presStyleCnt="0"/>
      <dgm:spPr/>
    </dgm:pt>
    <dgm:pt modelId="{7E6749A4-BAF3-914B-9E59-062CC576711B}" type="pres">
      <dgm:prSet presAssocID="{6BE57182-13CE-7949-8DAF-A010F2E84118}" presName="childNode" presStyleLbl="node1" presStyleIdx="3" presStyleCnt="8" custScaleX="122393" custScaleY="20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5E16DF-2D06-7F45-BB77-8D6FC74D6D8C}" type="pres">
      <dgm:prSet presAssocID="{1E91B2C6-366D-224F-95D3-1C325E62BE36}" presName="aSpace" presStyleCnt="0"/>
      <dgm:spPr/>
    </dgm:pt>
    <dgm:pt modelId="{C271C4A4-60BF-7D4D-ABA7-4C3594754CC8}" type="pres">
      <dgm:prSet presAssocID="{C4DA937B-1347-4D45-90D4-E636C0023835}" presName="compNode" presStyleCnt="0"/>
      <dgm:spPr/>
    </dgm:pt>
    <dgm:pt modelId="{52A334F5-E306-A242-B0DA-34D384E28FD8}" type="pres">
      <dgm:prSet presAssocID="{C4DA937B-1347-4D45-90D4-E636C0023835}" presName="aNode" presStyleLbl="bgShp" presStyleIdx="2" presStyleCnt="5" custScaleX="122393"/>
      <dgm:spPr/>
      <dgm:t>
        <a:bodyPr/>
        <a:lstStyle/>
        <a:p>
          <a:endParaRPr lang="en-US"/>
        </a:p>
      </dgm:t>
    </dgm:pt>
    <dgm:pt modelId="{9A1A6A08-B10A-D145-B7A4-6351BF35A1EE}" type="pres">
      <dgm:prSet presAssocID="{C4DA937B-1347-4D45-90D4-E636C0023835}" presName="textNode" presStyleLbl="bgShp" presStyleIdx="2" presStyleCnt="5"/>
      <dgm:spPr/>
      <dgm:t>
        <a:bodyPr/>
        <a:lstStyle/>
        <a:p>
          <a:endParaRPr lang="en-US"/>
        </a:p>
      </dgm:t>
    </dgm:pt>
    <dgm:pt modelId="{E708E70E-DBD9-4443-8079-AE0C9BDBABC7}" type="pres">
      <dgm:prSet presAssocID="{C4DA937B-1347-4D45-90D4-E636C0023835}" presName="compChildNode" presStyleCnt="0"/>
      <dgm:spPr/>
    </dgm:pt>
    <dgm:pt modelId="{8F94E199-5EAC-3944-90D2-5729EA5789BD}" type="pres">
      <dgm:prSet presAssocID="{C4DA937B-1347-4D45-90D4-E636C0023835}" presName="theInnerList" presStyleCnt="0"/>
      <dgm:spPr/>
    </dgm:pt>
    <dgm:pt modelId="{00374C01-F9AF-3846-86B9-6027E7286C24}" type="pres">
      <dgm:prSet presAssocID="{18836103-E9BC-DB42-A8AA-D4DAB64641D9}" presName="childNode" presStyleLbl="node1" presStyleIdx="4" presStyleCnt="8" custScaleX="122393" custScaleY="109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9A0687-4B73-E343-9944-86E950582CC8}" type="pres">
      <dgm:prSet presAssocID="{C4DA937B-1347-4D45-90D4-E636C0023835}" presName="aSpace" presStyleCnt="0"/>
      <dgm:spPr/>
    </dgm:pt>
    <dgm:pt modelId="{BEC64EA4-D80D-5E4B-BA25-E32A515CC683}" type="pres">
      <dgm:prSet presAssocID="{A25D92F4-3125-2F45-B47C-2F8D84556F6E}" presName="compNode" presStyleCnt="0"/>
      <dgm:spPr/>
    </dgm:pt>
    <dgm:pt modelId="{3B7BA2CC-24B4-D74B-87B3-7FD81648DA9D}" type="pres">
      <dgm:prSet presAssocID="{A25D92F4-3125-2F45-B47C-2F8D84556F6E}" presName="aNode" presStyleLbl="bgShp" presStyleIdx="3" presStyleCnt="5" custScaleX="122393"/>
      <dgm:spPr/>
      <dgm:t>
        <a:bodyPr/>
        <a:lstStyle/>
        <a:p>
          <a:endParaRPr lang="en-US"/>
        </a:p>
      </dgm:t>
    </dgm:pt>
    <dgm:pt modelId="{F31A5086-B9F7-EE4C-80F3-393BE9D93EDF}" type="pres">
      <dgm:prSet presAssocID="{A25D92F4-3125-2F45-B47C-2F8D84556F6E}" presName="textNode" presStyleLbl="bgShp" presStyleIdx="3" presStyleCnt="5"/>
      <dgm:spPr/>
      <dgm:t>
        <a:bodyPr/>
        <a:lstStyle/>
        <a:p>
          <a:endParaRPr lang="en-US"/>
        </a:p>
      </dgm:t>
    </dgm:pt>
    <dgm:pt modelId="{F4F4775A-9E20-1C49-8982-F6162EC3D023}" type="pres">
      <dgm:prSet presAssocID="{A25D92F4-3125-2F45-B47C-2F8D84556F6E}" presName="compChildNode" presStyleCnt="0"/>
      <dgm:spPr/>
    </dgm:pt>
    <dgm:pt modelId="{9FC9334E-813D-0547-9E05-09F3B98E7B1E}" type="pres">
      <dgm:prSet presAssocID="{A25D92F4-3125-2F45-B47C-2F8D84556F6E}" presName="theInnerList" presStyleCnt="0"/>
      <dgm:spPr/>
    </dgm:pt>
    <dgm:pt modelId="{99DD5FC5-C8D3-6F43-ABA0-3358441BF44E}" type="pres">
      <dgm:prSet presAssocID="{C39B6BB5-F14B-BA44-8B73-DFBA45A11CE2}" presName="childNode" presStyleLbl="node1" presStyleIdx="5" presStyleCnt="8" custScaleX="122393" custScaleY="2000000" custLinFactY="-292972" custLinFactNeighborX="2859" custLinFactNeighborY="-3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32D21-4A8F-E04B-8D39-1F59177B50A6}" type="pres">
      <dgm:prSet presAssocID="{C39B6BB5-F14B-BA44-8B73-DFBA45A11CE2}" presName="aSpace2" presStyleCnt="0"/>
      <dgm:spPr/>
    </dgm:pt>
    <dgm:pt modelId="{B77033A3-BFAF-6F4A-BB39-3CA3663CD29A}" type="pres">
      <dgm:prSet presAssocID="{56B7963C-3CD5-B549-95F8-91C369E105CD}" presName="childNode" presStyleLbl="node1" presStyleIdx="6" presStyleCnt="8" custScaleX="131950" custScaleY="20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1AC61C-9D30-804C-BE0F-6EA39D227EBF}" type="pres">
      <dgm:prSet presAssocID="{A25D92F4-3125-2F45-B47C-2F8D84556F6E}" presName="aSpace" presStyleCnt="0"/>
      <dgm:spPr/>
    </dgm:pt>
    <dgm:pt modelId="{7D435012-DB9C-5F4E-A8CF-020FC2486984}" type="pres">
      <dgm:prSet presAssocID="{19575AB1-7C84-1944-BBC6-AC109C798D3E}" presName="compNode" presStyleCnt="0"/>
      <dgm:spPr/>
    </dgm:pt>
    <dgm:pt modelId="{28DBC1DB-80F2-4044-A978-BDC0D7B0731F}" type="pres">
      <dgm:prSet presAssocID="{19575AB1-7C84-1944-BBC6-AC109C798D3E}" presName="aNode" presStyleLbl="bgShp" presStyleIdx="4" presStyleCnt="5" custScaleX="122393"/>
      <dgm:spPr/>
      <dgm:t>
        <a:bodyPr/>
        <a:lstStyle/>
        <a:p>
          <a:endParaRPr lang="en-US"/>
        </a:p>
      </dgm:t>
    </dgm:pt>
    <dgm:pt modelId="{D704342D-6DEA-0948-AE33-D22D743BA896}" type="pres">
      <dgm:prSet presAssocID="{19575AB1-7C84-1944-BBC6-AC109C798D3E}" presName="textNode" presStyleLbl="bgShp" presStyleIdx="4" presStyleCnt="5"/>
      <dgm:spPr/>
      <dgm:t>
        <a:bodyPr/>
        <a:lstStyle/>
        <a:p>
          <a:endParaRPr lang="en-US"/>
        </a:p>
      </dgm:t>
    </dgm:pt>
    <dgm:pt modelId="{B31EA2A1-7849-A042-8B33-DA1C2695A104}" type="pres">
      <dgm:prSet presAssocID="{19575AB1-7C84-1944-BBC6-AC109C798D3E}" presName="compChildNode" presStyleCnt="0"/>
      <dgm:spPr/>
    </dgm:pt>
    <dgm:pt modelId="{BAA3F1F9-38E2-1647-A891-F8A973A8E7EE}" type="pres">
      <dgm:prSet presAssocID="{19575AB1-7C84-1944-BBC6-AC109C798D3E}" presName="theInnerList" presStyleCnt="0"/>
      <dgm:spPr/>
    </dgm:pt>
    <dgm:pt modelId="{C0F9B1A0-AF49-B149-90E2-33F07E6783C8}" type="pres">
      <dgm:prSet presAssocID="{91964ACC-AAA4-174E-B045-4D77145B58CD}" presName="childNode" presStyleLbl="node1" presStyleIdx="7" presStyleCnt="8" custScaleX="122393" custScaleY="1092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75EF9B-9F01-6D40-A10A-F060277AFA4D}" srcId="{1E91B2C6-366D-224F-95D3-1C325E62BE36}" destId="{6BE57182-13CE-7949-8DAF-A010F2E84118}" srcOrd="1" destOrd="0" parTransId="{40D739F8-B49B-5B48-9FB3-8179452CA428}" sibTransId="{41F97706-9ED4-2E46-8E33-1390FB58B710}"/>
    <dgm:cxn modelId="{BF61E5B1-DB2A-8B4D-B02E-836E2F04228C}" srcId="{8235030C-DEF0-A44B-ACE7-97612A552CDB}" destId="{01E87994-0519-9A4B-94FA-690F830550BF}" srcOrd="0" destOrd="0" parTransId="{ED8F6C89-4085-9344-8272-7CA558C693F3}" sibTransId="{99D3A389-0DB1-7E43-BCD0-F15C48421277}"/>
    <dgm:cxn modelId="{3D20FF95-C634-49A5-83E5-81FBDCBF4AB6}" type="presOf" srcId="{8235030C-DEF0-A44B-ACE7-97612A552CDB}" destId="{83D6E85B-1A4F-4D48-865E-C35A83E07D3B}" srcOrd="0" destOrd="0" presId="urn:microsoft.com/office/officeart/2005/8/layout/lProcess2"/>
    <dgm:cxn modelId="{CD57D83F-F3CF-8249-BE6B-6A30B7938F8D}" srcId="{1DD66DD5-D57F-2245-8B75-19099B2795AE}" destId="{1E91B2C6-366D-224F-95D3-1C325E62BE36}" srcOrd="1" destOrd="0" parTransId="{EBD66D5B-4A2B-AB41-9EAC-EAC2323D78CB}" sibTransId="{4FB31A88-463A-B540-9A99-EB0DAC113C7A}"/>
    <dgm:cxn modelId="{DE56D8B4-BE5C-C34D-BDFF-369FA5EAA99F}" srcId="{1E91B2C6-366D-224F-95D3-1C325E62BE36}" destId="{099A0C6B-DB03-8B44-A574-197F7E17FEB3}" srcOrd="0" destOrd="0" parTransId="{D7A7A03B-76F4-C749-84B3-9BEECB32E11B}" sibTransId="{F97DC75B-834C-7348-B2E2-E38D1B64F3A8}"/>
    <dgm:cxn modelId="{84B89D12-5615-4375-B2DE-FDBEBCB62A62}" type="presOf" srcId="{91964ACC-AAA4-174E-B045-4D77145B58CD}" destId="{C0F9B1A0-AF49-B149-90E2-33F07E6783C8}" srcOrd="0" destOrd="0" presId="urn:microsoft.com/office/officeart/2005/8/layout/lProcess2"/>
    <dgm:cxn modelId="{33708A49-6C59-4482-89F9-9428ED9F6C12}" type="presOf" srcId="{099A0C6B-DB03-8B44-A574-197F7E17FEB3}" destId="{CA2571DB-AE35-7B4D-9F5F-38454FF4DB52}" srcOrd="0" destOrd="0" presId="urn:microsoft.com/office/officeart/2005/8/layout/lProcess2"/>
    <dgm:cxn modelId="{11F269DC-02CA-4E59-BB7B-9DC5AA5EC7B3}" type="presOf" srcId="{1E91B2C6-366D-224F-95D3-1C325E62BE36}" destId="{307BAE11-3794-F547-A56D-52661F717BA9}" srcOrd="0" destOrd="0" presId="urn:microsoft.com/office/officeart/2005/8/layout/lProcess2"/>
    <dgm:cxn modelId="{4F4553AE-6806-43B8-A58A-56D9B4A917CC}" type="presOf" srcId="{A25D92F4-3125-2F45-B47C-2F8D84556F6E}" destId="{F31A5086-B9F7-EE4C-80F3-393BE9D93EDF}" srcOrd="1" destOrd="0" presId="urn:microsoft.com/office/officeart/2005/8/layout/lProcess2"/>
    <dgm:cxn modelId="{D820C6FD-212B-47ED-8E5F-BD5B7F93946F}" type="presOf" srcId="{18836103-E9BC-DB42-A8AA-D4DAB64641D9}" destId="{00374C01-F9AF-3846-86B9-6027E7286C24}" srcOrd="0" destOrd="0" presId="urn:microsoft.com/office/officeart/2005/8/layout/lProcess2"/>
    <dgm:cxn modelId="{09D73C3D-AE32-4757-9E80-252F6E51D014}" type="presOf" srcId="{8235030C-DEF0-A44B-ACE7-97612A552CDB}" destId="{2203C81E-31AA-0041-BB85-9E8ACECF6123}" srcOrd="1" destOrd="0" presId="urn:microsoft.com/office/officeart/2005/8/layout/lProcess2"/>
    <dgm:cxn modelId="{4FE1B899-00D5-2348-AF54-271793AE2926}" srcId="{1DD66DD5-D57F-2245-8B75-19099B2795AE}" destId="{C4DA937B-1347-4D45-90D4-E636C0023835}" srcOrd="2" destOrd="0" parTransId="{91326877-FA40-724D-9C5B-9422C7351AA3}" sibTransId="{67435FFB-ECFF-794A-948F-06E472E31B5D}"/>
    <dgm:cxn modelId="{AB1DAD77-2ED4-4C77-9DD1-B322F9FC164E}" type="presOf" srcId="{19575AB1-7C84-1944-BBC6-AC109C798D3E}" destId="{28DBC1DB-80F2-4044-A978-BDC0D7B0731F}" srcOrd="0" destOrd="0" presId="urn:microsoft.com/office/officeart/2005/8/layout/lProcess2"/>
    <dgm:cxn modelId="{6E9A0BC1-B32D-4A7A-943F-ACA892299853}" type="presOf" srcId="{1E91B2C6-366D-224F-95D3-1C325E62BE36}" destId="{EC6DCD7A-FA66-0D4E-BD00-52E9BF23014B}" srcOrd="1" destOrd="0" presId="urn:microsoft.com/office/officeart/2005/8/layout/lProcess2"/>
    <dgm:cxn modelId="{1D6CDEE8-664F-4006-AE92-B854467B21C9}" type="presOf" srcId="{01E87994-0519-9A4B-94FA-690F830550BF}" destId="{50615576-EF0B-AB45-A5AD-BC536ED0A537}" srcOrd="0" destOrd="0" presId="urn:microsoft.com/office/officeart/2005/8/layout/lProcess2"/>
    <dgm:cxn modelId="{A4F2C71F-3366-6E4A-8B32-89C9D0A3A2D2}" srcId="{A25D92F4-3125-2F45-B47C-2F8D84556F6E}" destId="{56B7963C-3CD5-B549-95F8-91C369E105CD}" srcOrd="1" destOrd="0" parTransId="{91697A07-CEA4-4F48-928E-BC952C5032DE}" sibTransId="{D1B864D1-585B-FE4E-8C87-8E9B395AB703}"/>
    <dgm:cxn modelId="{3C5131DD-8280-4E34-BC58-FD661AFEBE16}" type="presOf" srcId="{C4DA937B-1347-4D45-90D4-E636C0023835}" destId="{9A1A6A08-B10A-D145-B7A4-6351BF35A1EE}" srcOrd="1" destOrd="0" presId="urn:microsoft.com/office/officeart/2005/8/layout/lProcess2"/>
    <dgm:cxn modelId="{610542EC-26DF-0D4C-81DC-798878870BA4}" srcId="{19575AB1-7C84-1944-BBC6-AC109C798D3E}" destId="{91964ACC-AAA4-174E-B045-4D77145B58CD}" srcOrd="0" destOrd="0" parTransId="{BB1DCC12-3D37-C84D-8EFE-86003F791F65}" sibTransId="{58D76BFD-D854-7E4D-BD99-E660842ECEB8}"/>
    <dgm:cxn modelId="{E0F3C942-17DE-8941-94A9-4D3E3995CB32}" srcId="{1DD66DD5-D57F-2245-8B75-19099B2795AE}" destId="{8235030C-DEF0-A44B-ACE7-97612A552CDB}" srcOrd="0" destOrd="0" parTransId="{7D7CED8C-E84E-6948-A81F-5335B318BD88}" sibTransId="{6108671C-70CC-2C40-83D8-75B076C87451}"/>
    <dgm:cxn modelId="{DA26010D-F750-42E8-BB50-3A381871CFD6}" type="presOf" srcId="{C4DA937B-1347-4D45-90D4-E636C0023835}" destId="{52A334F5-E306-A242-B0DA-34D384E28FD8}" srcOrd="0" destOrd="0" presId="urn:microsoft.com/office/officeart/2005/8/layout/lProcess2"/>
    <dgm:cxn modelId="{96B2CEA3-5D4C-46EB-ABE9-4631CB3B2F39}" type="presOf" srcId="{56B7963C-3CD5-B549-95F8-91C369E105CD}" destId="{B77033A3-BFAF-6F4A-BB39-3CA3663CD29A}" srcOrd="0" destOrd="0" presId="urn:microsoft.com/office/officeart/2005/8/layout/lProcess2"/>
    <dgm:cxn modelId="{40068FD5-A9EF-B04B-B6AA-EFEC2556EDC4}" srcId="{A25D92F4-3125-2F45-B47C-2F8D84556F6E}" destId="{C39B6BB5-F14B-BA44-8B73-DFBA45A11CE2}" srcOrd="0" destOrd="0" parTransId="{E0B59E19-F041-DA42-85EE-FEC4313FCA2F}" sibTransId="{1D99D9FB-5D99-374A-9DE7-26BB3A55A02B}"/>
    <dgm:cxn modelId="{260D6945-1A60-E145-86B8-47C804EA7360}" srcId="{1DD66DD5-D57F-2245-8B75-19099B2795AE}" destId="{A25D92F4-3125-2F45-B47C-2F8D84556F6E}" srcOrd="3" destOrd="0" parTransId="{6F37DE8E-C7C1-194F-B63D-40B3387CE008}" sibTransId="{AAC04D04-05FC-D64F-990F-9EEC86599DC7}"/>
    <dgm:cxn modelId="{7F0FF6CC-C99D-4EB6-B122-2E954A4536A1}" type="presOf" srcId="{6BE57182-13CE-7949-8DAF-A010F2E84118}" destId="{7E6749A4-BAF3-914B-9E59-062CC576711B}" srcOrd="0" destOrd="0" presId="urn:microsoft.com/office/officeart/2005/8/layout/lProcess2"/>
    <dgm:cxn modelId="{66F53151-77CE-F44F-91B4-74E5B84B269D}" srcId="{1DD66DD5-D57F-2245-8B75-19099B2795AE}" destId="{19575AB1-7C84-1944-BBC6-AC109C798D3E}" srcOrd="4" destOrd="0" parTransId="{B106A837-5103-CD4C-B651-F7A9B5463D16}" sibTransId="{52221B79-8FC9-AD4A-BEE8-E1C34B5638B7}"/>
    <dgm:cxn modelId="{CA6AE2E3-0D44-480D-8BD5-17BDA79B9B55}" type="presOf" srcId="{1DD66DD5-D57F-2245-8B75-19099B2795AE}" destId="{833FC9A8-9DCB-114C-B247-0D2E47151A8B}" srcOrd="0" destOrd="0" presId="urn:microsoft.com/office/officeart/2005/8/layout/lProcess2"/>
    <dgm:cxn modelId="{D22BDA30-6C12-4BCE-9D3C-F56E0C9B86CA}" type="presOf" srcId="{19575AB1-7C84-1944-BBC6-AC109C798D3E}" destId="{D704342D-6DEA-0948-AE33-D22D743BA896}" srcOrd="1" destOrd="0" presId="urn:microsoft.com/office/officeart/2005/8/layout/lProcess2"/>
    <dgm:cxn modelId="{28509068-1065-444C-B4DB-5D02EE37011E}" srcId="{8235030C-DEF0-A44B-ACE7-97612A552CDB}" destId="{839B8A17-C0E9-8C41-8FDE-87D579F7EBB3}" srcOrd="1" destOrd="0" parTransId="{DF0F911E-F26E-BB41-8C2C-07930ED45352}" sibTransId="{2A53D76F-C330-8647-9815-2E24D0FA5E04}"/>
    <dgm:cxn modelId="{D29C7287-01C2-4751-88D4-638AB4CFB491}" type="presOf" srcId="{C39B6BB5-F14B-BA44-8B73-DFBA45A11CE2}" destId="{99DD5FC5-C8D3-6F43-ABA0-3358441BF44E}" srcOrd="0" destOrd="0" presId="urn:microsoft.com/office/officeart/2005/8/layout/lProcess2"/>
    <dgm:cxn modelId="{6CFCC6E2-1D1B-4213-984F-6A441351F80D}" type="presOf" srcId="{839B8A17-C0E9-8C41-8FDE-87D579F7EBB3}" destId="{A88A22A3-EA32-254C-BDC4-0A8F7D6A471A}" srcOrd="0" destOrd="0" presId="urn:microsoft.com/office/officeart/2005/8/layout/lProcess2"/>
    <dgm:cxn modelId="{C2F1A7F9-2D5F-4B62-8466-7192F0FCC90E}" type="presOf" srcId="{A25D92F4-3125-2F45-B47C-2F8D84556F6E}" destId="{3B7BA2CC-24B4-D74B-87B3-7FD81648DA9D}" srcOrd="0" destOrd="0" presId="urn:microsoft.com/office/officeart/2005/8/layout/lProcess2"/>
    <dgm:cxn modelId="{98C401EB-FF2F-8840-912A-02B2CD49752D}" srcId="{C4DA937B-1347-4D45-90D4-E636C0023835}" destId="{18836103-E9BC-DB42-A8AA-D4DAB64641D9}" srcOrd="0" destOrd="0" parTransId="{5FF4E723-0567-D24D-B545-CE32ABFB0F1D}" sibTransId="{E418B1CB-DE16-0E4F-8CBE-04E46079C600}"/>
    <dgm:cxn modelId="{A78F5FF5-F41D-44DD-ABF3-641D897C6F72}" type="presParOf" srcId="{833FC9A8-9DCB-114C-B247-0D2E47151A8B}" destId="{32FA55E1-173A-8F42-ADAF-CABE5BD4CCA8}" srcOrd="0" destOrd="0" presId="urn:microsoft.com/office/officeart/2005/8/layout/lProcess2"/>
    <dgm:cxn modelId="{A54E10B6-E6D8-45F7-8143-D30F474F3C2E}" type="presParOf" srcId="{32FA55E1-173A-8F42-ADAF-CABE5BD4CCA8}" destId="{83D6E85B-1A4F-4D48-865E-C35A83E07D3B}" srcOrd="0" destOrd="0" presId="urn:microsoft.com/office/officeart/2005/8/layout/lProcess2"/>
    <dgm:cxn modelId="{87DCF320-FFC2-416D-A493-E95B38916565}" type="presParOf" srcId="{32FA55E1-173A-8F42-ADAF-CABE5BD4CCA8}" destId="{2203C81E-31AA-0041-BB85-9E8ACECF6123}" srcOrd="1" destOrd="0" presId="urn:microsoft.com/office/officeart/2005/8/layout/lProcess2"/>
    <dgm:cxn modelId="{3305F83C-645D-48EB-97BB-DF9205AE814E}" type="presParOf" srcId="{32FA55E1-173A-8F42-ADAF-CABE5BD4CCA8}" destId="{1B237CC1-4431-574C-B963-CA13149DE82A}" srcOrd="2" destOrd="0" presId="urn:microsoft.com/office/officeart/2005/8/layout/lProcess2"/>
    <dgm:cxn modelId="{15AFB6AD-F0F3-4983-BC1F-AC57206E8B25}" type="presParOf" srcId="{1B237CC1-4431-574C-B963-CA13149DE82A}" destId="{36BD966F-7B66-9F40-8CDB-71663F0E0A8C}" srcOrd="0" destOrd="0" presId="urn:microsoft.com/office/officeart/2005/8/layout/lProcess2"/>
    <dgm:cxn modelId="{D4DBCF16-7CCD-4AAF-84C3-A6059E59CA80}" type="presParOf" srcId="{36BD966F-7B66-9F40-8CDB-71663F0E0A8C}" destId="{50615576-EF0B-AB45-A5AD-BC536ED0A537}" srcOrd="0" destOrd="0" presId="urn:microsoft.com/office/officeart/2005/8/layout/lProcess2"/>
    <dgm:cxn modelId="{02A5A33E-CE87-43C1-B79A-F6368268972F}" type="presParOf" srcId="{36BD966F-7B66-9F40-8CDB-71663F0E0A8C}" destId="{3259EAAA-B686-D043-BBBF-339934C845B0}" srcOrd="1" destOrd="0" presId="urn:microsoft.com/office/officeart/2005/8/layout/lProcess2"/>
    <dgm:cxn modelId="{EECB3B9F-5AB0-4B95-AE4B-A3E01789AFD7}" type="presParOf" srcId="{36BD966F-7B66-9F40-8CDB-71663F0E0A8C}" destId="{A88A22A3-EA32-254C-BDC4-0A8F7D6A471A}" srcOrd="2" destOrd="0" presId="urn:microsoft.com/office/officeart/2005/8/layout/lProcess2"/>
    <dgm:cxn modelId="{4A557030-31BD-4221-8766-D781AC88F127}" type="presParOf" srcId="{833FC9A8-9DCB-114C-B247-0D2E47151A8B}" destId="{39181FD0-3F87-5D49-8372-964B4198B962}" srcOrd="1" destOrd="0" presId="urn:microsoft.com/office/officeart/2005/8/layout/lProcess2"/>
    <dgm:cxn modelId="{5F0437A9-7659-4DCF-A4E9-EB6934B306C7}" type="presParOf" srcId="{833FC9A8-9DCB-114C-B247-0D2E47151A8B}" destId="{8CCE49B9-34AC-BF45-80AA-A6C1B5C164BD}" srcOrd="2" destOrd="0" presId="urn:microsoft.com/office/officeart/2005/8/layout/lProcess2"/>
    <dgm:cxn modelId="{BF616EB7-8A5F-4D11-AEBF-42CC77E00496}" type="presParOf" srcId="{8CCE49B9-34AC-BF45-80AA-A6C1B5C164BD}" destId="{307BAE11-3794-F547-A56D-52661F717BA9}" srcOrd="0" destOrd="0" presId="urn:microsoft.com/office/officeart/2005/8/layout/lProcess2"/>
    <dgm:cxn modelId="{FD1E7DE2-7B09-42D4-8272-E82354E792FC}" type="presParOf" srcId="{8CCE49B9-34AC-BF45-80AA-A6C1B5C164BD}" destId="{EC6DCD7A-FA66-0D4E-BD00-52E9BF23014B}" srcOrd="1" destOrd="0" presId="urn:microsoft.com/office/officeart/2005/8/layout/lProcess2"/>
    <dgm:cxn modelId="{9A1595C4-FFD7-4777-961E-AB022A6EC070}" type="presParOf" srcId="{8CCE49B9-34AC-BF45-80AA-A6C1B5C164BD}" destId="{F6B5F117-4C6C-954B-8251-86B4419373AF}" srcOrd="2" destOrd="0" presId="urn:microsoft.com/office/officeart/2005/8/layout/lProcess2"/>
    <dgm:cxn modelId="{64CDDEDF-1D28-4616-8A5F-90C290A40578}" type="presParOf" srcId="{F6B5F117-4C6C-954B-8251-86B4419373AF}" destId="{1FA328E5-744F-9741-9842-0C89FFF2DF28}" srcOrd="0" destOrd="0" presId="urn:microsoft.com/office/officeart/2005/8/layout/lProcess2"/>
    <dgm:cxn modelId="{6F8C74CF-F898-4AA8-8B0A-37CA57CFB42F}" type="presParOf" srcId="{1FA328E5-744F-9741-9842-0C89FFF2DF28}" destId="{CA2571DB-AE35-7B4D-9F5F-38454FF4DB52}" srcOrd="0" destOrd="0" presId="urn:microsoft.com/office/officeart/2005/8/layout/lProcess2"/>
    <dgm:cxn modelId="{3651A059-EE83-43E6-9CDE-640E16507D22}" type="presParOf" srcId="{1FA328E5-744F-9741-9842-0C89FFF2DF28}" destId="{F8622C29-885D-024A-A7CE-46D07AE4466B}" srcOrd="1" destOrd="0" presId="urn:microsoft.com/office/officeart/2005/8/layout/lProcess2"/>
    <dgm:cxn modelId="{0221E9BD-5CAE-4F79-83F8-15FADC563E36}" type="presParOf" srcId="{1FA328E5-744F-9741-9842-0C89FFF2DF28}" destId="{7E6749A4-BAF3-914B-9E59-062CC576711B}" srcOrd="2" destOrd="0" presId="urn:microsoft.com/office/officeart/2005/8/layout/lProcess2"/>
    <dgm:cxn modelId="{48EBF2F0-CD99-4FE6-9DB1-A9727FF71708}" type="presParOf" srcId="{833FC9A8-9DCB-114C-B247-0D2E47151A8B}" destId="{925E16DF-2D06-7F45-BB77-8D6FC74D6D8C}" srcOrd="3" destOrd="0" presId="urn:microsoft.com/office/officeart/2005/8/layout/lProcess2"/>
    <dgm:cxn modelId="{E7A9D10E-C433-47D5-BD2A-E9176BBF38B3}" type="presParOf" srcId="{833FC9A8-9DCB-114C-B247-0D2E47151A8B}" destId="{C271C4A4-60BF-7D4D-ABA7-4C3594754CC8}" srcOrd="4" destOrd="0" presId="urn:microsoft.com/office/officeart/2005/8/layout/lProcess2"/>
    <dgm:cxn modelId="{2AA61267-0F42-4216-9725-742A3CFD113A}" type="presParOf" srcId="{C271C4A4-60BF-7D4D-ABA7-4C3594754CC8}" destId="{52A334F5-E306-A242-B0DA-34D384E28FD8}" srcOrd="0" destOrd="0" presId="urn:microsoft.com/office/officeart/2005/8/layout/lProcess2"/>
    <dgm:cxn modelId="{1697C552-0614-4C19-89D8-77F6E8468EB7}" type="presParOf" srcId="{C271C4A4-60BF-7D4D-ABA7-4C3594754CC8}" destId="{9A1A6A08-B10A-D145-B7A4-6351BF35A1EE}" srcOrd="1" destOrd="0" presId="urn:microsoft.com/office/officeart/2005/8/layout/lProcess2"/>
    <dgm:cxn modelId="{888CAAE4-D77C-46FB-8626-EEF88E90B731}" type="presParOf" srcId="{C271C4A4-60BF-7D4D-ABA7-4C3594754CC8}" destId="{E708E70E-DBD9-4443-8079-AE0C9BDBABC7}" srcOrd="2" destOrd="0" presId="urn:microsoft.com/office/officeart/2005/8/layout/lProcess2"/>
    <dgm:cxn modelId="{DC447DBA-0742-4476-99BD-261E2F844B62}" type="presParOf" srcId="{E708E70E-DBD9-4443-8079-AE0C9BDBABC7}" destId="{8F94E199-5EAC-3944-90D2-5729EA5789BD}" srcOrd="0" destOrd="0" presId="urn:microsoft.com/office/officeart/2005/8/layout/lProcess2"/>
    <dgm:cxn modelId="{47700852-E251-4351-B58C-5A546BB88440}" type="presParOf" srcId="{8F94E199-5EAC-3944-90D2-5729EA5789BD}" destId="{00374C01-F9AF-3846-86B9-6027E7286C24}" srcOrd="0" destOrd="0" presId="urn:microsoft.com/office/officeart/2005/8/layout/lProcess2"/>
    <dgm:cxn modelId="{4816DF7A-DF58-4A40-89A1-532C9E2B2ACA}" type="presParOf" srcId="{833FC9A8-9DCB-114C-B247-0D2E47151A8B}" destId="{F39A0687-4B73-E343-9944-86E950582CC8}" srcOrd="5" destOrd="0" presId="urn:microsoft.com/office/officeart/2005/8/layout/lProcess2"/>
    <dgm:cxn modelId="{282015DF-5F0A-42D1-85B7-604E08AA0C36}" type="presParOf" srcId="{833FC9A8-9DCB-114C-B247-0D2E47151A8B}" destId="{BEC64EA4-D80D-5E4B-BA25-E32A515CC683}" srcOrd="6" destOrd="0" presId="urn:microsoft.com/office/officeart/2005/8/layout/lProcess2"/>
    <dgm:cxn modelId="{384EBBA0-60C0-4CB3-9712-23770CEAF8A1}" type="presParOf" srcId="{BEC64EA4-D80D-5E4B-BA25-E32A515CC683}" destId="{3B7BA2CC-24B4-D74B-87B3-7FD81648DA9D}" srcOrd="0" destOrd="0" presId="urn:microsoft.com/office/officeart/2005/8/layout/lProcess2"/>
    <dgm:cxn modelId="{18F960EA-4AE6-4F7F-A5F8-4E9A670C2499}" type="presParOf" srcId="{BEC64EA4-D80D-5E4B-BA25-E32A515CC683}" destId="{F31A5086-B9F7-EE4C-80F3-393BE9D93EDF}" srcOrd="1" destOrd="0" presId="urn:microsoft.com/office/officeart/2005/8/layout/lProcess2"/>
    <dgm:cxn modelId="{112D6F9F-2A20-4C68-A6C3-73AD9B2140C8}" type="presParOf" srcId="{BEC64EA4-D80D-5E4B-BA25-E32A515CC683}" destId="{F4F4775A-9E20-1C49-8982-F6162EC3D023}" srcOrd="2" destOrd="0" presId="urn:microsoft.com/office/officeart/2005/8/layout/lProcess2"/>
    <dgm:cxn modelId="{0C9BB1B5-2079-439D-BCC7-EAC51906A2E4}" type="presParOf" srcId="{F4F4775A-9E20-1C49-8982-F6162EC3D023}" destId="{9FC9334E-813D-0547-9E05-09F3B98E7B1E}" srcOrd="0" destOrd="0" presId="urn:microsoft.com/office/officeart/2005/8/layout/lProcess2"/>
    <dgm:cxn modelId="{BA76E963-372B-424A-83E8-02BCD3B907FC}" type="presParOf" srcId="{9FC9334E-813D-0547-9E05-09F3B98E7B1E}" destId="{99DD5FC5-C8D3-6F43-ABA0-3358441BF44E}" srcOrd="0" destOrd="0" presId="urn:microsoft.com/office/officeart/2005/8/layout/lProcess2"/>
    <dgm:cxn modelId="{55907EB4-C817-4A68-9057-F2E628E9AF89}" type="presParOf" srcId="{9FC9334E-813D-0547-9E05-09F3B98E7B1E}" destId="{41C32D21-4A8F-E04B-8D39-1F59177B50A6}" srcOrd="1" destOrd="0" presId="urn:microsoft.com/office/officeart/2005/8/layout/lProcess2"/>
    <dgm:cxn modelId="{E22E9449-7683-417E-9E63-52BD18667981}" type="presParOf" srcId="{9FC9334E-813D-0547-9E05-09F3B98E7B1E}" destId="{B77033A3-BFAF-6F4A-BB39-3CA3663CD29A}" srcOrd="2" destOrd="0" presId="urn:microsoft.com/office/officeart/2005/8/layout/lProcess2"/>
    <dgm:cxn modelId="{F814C1AF-3EF4-46F4-9D21-EF4AC924955D}" type="presParOf" srcId="{833FC9A8-9DCB-114C-B247-0D2E47151A8B}" destId="{361AC61C-9D30-804C-BE0F-6EA39D227EBF}" srcOrd="7" destOrd="0" presId="urn:microsoft.com/office/officeart/2005/8/layout/lProcess2"/>
    <dgm:cxn modelId="{24F077B1-EFB3-4979-B995-CF4DDE8CC889}" type="presParOf" srcId="{833FC9A8-9DCB-114C-B247-0D2E47151A8B}" destId="{7D435012-DB9C-5F4E-A8CF-020FC2486984}" srcOrd="8" destOrd="0" presId="urn:microsoft.com/office/officeart/2005/8/layout/lProcess2"/>
    <dgm:cxn modelId="{70A7188D-5802-40AE-ADD0-7F0B18BE82AE}" type="presParOf" srcId="{7D435012-DB9C-5F4E-A8CF-020FC2486984}" destId="{28DBC1DB-80F2-4044-A978-BDC0D7B0731F}" srcOrd="0" destOrd="0" presId="urn:microsoft.com/office/officeart/2005/8/layout/lProcess2"/>
    <dgm:cxn modelId="{D92E8CF0-F2DE-4F68-AD20-015E6E922DE6}" type="presParOf" srcId="{7D435012-DB9C-5F4E-A8CF-020FC2486984}" destId="{D704342D-6DEA-0948-AE33-D22D743BA896}" srcOrd="1" destOrd="0" presId="urn:microsoft.com/office/officeart/2005/8/layout/lProcess2"/>
    <dgm:cxn modelId="{7BF35C78-993E-47E3-8355-235B59A9B153}" type="presParOf" srcId="{7D435012-DB9C-5F4E-A8CF-020FC2486984}" destId="{B31EA2A1-7849-A042-8B33-DA1C2695A104}" srcOrd="2" destOrd="0" presId="urn:microsoft.com/office/officeart/2005/8/layout/lProcess2"/>
    <dgm:cxn modelId="{784C8C40-A910-4C39-B559-AA448F48D6E9}" type="presParOf" srcId="{B31EA2A1-7849-A042-8B33-DA1C2695A104}" destId="{BAA3F1F9-38E2-1647-A891-F8A973A8E7EE}" srcOrd="0" destOrd="0" presId="urn:microsoft.com/office/officeart/2005/8/layout/lProcess2"/>
    <dgm:cxn modelId="{F1EBBCCE-DE7D-4842-AA29-C1276F00C5E4}" type="presParOf" srcId="{BAA3F1F9-38E2-1647-A891-F8A973A8E7EE}" destId="{C0F9B1A0-AF49-B149-90E2-33F07E6783C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42BCE2-B390-F044-8E5A-B2927D500FCF}" type="doc">
      <dgm:prSet loTypeId="urn:microsoft.com/office/officeart/2005/8/layout/vList6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A3673C-3EE3-6144-808B-3A357BCC2676}">
      <dgm:prSet phldrT="[Text]"/>
      <dgm:spPr/>
      <dgm:t>
        <a:bodyPr/>
        <a:lstStyle/>
        <a:p>
          <a:r>
            <a:rPr lang="en-US" dirty="0" smtClean="0"/>
            <a:t>Transport adjacency</a:t>
          </a:r>
          <a:endParaRPr lang="en-US" dirty="0"/>
        </a:p>
      </dgm:t>
    </dgm:pt>
    <dgm:pt modelId="{2ED23008-E87A-994E-A198-C9E63AB69A92}" type="parTrans" cxnId="{B7A27463-1E9E-7445-91AB-AEF56CA98047}">
      <dgm:prSet/>
      <dgm:spPr/>
      <dgm:t>
        <a:bodyPr/>
        <a:lstStyle/>
        <a:p>
          <a:endParaRPr lang="en-US"/>
        </a:p>
      </dgm:t>
    </dgm:pt>
    <dgm:pt modelId="{CEF36C49-3774-E447-9C40-2C242A8AFB19}" type="sibTrans" cxnId="{B7A27463-1E9E-7445-91AB-AEF56CA98047}">
      <dgm:prSet/>
      <dgm:spPr/>
      <dgm:t>
        <a:bodyPr/>
        <a:lstStyle/>
        <a:p>
          <a:endParaRPr lang="en-US"/>
        </a:p>
      </dgm:t>
    </dgm:pt>
    <dgm:pt modelId="{D4E1539E-F4FA-DB45-9538-2DCE112DBAE6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Refers to applying more than one security protocol to the same IP packet without invoking tunneling</a:t>
          </a:r>
        </a:p>
      </dgm:t>
    </dgm:pt>
    <dgm:pt modelId="{980E923F-4B5B-BF40-9F86-D191BCA7D71A}" type="parTrans" cxnId="{B70D13BC-4F64-D54A-B7D8-D7DF4DBE96CB}">
      <dgm:prSet/>
      <dgm:spPr/>
      <dgm:t>
        <a:bodyPr/>
        <a:lstStyle/>
        <a:p>
          <a:endParaRPr lang="en-US"/>
        </a:p>
      </dgm:t>
    </dgm:pt>
    <dgm:pt modelId="{1740363B-558A-CE42-AFBA-49F236B0888B}" type="sibTrans" cxnId="{B70D13BC-4F64-D54A-B7D8-D7DF4DBE96CB}">
      <dgm:prSet/>
      <dgm:spPr/>
      <dgm:t>
        <a:bodyPr/>
        <a:lstStyle/>
        <a:p>
          <a:endParaRPr lang="en-US"/>
        </a:p>
      </dgm:t>
    </dgm:pt>
    <dgm:pt modelId="{3C064053-CC19-6048-85E4-9AABBA32406A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This approach allows for only one level of combination</a:t>
          </a:r>
        </a:p>
      </dgm:t>
    </dgm:pt>
    <dgm:pt modelId="{B458120C-90B1-064A-B835-3F89C164BDA1}" type="parTrans" cxnId="{55DD8763-B063-F541-BEDA-B5211694CCE1}">
      <dgm:prSet/>
      <dgm:spPr/>
      <dgm:t>
        <a:bodyPr/>
        <a:lstStyle/>
        <a:p>
          <a:endParaRPr lang="en-US"/>
        </a:p>
      </dgm:t>
    </dgm:pt>
    <dgm:pt modelId="{8C637182-3BA2-2E44-AF59-11E003B329A2}" type="sibTrans" cxnId="{55DD8763-B063-F541-BEDA-B5211694CCE1}">
      <dgm:prSet/>
      <dgm:spPr/>
      <dgm:t>
        <a:bodyPr/>
        <a:lstStyle/>
        <a:p>
          <a:endParaRPr lang="en-US"/>
        </a:p>
      </dgm:t>
    </dgm:pt>
    <dgm:pt modelId="{70247715-3145-2844-AA98-8DF1CC2C52B2}">
      <dgm:prSet/>
      <dgm:spPr/>
      <dgm:t>
        <a:bodyPr/>
        <a:lstStyle/>
        <a:p>
          <a:r>
            <a:rPr lang="en-US" dirty="0" smtClean="0"/>
            <a:t>Iterated tunneling</a:t>
          </a:r>
        </a:p>
      </dgm:t>
    </dgm:pt>
    <dgm:pt modelId="{651261BF-9C58-5643-8455-90F3332A26F2}" type="parTrans" cxnId="{8DCE6FDF-146E-7E4E-B622-C84DC8EC9555}">
      <dgm:prSet/>
      <dgm:spPr/>
      <dgm:t>
        <a:bodyPr/>
        <a:lstStyle/>
        <a:p>
          <a:endParaRPr lang="en-US"/>
        </a:p>
      </dgm:t>
    </dgm:pt>
    <dgm:pt modelId="{5CAD3554-BD68-964D-8AC3-D1A76EB14B49}" type="sibTrans" cxnId="{8DCE6FDF-146E-7E4E-B622-C84DC8EC9555}">
      <dgm:prSet/>
      <dgm:spPr/>
      <dgm:t>
        <a:bodyPr/>
        <a:lstStyle/>
        <a:p>
          <a:endParaRPr lang="en-US"/>
        </a:p>
      </dgm:t>
    </dgm:pt>
    <dgm:pt modelId="{EDBD66BB-D7A9-A842-8709-05B313955932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Refers to the application of multiple layers of security protocols effected through IP tunneling</a:t>
          </a:r>
        </a:p>
      </dgm:t>
    </dgm:pt>
    <dgm:pt modelId="{233F9816-307F-AE42-8928-30C21DC29B6E}" type="parTrans" cxnId="{BCB99939-F21A-1E42-A5B6-30519EFAF284}">
      <dgm:prSet/>
      <dgm:spPr/>
      <dgm:t>
        <a:bodyPr/>
        <a:lstStyle/>
        <a:p>
          <a:endParaRPr lang="en-US"/>
        </a:p>
      </dgm:t>
    </dgm:pt>
    <dgm:pt modelId="{A5572F3D-C01F-F74D-9EB2-B01CADAF73FB}" type="sibTrans" cxnId="{BCB99939-F21A-1E42-A5B6-30519EFAF284}">
      <dgm:prSet/>
      <dgm:spPr/>
      <dgm:t>
        <a:bodyPr/>
        <a:lstStyle/>
        <a:p>
          <a:endParaRPr lang="en-US"/>
        </a:p>
      </dgm:t>
    </dgm:pt>
    <dgm:pt modelId="{B30B12DF-E06C-1D45-A600-CDA134F8CC2B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400" dirty="0" smtClean="0"/>
            <a:t>This approach allows for multiple levels of nesting</a:t>
          </a:r>
        </a:p>
      </dgm:t>
    </dgm:pt>
    <dgm:pt modelId="{E4096CC1-C80D-0C48-AAC6-E4CB86C9CE41}" type="parTrans" cxnId="{ECC8CE9B-30C4-E142-8462-EFDB073782EE}">
      <dgm:prSet/>
      <dgm:spPr/>
      <dgm:t>
        <a:bodyPr/>
        <a:lstStyle/>
        <a:p>
          <a:endParaRPr lang="en-US"/>
        </a:p>
      </dgm:t>
    </dgm:pt>
    <dgm:pt modelId="{B09DE5FD-A198-8340-AC99-B0EFCD13AF4D}" type="sibTrans" cxnId="{ECC8CE9B-30C4-E142-8462-EFDB073782EE}">
      <dgm:prSet/>
      <dgm:spPr/>
      <dgm:t>
        <a:bodyPr/>
        <a:lstStyle/>
        <a:p>
          <a:endParaRPr lang="en-US"/>
        </a:p>
      </dgm:t>
    </dgm:pt>
    <dgm:pt modelId="{A06DB3D6-835F-074E-9FE3-F56DC6B51594}" type="pres">
      <dgm:prSet presAssocID="{8642BCE2-B390-F044-8E5A-B2927D500FC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3BAA3D0-513C-F34B-9BD4-86CDD23CA0BB}" type="pres">
      <dgm:prSet presAssocID="{AFA3673C-3EE3-6144-808B-3A357BCC2676}" presName="linNode" presStyleCnt="0"/>
      <dgm:spPr/>
    </dgm:pt>
    <dgm:pt modelId="{3AF35FB8-4E11-414D-87E9-926A24012546}" type="pres">
      <dgm:prSet presAssocID="{AFA3673C-3EE3-6144-808B-3A357BCC2676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48D59F-5166-6644-8959-2E3CA7C2B447}" type="pres">
      <dgm:prSet presAssocID="{AFA3673C-3EE3-6144-808B-3A357BCC2676}" presName="childShp" presStyleLbl="b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41B93B-955A-2647-AC1A-8B5AACAA3471}" type="pres">
      <dgm:prSet presAssocID="{CEF36C49-3774-E447-9C40-2C242A8AFB19}" presName="spacing" presStyleCnt="0"/>
      <dgm:spPr/>
    </dgm:pt>
    <dgm:pt modelId="{4504067C-94BA-9A46-849D-8FAD121FC122}" type="pres">
      <dgm:prSet presAssocID="{70247715-3145-2844-AA98-8DF1CC2C52B2}" presName="linNode" presStyleCnt="0"/>
      <dgm:spPr/>
    </dgm:pt>
    <dgm:pt modelId="{E967F2A9-63F8-214A-B159-3431F38B9C0A}" type="pres">
      <dgm:prSet presAssocID="{70247715-3145-2844-AA98-8DF1CC2C52B2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C75BE2-86DE-134A-AD06-0B6FF1FAE17A}" type="pres">
      <dgm:prSet presAssocID="{70247715-3145-2844-AA98-8DF1CC2C52B2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0D13BC-4F64-D54A-B7D8-D7DF4DBE96CB}" srcId="{AFA3673C-3EE3-6144-808B-3A357BCC2676}" destId="{D4E1539E-F4FA-DB45-9538-2DCE112DBAE6}" srcOrd="0" destOrd="0" parTransId="{980E923F-4B5B-BF40-9F86-D191BCA7D71A}" sibTransId="{1740363B-558A-CE42-AFBA-49F236B0888B}"/>
    <dgm:cxn modelId="{5DE80F53-6FC6-4C48-91BA-8A5CC7458403}" type="presOf" srcId="{B30B12DF-E06C-1D45-A600-CDA134F8CC2B}" destId="{41C75BE2-86DE-134A-AD06-0B6FF1FAE17A}" srcOrd="0" destOrd="1" presId="urn:microsoft.com/office/officeart/2005/8/layout/vList6"/>
    <dgm:cxn modelId="{ECC8CE9B-30C4-E142-8462-EFDB073782EE}" srcId="{70247715-3145-2844-AA98-8DF1CC2C52B2}" destId="{B30B12DF-E06C-1D45-A600-CDA134F8CC2B}" srcOrd="1" destOrd="0" parTransId="{E4096CC1-C80D-0C48-AAC6-E4CB86C9CE41}" sibTransId="{B09DE5FD-A198-8340-AC99-B0EFCD13AF4D}"/>
    <dgm:cxn modelId="{AB070F18-2B78-4DDC-95F1-DFFAF2295FA7}" type="presOf" srcId="{70247715-3145-2844-AA98-8DF1CC2C52B2}" destId="{E967F2A9-63F8-214A-B159-3431F38B9C0A}" srcOrd="0" destOrd="0" presId="urn:microsoft.com/office/officeart/2005/8/layout/vList6"/>
    <dgm:cxn modelId="{55DD8763-B063-F541-BEDA-B5211694CCE1}" srcId="{AFA3673C-3EE3-6144-808B-3A357BCC2676}" destId="{3C064053-CC19-6048-85E4-9AABBA32406A}" srcOrd="1" destOrd="0" parTransId="{B458120C-90B1-064A-B835-3F89C164BDA1}" sibTransId="{8C637182-3BA2-2E44-AF59-11E003B329A2}"/>
    <dgm:cxn modelId="{8D414050-1AF7-4298-9457-551228AB46F7}" type="presOf" srcId="{D4E1539E-F4FA-DB45-9538-2DCE112DBAE6}" destId="{6448D59F-5166-6644-8959-2E3CA7C2B447}" srcOrd="0" destOrd="0" presId="urn:microsoft.com/office/officeart/2005/8/layout/vList6"/>
    <dgm:cxn modelId="{7BF18B24-81C5-44AF-9A0A-551D64E40A1F}" type="presOf" srcId="{8642BCE2-B390-F044-8E5A-B2927D500FCF}" destId="{A06DB3D6-835F-074E-9FE3-F56DC6B51594}" srcOrd="0" destOrd="0" presId="urn:microsoft.com/office/officeart/2005/8/layout/vList6"/>
    <dgm:cxn modelId="{B7A27463-1E9E-7445-91AB-AEF56CA98047}" srcId="{8642BCE2-B390-F044-8E5A-B2927D500FCF}" destId="{AFA3673C-3EE3-6144-808B-3A357BCC2676}" srcOrd="0" destOrd="0" parTransId="{2ED23008-E87A-994E-A198-C9E63AB69A92}" sibTransId="{CEF36C49-3774-E447-9C40-2C242A8AFB19}"/>
    <dgm:cxn modelId="{F0360401-B5A6-435B-BC25-CEF24080D13E}" type="presOf" srcId="{AFA3673C-3EE3-6144-808B-3A357BCC2676}" destId="{3AF35FB8-4E11-414D-87E9-926A24012546}" srcOrd="0" destOrd="0" presId="urn:microsoft.com/office/officeart/2005/8/layout/vList6"/>
    <dgm:cxn modelId="{F51042B5-207E-4397-B16B-F58E56068FEB}" type="presOf" srcId="{3C064053-CC19-6048-85E4-9AABBA32406A}" destId="{6448D59F-5166-6644-8959-2E3CA7C2B447}" srcOrd="0" destOrd="1" presId="urn:microsoft.com/office/officeart/2005/8/layout/vList6"/>
    <dgm:cxn modelId="{8DCE6FDF-146E-7E4E-B622-C84DC8EC9555}" srcId="{8642BCE2-B390-F044-8E5A-B2927D500FCF}" destId="{70247715-3145-2844-AA98-8DF1CC2C52B2}" srcOrd="1" destOrd="0" parTransId="{651261BF-9C58-5643-8455-90F3332A26F2}" sibTransId="{5CAD3554-BD68-964D-8AC3-D1A76EB14B49}"/>
    <dgm:cxn modelId="{F5FA7F46-5022-4684-9383-062F6C7BB032}" type="presOf" srcId="{EDBD66BB-D7A9-A842-8709-05B313955932}" destId="{41C75BE2-86DE-134A-AD06-0B6FF1FAE17A}" srcOrd="0" destOrd="0" presId="urn:microsoft.com/office/officeart/2005/8/layout/vList6"/>
    <dgm:cxn modelId="{BCB99939-F21A-1E42-A5B6-30519EFAF284}" srcId="{70247715-3145-2844-AA98-8DF1CC2C52B2}" destId="{EDBD66BB-D7A9-A842-8709-05B313955932}" srcOrd="0" destOrd="0" parTransId="{233F9816-307F-AE42-8928-30C21DC29B6E}" sibTransId="{A5572F3D-C01F-F74D-9EB2-B01CADAF73FB}"/>
    <dgm:cxn modelId="{AD4BB0F8-BA35-415B-A860-CB4F25C646F1}" type="presParOf" srcId="{A06DB3D6-835F-074E-9FE3-F56DC6B51594}" destId="{03BAA3D0-513C-F34B-9BD4-86CDD23CA0BB}" srcOrd="0" destOrd="0" presId="urn:microsoft.com/office/officeart/2005/8/layout/vList6"/>
    <dgm:cxn modelId="{61953BA7-6CC0-41CB-A6F9-9A6A6225AEF2}" type="presParOf" srcId="{03BAA3D0-513C-F34B-9BD4-86CDD23CA0BB}" destId="{3AF35FB8-4E11-414D-87E9-926A24012546}" srcOrd="0" destOrd="0" presId="urn:microsoft.com/office/officeart/2005/8/layout/vList6"/>
    <dgm:cxn modelId="{E49F063D-2E8A-4CF7-AAB5-37ECBBD360A8}" type="presParOf" srcId="{03BAA3D0-513C-F34B-9BD4-86CDD23CA0BB}" destId="{6448D59F-5166-6644-8959-2E3CA7C2B447}" srcOrd="1" destOrd="0" presId="urn:microsoft.com/office/officeart/2005/8/layout/vList6"/>
    <dgm:cxn modelId="{D9FE313B-02DC-415D-88FB-355474827F1B}" type="presParOf" srcId="{A06DB3D6-835F-074E-9FE3-F56DC6B51594}" destId="{6041B93B-955A-2647-AC1A-8B5AACAA3471}" srcOrd="1" destOrd="0" presId="urn:microsoft.com/office/officeart/2005/8/layout/vList6"/>
    <dgm:cxn modelId="{80D01005-4215-49FA-9ABE-2DFCB0D74CDF}" type="presParOf" srcId="{A06DB3D6-835F-074E-9FE3-F56DC6B51594}" destId="{4504067C-94BA-9A46-849D-8FAD121FC122}" srcOrd="2" destOrd="0" presId="urn:microsoft.com/office/officeart/2005/8/layout/vList6"/>
    <dgm:cxn modelId="{8C961515-57CA-4AA5-B7A9-31CCD5CCF3E1}" type="presParOf" srcId="{4504067C-94BA-9A46-849D-8FAD121FC122}" destId="{E967F2A9-63F8-214A-B159-3431F38B9C0A}" srcOrd="0" destOrd="0" presId="urn:microsoft.com/office/officeart/2005/8/layout/vList6"/>
    <dgm:cxn modelId="{1AE549FB-A209-4A15-8531-9B611EC567C1}" type="presParOf" srcId="{4504067C-94BA-9A46-849D-8FAD121FC122}" destId="{41C75BE2-86DE-134A-AD06-0B6FF1FAE17A}" srcOrd="1" destOrd="0" presId="urn:microsoft.com/office/officeart/2005/8/layout/vList6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D8A292-3DFF-3442-AB94-41D78F2D0C46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48C652-132F-0847-920C-B6A90355E11C}">
      <dgm:prSet phldrT="[Text]"/>
      <dgm:spPr/>
      <dgm:t>
        <a:bodyPr/>
        <a:lstStyle/>
        <a:p>
          <a:r>
            <a:rPr lang="en-US" dirty="0" smtClean="0"/>
            <a:t>Transport mode ESP</a:t>
          </a:r>
          <a:endParaRPr lang="en-US" dirty="0"/>
        </a:p>
      </dgm:t>
    </dgm:pt>
    <dgm:pt modelId="{4CA56EDC-ECCD-B844-91DA-B9E85D3259E8}" type="parTrans" cxnId="{0951D666-232F-4743-82EA-B0EFB1F7F926}">
      <dgm:prSet/>
      <dgm:spPr/>
      <dgm:t>
        <a:bodyPr/>
        <a:lstStyle/>
        <a:p>
          <a:endParaRPr lang="en-US"/>
        </a:p>
      </dgm:t>
    </dgm:pt>
    <dgm:pt modelId="{FE5435D0-4260-1E4C-819B-9B9D12C3E03D}" type="sibTrans" cxnId="{0951D666-232F-4743-82EA-B0EFB1F7F926}">
      <dgm:prSet/>
      <dgm:spPr/>
      <dgm:t>
        <a:bodyPr/>
        <a:lstStyle/>
        <a:p>
          <a:endParaRPr lang="en-US"/>
        </a:p>
      </dgm:t>
    </dgm:pt>
    <dgm:pt modelId="{A11FA0A2-EA90-644C-9C17-589A735072DE}">
      <dgm:prSet/>
      <dgm:spPr/>
      <dgm:t>
        <a:bodyPr/>
        <a:lstStyle/>
        <a:p>
          <a:r>
            <a:rPr lang="en-US" dirty="0" smtClean="0"/>
            <a:t>Authentication and encryption apply to the IP payload delivered to the host, but the IP header is not protected</a:t>
          </a:r>
        </a:p>
      </dgm:t>
    </dgm:pt>
    <dgm:pt modelId="{E655EA73-CAA8-C446-9EC7-8E5D16043BDD}" type="parTrans" cxnId="{9212A876-7D06-494B-B4CD-E7DC1B7561E0}">
      <dgm:prSet/>
      <dgm:spPr/>
      <dgm:t>
        <a:bodyPr/>
        <a:lstStyle/>
        <a:p>
          <a:endParaRPr lang="en-US"/>
        </a:p>
      </dgm:t>
    </dgm:pt>
    <dgm:pt modelId="{286FF191-C23A-8344-97AB-A77D928055EC}" type="sibTrans" cxnId="{9212A876-7D06-494B-B4CD-E7DC1B7561E0}">
      <dgm:prSet/>
      <dgm:spPr/>
      <dgm:t>
        <a:bodyPr/>
        <a:lstStyle/>
        <a:p>
          <a:endParaRPr lang="en-US"/>
        </a:p>
      </dgm:t>
    </dgm:pt>
    <dgm:pt modelId="{FBE9CB36-4320-5C48-BE56-0064801471F3}">
      <dgm:prSet/>
      <dgm:spPr/>
      <dgm:t>
        <a:bodyPr/>
        <a:lstStyle/>
        <a:p>
          <a:r>
            <a:rPr lang="en-US" dirty="0" smtClean="0"/>
            <a:t>Tunnel mode ESP</a:t>
          </a:r>
        </a:p>
      </dgm:t>
    </dgm:pt>
    <dgm:pt modelId="{4A95FAF2-7371-2648-8734-82ADA37A63F9}" type="parTrans" cxnId="{A0A5ED34-87F7-F54A-A882-094CC2825742}">
      <dgm:prSet/>
      <dgm:spPr/>
      <dgm:t>
        <a:bodyPr/>
        <a:lstStyle/>
        <a:p>
          <a:endParaRPr lang="en-US"/>
        </a:p>
      </dgm:t>
    </dgm:pt>
    <dgm:pt modelId="{08F12F52-F597-A642-8600-BC309BAA234E}" type="sibTrans" cxnId="{A0A5ED34-87F7-F54A-A882-094CC2825742}">
      <dgm:prSet/>
      <dgm:spPr/>
      <dgm:t>
        <a:bodyPr/>
        <a:lstStyle/>
        <a:p>
          <a:endParaRPr lang="en-US"/>
        </a:p>
      </dgm:t>
    </dgm:pt>
    <dgm:pt modelId="{C4AE82BD-2FFD-A840-A723-DE4179B1C2FB}">
      <dgm:prSet/>
      <dgm:spPr/>
      <dgm:t>
        <a:bodyPr/>
        <a:lstStyle/>
        <a:p>
          <a:r>
            <a:rPr lang="en-US" dirty="0" smtClean="0"/>
            <a:t>Authentication applies to the entire IP packet delivered to the outer IP destination address and authentication is performed at that destination</a:t>
          </a:r>
        </a:p>
      </dgm:t>
    </dgm:pt>
    <dgm:pt modelId="{788EFB81-E1E3-CA42-8A78-C69361371FBB}" type="parTrans" cxnId="{65520844-A526-CC44-902D-CF4DC7303085}">
      <dgm:prSet/>
      <dgm:spPr/>
      <dgm:t>
        <a:bodyPr/>
        <a:lstStyle/>
        <a:p>
          <a:endParaRPr lang="en-US"/>
        </a:p>
      </dgm:t>
    </dgm:pt>
    <dgm:pt modelId="{6A35BE8E-D665-D244-BC99-64560870A5E0}" type="sibTrans" cxnId="{65520844-A526-CC44-902D-CF4DC7303085}">
      <dgm:prSet/>
      <dgm:spPr/>
      <dgm:t>
        <a:bodyPr/>
        <a:lstStyle/>
        <a:p>
          <a:endParaRPr lang="en-US"/>
        </a:p>
      </dgm:t>
    </dgm:pt>
    <dgm:pt modelId="{5224F314-C747-7F41-8C21-9B4AA594AFE7}">
      <dgm:prSet/>
      <dgm:spPr/>
      <dgm:t>
        <a:bodyPr/>
        <a:lstStyle/>
        <a:p>
          <a:r>
            <a:rPr lang="en-US" dirty="0" smtClean="0"/>
            <a:t>The entire inner IP packet is protected by the privacy mechanism for delivery to the inner IP destination</a:t>
          </a:r>
        </a:p>
      </dgm:t>
    </dgm:pt>
    <dgm:pt modelId="{7BB8EA95-C85F-2B46-840E-55D6B3AAEA05}" type="parTrans" cxnId="{E5C858B3-CD07-3841-89F4-657B4FF9D16A}">
      <dgm:prSet/>
      <dgm:spPr/>
      <dgm:t>
        <a:bodyPr/>
        <a:lstStyle/>
        <a:p>
          <a:endParaRPr lang="en-US"/>
        </a:p>
      </dgm:t>
    </dgm:pt>
    <dgm:pt modelId="{36402FE6-25ED-4D46-AB31-8A3F76F13D01}" type="sibTrans" cxnId="{E5C858B3-CD07-3841-89F4-657B4FF9D16A}">
      <dgm:prSet/>
      <dgm:spPr/>
      <dgm:t>
        <a:bodyPr/>
        <a:lstStyle/>
        <a:p>
          <a:endParaRPr lang="en-US"/>
        </a:p>
      </dgm:t>
    </dgm:pt>
    <dgm:pt modelId="{98F6021A-932E-A541-ABC6-B1DA2FDF9EAE}" type="pres">
      <dgm:prSet presAssocID="{4FD8A292-3DFF-3442-AB94-41D78F2D0C4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5C69A1-962D-6246-B6CB-A1BB2174A701}" type="pres">
      <dgm:prSet presAssocID="{7248C652-132F-0847-920C-B6A90355E11C}" presName="parentLin" presStyleCnt="0"/>
      <dgm:spPr/>
    </dgm:pt>
    <dgm:pt modelId="{1DDD3ABE-9559-1440-B454-D81DBDDFE761}" type="pres">
      <dgm:prSet presAssocID="{7248C652-132F-0847-920C-B6A90355E11C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F24D3FFB-EA02-404E-BE52-DBBFF6820FB9}" type="pres">
      <dgm:prSet presAssocID="{7248C652-132F-0847-920C-B6A90355E11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08BE0D-8519-5844-9BFD-D599A9A98780}" type="pres">
      <dgm:prSet presAssocID="{7248C652-132F-0847-920C-B6A90355E11C}" presName="negativeSpace" presStyleCnt="0"/>
      <dgm:spPr/>
    </dgm:pt>
    <dgm:pt modelId="{93FAC848-AF4A-B749-A860-C887FED82FB2}" type="pres">
      <dgm:prSet presAssocID="{7248C652-132F-0847-920C-B6A90355E11C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00305-A764-7D48-A81C-D422955F5D67}" type="pres">
      <dgm:prSet presAssocID="{FE5435D0-4260-1E4C-819B-9B9D12C3E03D}" presName="spaceBetweenRectangles" presStyleCnt="0"/>
      <dgm:spPr/>
    </dgm:pt>
    <dgm:pt modelId="{0D98840A-C340-6045-BAF6-57D6553C0D54}" type="pres">
      <dgm:prSet presAssocID="{FBE9CB36-4320-5C48-BE56-0064801471F3}" presName="parentLin" presStyleCnt="0"/>
      <dgm:spPr/>
    </dgm:pt>
    <dgm:pt modelId="{8734A10D-4AA2-4341-9A62-960DF49C5925}" type="pres">
      <dgm:prSet presAssocID="{FBE9CB36-4320-5C48-BE56-0064801471F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8B22D97D-EBA6-AE42-8055-966FEFA59556}" type="pres">
      <dgm:prSet presAssocID="{FBE9CB36-4320-5C48-BE56-0064801471F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6ABA51-BC24-014E-8F3B-8426E7C0B3A2}" type="pres">
      <dgm:prSet presAssocID="{FBE9CB36-4320-5C48-BE56-0064801471F3}" presName="negativeSpace" presStyleCnt="0"/>
      <dgm:spPr/>
    </dgm:pt>
    <dgm:pt modelId="{F5AD778F-26EF-BF4A-A03E-B276BE106486}" type="pres">
      <dgm:prSet presAssocID="{FBE9CB36-4320-5C48-BE56-0064801471F3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5520844-A526-CC44-902D-CF4DC7303085}" srcId="{FBE9CB36-4320-5C48-BE56-0064801471F3}" destId="{C4AE82BD-2FFD-A840-A723-DE4179B1C2FB}" srcOrd="0" destOrd="0" parTransId="{788EFB81-E1E3-CA42-8A78-C69361371FBB}" sibTransId="{6A35BE8E-D665-D244-BC99-64560870A5E0}"/>
    <dgm:cxn modelId="{FA5F1370-D55C-4687-AE4F-C8626E74F0DD}" type="presOf" srcId="{7248C652-132F-0847-920C-B6A90355E11C}" destId="{1DDD3ABE-9559-1440-B454-D81DBDDFE761}" srcOrd="0" destOrd="0" presId="urn:microsoft.com/office/officeart/2005/8/layout/list1"/>
    <dgm:cxn modelId="{E5C858B3-CD07-3841-89F4-657B4FF9D16A}" srcId="{FBE9CB36-4320-5C48-BE56-0064801471F3}" destId="{5224F314-C747-7F41-8C21-9B4AA594AFE7}" srcOrd="1" destOrd="0" parTransId="{7BB8EA95-C85F-2B46-840E-55D6B3AAEA05}" sibTransId="{36402FE6-25ED-4D46-AB31-8A3F76F13D01}"/>
    <dgm:cxn modelId="{2B428184-C3A0-4557-9010-31DC74BA5301}" type="presOf" srcId="{A11FA0A2-EA90-644C-9C17-589A735072DE}" destId="{93FAC848-AF4A-B749-A860-C887FED82FB2}" srcOrd="0" destOrd="0" presId="urn:microsoft.com/office/officeart/2005/8/layout/list1"/>
    <dgm:cxn modelId="{B5C1F005-9F00-48EA-9162-804F8BC3B943}" type="presOf" srcId="{C4AE82BD-2FFD-A840-A723-DE4179B1C2FB}" destId="{F5AD778F-26EF-BF4A-A03E-B276BE106486}" srcOrd="0" destOrd="0" presId="urn:microsoft.com/office/officeart/2005/8/layout/list1"/>
    <dgm:cxn modelId="{0951D666-232F-4743-82EA-B0EFB1F7F926}" srcId="{4FD8A292-3DFF-3442-AB94-41D78F2D0C46}" destId="{7248C652-132F-0847-920C-B6A90355E11C}" srcOrd="0" destOrd="0" parTransId="{4CA56EDC-ECCD-B844-91DA-B9E85D3259E8}" sibTransId="{FE5435D0-4260-1E4C-819B-9B9D12C3E03D}"/>
    <dgm:cxn modelId="{EB4CFA44-FB28-4D86-A002-427C3081B335}" type="presOf" srcId="{FBE9CB36-4320-5C48-BE56-0064801471F3}" destId="{8734A10D-4AA2-4341-9A62-960DF49C5925}" srcOrd="0" destOrd="0" presId="urn:microsoft.com/office/officeart/2005/8/layout/list1"/>
    <dgm:cxn modelId="{9212A876-7D06-494B-B4CD-E7DC1B7561E0}" srcId="{7248C652-132F-0847-920C-B6A90355E11C}" destId="{A11FA0A2-EA90-644C-9C17-589A735072DE}" srcOrd="0" destOrd="0" parTransId="{E655EA73-CAA8-C446-9EC7-8E5D16043BDD}" sibTransId="{286FF191-C23A-8344-97AB-A77D928055EC}"/>
    <dgm:cxn modelId="{37E6734D-8010-4F06-9758-07C9A7036EB3}" type="presOf" srcId="{7248C652-132F-0847-920C-B6A90355E11C}" destId="{F24D3FFB-EA02-404E-BE52-DBBFF6820FB9}" srcOrd="1" destOrd="0" presId="urn:microsoft.com/office/officeart/2005/8/layout/list1"/>
    <dgm:cxn modelId="{A162F01F-F798-4358-907B-0F70F8CB556A}" type="presOf" srcId="{4FD8A292-3DFF-3442-AB94-41D78F2D0C46}" destId="{98F6021A-932E-A541-ABC6-B1DA2FDF9EAE}" srcOrd="0" destOrd="0" presId="urn:microsoft.com/office/officeart/2005/8/layout/list1"/>
    <dgm:cxn modelId="{742A9769-36C4-4752-9129-C6C47BCF5914}" type="presOf" srcId="{5224F314-C747-7F41-8C21-9B4AA594AFE7}" destId="{F5AD778F-26EF-BF4A-A03E-B276BE106486}" srcOrd="0" destOrd="1" presId="urn:microsoft.com/office/officeart/2005/8/layout/list1"/>
    <dgm:cxn modelId="{A0A5ED34-87F7-F54A-A882-094CC2825742}" srcId="{4FD8A292-3DFF-3442-AB94-41D78F2D0C46}" destId="{FBE9CB36-4320-5C48-BE56-0064801471F3}" srcOrd="1" destOrd="0" parTransId="{4A95FAF2-7371-2648-8734-82ADA37A63F9}" sibTransId="{08F12F52-F597-A642-8600-BC309BAA234E}"/>
    <dgm:cxn modelId="{4FF426C7-16BD-45F8-B54E-674C9C4A6634}" type="presOf" srcId="{FBE9CB36-4320-5C48-BE56-0064801471F3}" destId="{8B22D97D-EBA6-AE42-8055-966FEFA59556}" srcOrd="1" destOrd="0" presId="urn:microsoft.com/office/officeart/2005/8/layout/list1"/>
    <dgm:cxn modelId="{E375B5B0-AE75-415B-A620-919BCC4E9072}" type="presParOf" srcId="{98F6021A-932E-A541-ABC6-B1DA2FDF9EAE}" destId="{B25C69A1-962D-6246-B6CB-A1BB2174A701}" srcOrd="0" destOrd="0" presId="urn:microsoft.com/office/officeart/2005/8/layout/list1"/>
    <dgm:cxn modelId="{25062074-FA41-4AAE-B876-4CD9858DB54D}" type="presParOf" srcId="{B25C69A1-962D-6246-B6CB-A1BB2174A701}" destId="{1DDD3ABE-9559-1440-B454-D81DBDDFE761}" srcOrd="0" destOrd="0" presId="urn:microsoft.com/office/officeart/2005/8/layout/list1"/>
    <dgm:cxn modelId="{2331EF9A-A000-4F7B-BA8F-64CBC1BB213E}" type="presParOf" srcId="{B25C69A1-962D-6246-B6CB-A1BB2174A701}" destId="{F24D3FFB-EA02-404E-BE52-DBBFF6820FB9}" srcOrd="1" destOrd="0" presId="urn:microsoft.com/office/officeart/2005/8/layout/list1"/>
    <dgm:cxn modelId="{DF618B9D-D0C5-40DB-9761-3FEF361A325A}" type="presParOf" srcId="{98F6021A-932E-A541-ABC6-B1DA2FDF9EAE}" destId="{6F08BE0D-8519-5844-9BFD-D599A9A98780}" srcOrd="1" destOrd="0" presId="urn:microsoft.com/office/officeart/2005/8/layout/list1"/>
    <dgm:cxn modelId="{DE8B8281-64E7-41EE-AE16-00F00E160D8B}" type="presParOf" srcId="{98F6021A-932E-A541-ABC6-B1DA2FDF9EAE}" destId="{93FAC848-AF4A-B749-A860-C887FED82FB2}" srcOrd="2" destOrd="0" presId="urn:microsoft.com/office/officeart/2005/8/layout/list1"/>
    <dgm:cxn modelId="{C7F689E5-5754-45DF-8653-C55016DE6972}" type="presParOf" srcId="{98F6021A-932E-A541-ABC6-B1DA2FDF9EAE}" destId="{8DD00305-A764-7D48-A81C-D422955F5D67}" srcOrd="3" destOrd="0" presId="urn:microsoft.com/office/officeart/2005/8/layout/list1"/>
    <dgm:cxn modelId="{A7D39808-56C4-4AA5-8E48-8883B1306D5D}" type="presParOf" srcId="{98F6021A-932E-A541-ABC6-B1DA2FDF9EAE}" destId="{0D98840A-C340-6045-BAF6-57D6553C0D54}" srcOrd="4" destOrd="0" presId="urn:microsoft.com/office/officeart/2005/8/layout/list1"/>
    <dgm:cxn modelId="{34276F73-D3C8-4943-9534-9071EAD574AD}" type="presParOf" srcId="{0D98840A-C340-6045-BAF6-57D6553C0D54}" destId="{8734A10D-4AA2-4341-9A62-960DF49C5925}" srcOrd="0" destOrd="0" presId="urn:microsoft.com/office/officeart/2005/8/layout/list1"/>
    <dgm:cxn modelId="{B025D11D-E9F5-41E5-8880-DE02520CB901}" type="presParOf" srcId="{0D98840A-C340-6045-BAF6-57D6553C0D54}" destId="{8B22D97D-EBA6-AE42-8055-966FEFA59556}" srcOrd="1" destOrd="0" presId="urn:microsoft.com/office/officeart/2005/8/layout/list1"/>
    <dgm:cxn modelId="{D2AEBB4D-347A-4926-B7D8-0E77A2C33402}" type="presParOf" srcId="{98F6021A-932E-A541-ABC6-B1DA2FDF9EAE}" destId="{E36ABA51-BC24-014E-8F3B-8426E7C0B3A2}" srcOrd="5" destOrd="0" presId="urn:microsoft.com/office/officeart/2005/8/layout/list1"/>
    <dgm:cxn modelId="{8D2F4541-2101-4D5C-ACD1-E3D78825E923}" type="presParOf" srcId="{98F6021A-932E-A541-ABC6-B1DA2FDF9EAE}" destId="{F5AD778F-26EF-BF4A-A03E-B276BE10648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60317F-5FB9-1843-B0DF-88B2C4F60334}" type="doc">
      <dgm:prSet loTypeId="urn:microsoft.com/office/officeart/2005/8/layout/h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49E942-7FE8-AC4E-848E-0C7EF0784EBE}">
      <dgm:prSet phldrT="[Text]"/>
      <dgm:spPr/>
      <dgm:t>
        <a:bodyPr/>
        <a:lstStyle/>
        <a:p>
          <a:r>
            <a:rPr lang="en-US" dirty="0" smtClean="0"/>
            <a:t>Manual</a:t>
          </a:r>
          <a:endParaRPr lang="en-US" dirty="0"/>
        </a:p>
      </dgm:t>
    </dgm:pt>
    <dgm:pt modelId="{00D3BEFE-BA55-F446-B966-A7B1D41BDC3F}" type="parTrans" cxnId="{6893783F-309F-2849-BFA5-AAB2FF116E3D}">
      <dgm:prSet/>
      <dgm:spPr/>
      <dgm:t>
        <a:bodyPr/>
        <a:lstStyle/>
        <a:p>
          <a:endParaRPr lang="en-US"/>
        </a:p>
      </dgm:t>
    </dgm:pt>
    <dgm:pt modelId="{886F7DFB-AED1-3040-BCD6-3F1C23399465}" type="sibTrans" cxnId="{6893783F-309F-2849-BFA5-AAB2FF116E3D}">
      <dgm:prSet/>
      <dgm:spPr/>
      <dgm:t>
        <a:bodyPr/>
        <a:lstStyle/>
        <a:p>
          <a:endParaRPr lang="en-US" dirty="0"/>
        </a:p>
      </dgm:t>
    </dgm:pt>
    <dgm:pt modelId="{94DF51A1-DA73-F14A-9E51-67ED40E7A060}">
      <dgm:prSet/>
      <dgm:spPr/>
      <dgm:t>
        <a:bodyPr/>
        <a:lstStyle/>
        <a:p>
          <a:r>
            <a:rPr lang="en-US" dirty="0" smtClean="0"/>
            <a:t>A system administrator manually configures each system with its own keys and with the keys of other communicating systems</a:t>
          </a:r>
        </a:p>
      </dgm:t>
    </dgm:pt>
    <dgm:pt modelId="{0CF5A634-2F2F-E349-AACD-FCFEEC4FC71A}" type="parTrans" cxnId="{2494AB3E-A59A-3F40-88F5-CBC908ECCBFE}">
      <dgm:prSet/>
      <dgm:spPr/>
      <dgm:t>
        <a:bodyPr/>
        <a:lstStyle/>
        <a:p>
          <a:endParaRPr lang="en-US"/>
        </a:p>
      </dgm:t>
    </dgm:pt>
    <dgm:pt modelId="{EA7F7737-F438-DF40-BD79-C5EE96E76199}" type="sibTrans" cxnId="{2494AB3E-A59A-3F40-88F5-CBC908ECCBFE}">
      <dgm:prSet/>
      <dgm:spPr/>
      <dgm:t>
        <a:bodyPr/>
        <a:lstStyle/>
        <a:p>
          <a:endParaRPr lang="en-US"/>
        </a:p>
      </dgm:t>
    </dgm:pt>
    <dgm:pt modelId="{832D5267-0E89-DE41-9FA7-43E420DB64B5}">
      <dgm:prSet/>
      <dgm:spPr/>
      <dgm:t>
        <a:bodyPr/>
        <a:lstStyle/>
        <a:p>
          <a:r>
            <a:rPr lang="en-US" dirty="0" smtClean="0"/>
            <a:t>This is practical for small, relatively static environments</a:t>
          </a:r>
        </a:p>
      </dgm:t>
    </dgm:pt>
    <dgm:pt modelId="{6014B28A-E9CD-5B44-B990-D7ABEF31F6B3}" type="parTrans" cxnId="{84D68058-9631-BA4C-BD44-01ABCA438FDD}">
      <dgm:prSet/>
      <dgm:spPr/>
      <dgm:t>
        <a:bodyPr/>
        <a:lstStyle/>
        <a:p>
          <a:endParaRPr lang="en-US"/>
        </a:p>
      </dgm:t>
    </dgm:pt>
    <dgm:pt modelId="{69D5AF83-03F3-0C41-A8B0-08F9F999A5F0}" type="sibTrans" cxnId="{84D68058-9631-BA4C-BD44-01ABCA438FDD}">
      <dgm:prSet/>
      <dgm:spPr/>
      <dgm:t>
        <a:bodyPr/>
        <a:lstStyle/>
        <a:p>
          <a:endParaRPr lang="en-US"/>
        </a:p>
      </dgm:t>
    </dgm:pt>
    <dgm:pt modelId="{13D4046E-0EA7-104A-A327-0D662593625E}">
      <dgm:prSet/>
      <dgm:spPr/>
      <dgm:t>
        <a:bodyPr/>
        <a:lstStyle/>
        <a:p>
          <a:r>
            <a:rPr lang="en-US" dirty="0" smtClean="0"/>
            <a:t>Automated </a:t>
          </a:r>
        </a:p>
      </dgm:t>
    </dgm:pt>
    <dgm:pt modelId="{4AF767BA-87A9-D847-B6C5-563AEC5106C7}" type="parTrans" cxnId="{20B7B176-91D6-A64D-9CD8-C6DF83EB2B0A}">
      <dgm:prSet/>
      <dgm:spPr/>
      <dgm:t>
        <a:bodyPr/>
        <a:lstStyle/>
        <a:p>
          <a:endParaRPr lang="en-US"/>
        </a:p>
      </dgm:t>
    </dgm:pt>
    <dgm:pt modelId="{103769EB-1F7D-5B48-B060-DB2ECA925ABC}" type="sibTrans" cxnId="{20B7B176-91D6-A64D-9CD8-C6DF83EB2B0A}">
      <dgm:prSet/>
      <dgm:spPr/>
      <dgm:t>
        <a:bodyPr/>
        <a:lstStyle/>
        <a:p>
          <a:endParaRPr lang="en-US"/>
        </a:p>
      </dgm:t>
    </dgm:pt>
    <dgm:pt modelId="{BC43E415-9152-0D48-AD31-FDEADE1FD8EC}">
      <dgm:prSet/>
      <dgm:spPr/>
      <dgm:t>
        <a:bodyPr/>
        <a:lstStyle/>
        <a:p>
          <a:r>
            <a:rPr lang="en-US" dirty="0" smtClean="0"/>
            <a:t>Enables the on-demand creation of keys for SAs and facilitates the use of keys in a large distributed system with an evolving configuration</a:t>
          </a:r>
          <a:endParaRPr lang="en-US" dirty="0"/>
        </a:p>
      </dgm:t>
    </dgm:pt>
    <dgm:pt modelId="{4F89BF70-E8DB-1A43-A895-2BDAB66B7431}" type="parTrans" cxnId="{B3DEED89-A839-B342-A450-CDDE9C5E1E2D}">
      <dgm:prSet/>
      <dgm:spPr/>
      <dgm:t>
        <a:bodyPr/>
        <a:lstStyle/>
        <a:p>
          <a:endParaRPr lang="en-US"/>
        </a:p>
      </dgm:t>
    </dgm:pt>
    <dgm:pt modelId="{73DE904B-77D1-C340-AC1C-E13A20422A1E}" type="sibTrans" cxnId="{B3DEED89-A839-B342-A450-CDDE9C5E1E2D}">
      <dgm:prSet/>
      <dgm:spPr/>
      <dgm:t>
        <a:bodyPr/>
        <a:lstStyle/>
        <a:p>
          <a:endParaRPr lang="en-US"/>
        </a:p>
      </dgm:t>
    </dgm:pt>
    <dgm:pt modelId="{58409BBE-CD7B-384C-AD83-BEBA8370E343}" type="pres">
      <dgm:prSet presAssocID="{4860317F-5FB9-1843-B0DF-88B2C4F6033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1EE813-82E2-154E-92B6-DD58F00F9A43}" type="pres">
      <dgm:prSet presAssocID="{4860317F-5FB9-1843-B0DF-88B2C4F60334}" presName="tSp" presStyleCnt="0"/>
      <dgm:spPr/>
    </dgm:pt>
    <dgm:pt modelId="{040B976D-DAC0-E24B-A5FE-2D8A157C857D}" type="pres">
      <dgm:prSet presAssocID="{4860317F-5FB9-1843-B0DF-88B2C4F60334}" presName="bSp" presStyleCnt="0"/>
      <dgm:spPr/>
    </dgm:pt>
    <dgm:pt modelId="{AB35CB1C-D52D-8B47-82C5-F1594EFE2817}" type="pres">
      <dgm:prSet presAssocID="{4860317F-5FB9-1843-B0DF-88B2C4F60334}" presName="process" presStyleCnt="0"/>
      <dgm:spPr/>
    </dgm:pt>
    <dgm:pt modelId="{8B7F4C42-3B4F-A246-861D-9DBAB6FC31D9}" type="pres">
      <dgm:prSet presAssocID="{6449E942-7FE8-AC4E-848E-0C7EF0784EBE}" presName="composite1" presStyleCnt="0"/>
      <dgm:spPr/>
    </dgm:pt>
    <dgm:pt modelId="{602C3671-A4CA-B949-9445-829CD888F104}" type="pres">
      <dgm:prSet presAssocID="{6449E942-7FE8-AC4E-848E-0C7EF0784EBE}" presName="dummyNode1" presStyleLbl="node1" presStyleIdx="0" presStyleCnt="2"/>
      <dgm:spPr/>
    </dgm:pt>
    <dgm:pt modelId="{664097FF-8999-CA47-B1DF-419FD1345BFE}" type="pres">
      <dgm:prSet presAssocID="{6449E942-7FE8-AC4E-848E-0C7EF0784EBE}" presName="childNode1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C74E6-E96A-0E47-BC4A-8A078CAEF0D1}" type="pres">
      <dgm:prSet presAssocID="{6449E942-7FE8-AC4E-848E-0C7EF0784EBE}" presName="childNode1tx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CE0A2-DCAF-3F44-A73A-C73583430C99}" type="pres">
      <dgm:prSet presAssocID="{6449E942-7FE8-AC4E-848E-0C7EF0784EBE}" presName="parentNode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E9EF4A-E96E-EF42-BCE3-7A5E7D3675E5}" type="pres">
      <dgm:prSet presAssocID="{6449E942-7FE8-AC4E-848E-0C7EF0784EBE}" presName="connSite1" presStyleCnt="0"/>
      <dgm:spPr/>
    </dgm:pt>
    <dgm:pt modelId="{E1D06884-975F-BE4E-AB19-473E1C159339}" type="pres">
      <dgm:prSet presAssocID="{886F7DFB-AED1-3040-BCD6-3F1C23399465}" presName="Name9" presStyleLbl="sibTrans2D1" presStyleIdx="0" presStyleCnt="1" custLinFactNeighborX="29900" custLinFactNeighborY="-16194"/>
      <dgm:spPr/>
      <dgm:t>
        <a:bodyPr/>
        <a:lstStyle/>
        <a:p>
          <a:endParaRPr lang="en-US"/>
        </a:p>
      </dgm:t>
    </dgm:pt>
    <dgm:pt modelId="{6009F4A8-46EA-B149-82EB-A215FE18E06C}" type="pres">
      <dgm:prSet presAssocID="{13D4046E-0EA7-104A-A327-0D662593625E}" presName="composite2" presStyleCnt="0"/>
      <dgm:spPr/>
    </dgm:pt>
    <dgm:pt modelId="{ED15AADE-D3E9-294E-8893-B18EF76D0B8C}" type="pres">
      <dgm:prSet presAssocID="{13D4046E-0EA7-104A-A327-0D662593625E}" presName="dummyNode2" presStyleLbl="node1" presStyleIdx="0" presStyleCnt="2"/>
      <dgm:spPr/>
    </dgm:pt>
    <dgm:pt modelId="{68424FEB-F547-2443-B592-0C0875A4A43C}" type="pres">
      <dgm:prSet presAssocID="{13D4046E-0EA7-104A-A327-0D662593625E}" presName="childNode2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C7E13C-E6D6-A143-A1CF-5C6454AFEB1E}" type="pres">
      <dgm:prSet presAssocID="{13D4046E-0EA7-104A-A327-0D662593625E}" presName="childNode2tx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D605F3-FEC8-6747-87A4-3A4B52D42EF5}" type="pres">
      <dgm:prSet presAssocID="{13D4046E-0EA7-104A-A327-0D662593625E}" presName="parentNode2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8E6AF-1CD3-5F40-ABD5-1FC94822C634}" type="pres">
      <dgm:prSet presAssocID="{13D4046E-0EA7-104A-A327-0D662593625E}" presName="connSite2" presStyleCnt="0"/>
      <dgm:spPr/>
    </dgm:pt>
  </dgm:ptLst>
  <dgm:cxnLst>
    <dgm:cxn modelId="{69D06329-E884-45A8-B211-2C1E59496F0C}" type="presOf" srcId="{832D5267-0E89-DE41-9FA7-43E420DB64B5}" destId="{E44C74E6-E96A-0E47-BC4A-8A078CAEF0D1}" srcOrd="1" destOrd="1" presId="urn:microsoft.com/office/officeart/2005/8/layout/hProcess4"/>
    <dgm:cxn modelId="{410FECA6-A1BA-473E-9867-0CD237EC1816}" type="presOf" srcId="{6449E942-7FE8-AC4E-848E-0C7EF0784EBE}" destId="{896CE0A2-DCAF-3F44-A73A-C73583430C99}" srcOrd="0" destOrd="0" presId="urn:microsoft.com/office/officeart/2005/8/layout/hProcess4"/>
    <dgm:cxn modelId="{99AE1CA3-DB65-481B-A36F-9E6CFCF4EE4D}" type="presOf" srcId="{94DF51A1-DA73-F14A-9E51-67ED40E7A060}" destId="{664097FF-8999-CA47-B1DF-419FD1345BFE}" srcOrd="0" destOrd="0" presId="urn:microsoft.com/office/officeart/2005/8/layout/hProcess4"/>
    <dgm:cxn modelId="{6893783F-309F-2849-BFA5-AAB2FF116E3D}" srcId="{4860317F-5FB9-1843-B0DF-88B2C4F60334}" destId="{6449E942-7FE8-AC4E-848E-0C7EF0784EBE}" srcOrd="0" destOrd="0" parTransId="{00D3BEFE-BA55-F446-B966-A7B1D41BDC3F}" sibTransId="{886F7DFB-AED1-3040-BCD6-3F1C23399465}"/>
    <dgm:cxn modelId="{8FB84887-CB9A-4C7E-88EB-9FA646C7FD65}" type="presOf" srcId="{832D5267-0E89-DE41-9FA7-43E420DB64B5}" destId="{664097FF-8999-CA47-B1DF-419FD1345BFE}" srcOrd="0" destOrd="1" presId="urn:microsoft.com/office/officeart/2005/8/layout/hProcess4"/>
    <dgm:cxn modelId="{B761BFE4-0984-4864-AC2B-99F6E2F12D5D}" type="presOf" srcId="{94DF51A1-DA73-F14A-9E51-67ED40E7A060}" destId="{E44C74E6-E96A-0E47-BC4A-8A078CAEF0D1}" srcOrd="1" destOrd="0" presId="urn:microsoft.com/office/officeart/2005/8/layout/hProcess4"/>
    <dgm:cxn modelId="{84D68058-9631-BA4C-BD44-01ABCA438FDD}" srcId="{6449E942-7FE8-AC4E-848E-0C7EF0784EBE}" destId="{832D5267-0E89-DE41-9FA7-43E420DB64B5}" srcOrd="1" destOrd="0" parTransId="{6014B28A-E9CD-5B44-B990-D7ABEF31F6B3}" sibTransId="{69D5AF83-03F3-0C41-A8B0-08F9F999A5F0}"/>
    <dgm:cxn modelId="{B3DEED89-A839-B342-A450-CDDE9C5E1E2D}" srcId="{13D4046E-0EA7-104A-A327-0D662593625E}" destId="{BC43E415-9152-0D48-AD31-FDEADE1FD8EC}" srcOrd="0" destOrd="0" parTransId="{4F89BF70-E8DB-1A43-A895-2BDAB66B7431}" sibTransId="{73DE904B-77D1-C340-AC1C-E13A20422A1E}"/>
    <dgm:cxn modelId="{359E2AC8-AAD4-4621-82A1-CB6198FB9390}" type="presOf" srcId="{13D4046E-0EA7-104A-A327-0D662593625E}" destId="{C6D605F3-FEC8-6747-87A4-3A4B52D42EF5}" srcOrd="0" destOrd="0" presId="urn:microsoft.com/office/officeart/2005/8/layout/hProcess4"/>
    <dgm:cxn modelId="{2494AB3E-A59A-3F40-88F5-CBC908ECCBFE}" srcId="{6449E942-7FE8-AC4E-848E-0C7EF0784EBE}" destId="{94DF51A1-DA73-F14A-9E51-67ED40E7A060}" srcOrd="0" destOrd="0" parTransId="{0CF5A634-2F2F-E349-AACD-FCFEEC4FC71A}" sibTransId="{EA7F7737-F438-DF40-BD79-C5EE96E76199}"/>
    <dgm:cxn modelId="{20B7B176-91D6-A64D-9CD8-C6DF83EB2B0A}" srcId="{4860317F-5FB9-1843-B0DF-88B2C4F60334}" destId="{13D4046E-0EA7-104A-A327-0D662593625E}" srcOrd="1" destOrd="0" parTransId="{4AF767BA-87A9-D847-B6C5-563AEC5106C7}" sibTransId="{103769EB-1F7D-5B48-B060-DB2ECA925ABC}"/>
    <dgm:cxn modelId="{ADC63905-BC19-4170-A036-1F04C68140CC}" type="presOf" srcId="{4860317F-5FB9-1843-B0DF-88B2C4F60334}" destId="{58409BBE-CD7B-384C-AD83-BEBA8370E343}" srcOrd="0" destOrd="0" presId="urn:microsoft.com/office/officeart/2005/8/layout/hProcess4"/>
    <dgm:cxn modelId="{483114EB-51DE-42C1-88AA-69ED6465E559}" type="presOf" srcId="{BC43E415-9152-0D48-AD31-FDEADE1FD8EC}" destId="{7AC7E13C-E6D6-A143-A1CF-5C6454AFEB1E}" srcOrd="1" destOrd="0" presId="urn:microsoft.com/office/officeart/2005/8/layout/hProcess4"/>
    <dgm:cxn modelId="{C4A44AEB-EA03-4CB7-A1CD-7A653AB3BD1C}" type="presOf" srcId="{886F7DFB-AED1-3040-BCD6-3F1C23399465}" destId="{E1D06884-975F-BE4E-AB19-473E1C159339}" srcOrd="0" destOrd="0" presId="urn:microsoft.com/office/officeart/2005/8/layout/hProcess4"/>
    <dgm:cxn modelId="{74A3A124-5FDE-42FA-8B82-46EC3EEB5582}" type="presOf" srcId="{BC43E415-9152-0D48-AD31-FDEADE1FD8EC}" destId="{68424FEB-F547-2443-B592-0C0875A4A43C}" srcOrd="0" destOrd="0" presId="urn:microsoft.com/office/officeart/2005/8/layout/hProcess4"/>
    <dgm:cxn modelId="{CC39F999-87FE-443A-A062-0AF5A3858AE5}" type="presParOf" srcId="{58409BBE-CD7B-384C-AD83-BEBA8370E343}" destId="{C31EE813-82E2-154E-92B6-DD58F00F9A43}" srcOrd="0" destOrd="0" presId="urn:microsoft.com/office/officeart/2005/8/layout/hProcess4"/>
    <dgm:cxn modelId="{36D98C76-9D8E-4A80-AF61-68BC36DA035C}" type="presParOf" srcId="{58409BBE-CD7B-384C-AD83-BEBA8370E343}" destId="{040B976D-DAC0-E24B-A5FE-2D8A157C857D}" srcOrd="1" destOrd="0" presId="urn:microsoft.com/office/officeart/2005/8/layout/hProcess4"/>
    <dgm:cxn modelId="{DD555CFE-FF68-4C3B-AE09-FACF65A204C5}" type="presParOf" srcId="{58409BBE-CD7B-384C-AD83-BEBA8370E343}" destId="{AB35CB1C-D52D-8B47-82C5-F1594EFE2817}" srcOrd="2" destOrd="0" presId="urn:microsoft.com/office/officeart/2005/8/layout/hProcess4"/>
    <dgm:cxn modelId="{3472F982-34B0-466B-A492-6E7E8963A8E8}" type="presParOf" srcId="{AB35CB1C-D52D-8B47-82C5-F1594EFE2817}" destId="{8B7F4C42-3B4F-A246-861D-9DBAB6FC31D9}" srcOrd="0" destOrd="0" presId="urn:microsoft.com/office/officeart/2005/8/layout/hProcess4"/>
    <dgm:cxn modelId="{EB241432-6625-45F6-847F-447C7631933E}" type="presParOf" srcId="{8B7F4C42-3B4F-A246-861D-9DBAB6FC31D9}" destId="{602C3671-A4CA-B949-9445-829CD888F104}" srcOrd="0" destOrd="0" presId="urn:microsoft.com/office/officeart/2005/8/layout/hProcess4"/>
    <dgm:cxn modelId="{6E8A24ED-B863-49B6-80D1-928D29FCE2DD}" type="presParOf" srcId="{8B7F4C42-3B4F-A246-861D-9DBAB6FC31D9}" destId="{664097FF-8999-CA47-B1DF-419FD1345BFE}" srcOrd="1" destOrd="0" presId="urn:microsoft.com/office/officeart/2005/8/layout/hProcess4"/>
    <dgm:cxn modelId="{5C97F87F-2448-4BBC-97C1-FEADBBA34D7E}" type="presParOf" srcId="{8B7F4C42-3B4F-A246-861D-9DBAB6FC31D9}" destId="{E44C74E6-E96A-0E47-BC4A-8A078CAEF0D1}" srcOrd="2" destOrd="0" presId="urn:microsoft.com/office/officeart/2005/8/layout/hProcess4"/>
    <dgm:cxn modelId="{941BDB8F-CAE6-4CBC-BBA5-4B0776DF6B04}" type="presParOf" srcId="{8B7F4C42-3B4F-A246-861D-9DBAB6FC31D9}" destId="{896CE0A2-DCAF-3F44-A73A-C73583430C99}" srcOrd="3" destOrd="0" presId="urn:microsoft.com/office/officeart/2005/8/layout/hProcess4"/>
    <dgm:cxn modelId="{2EF781C8-5744-422F-957B-B23EC0845DAF}" type="presParOf" srcId="{8B7F4C42-3B4F-A246-861D-9DBAB6FC31D9}" destId="{19E9EF4A-E96E-EF42-BCE3-7A5E7D3675E5}" srcOrd="4" destOrd="0" presId="urn:microsoft.com/office/officeart/2005/8/layout/hProcess4"/>
    <dgm:cxn modelId="{666B231A-6F1C-4FFB-AF10-ECCB19FA2E11}" type="presParOf" srcId="{AB35CB1C-D52D-8B47-82C5-F1594EFE2817}" destId="{E1D06884-975F-BE4E-AB19-473E1C159339}" srcOrd="1" destOrd="0" presId="urn:microsoft.com/office/officeart/2005/8/layout/hProcess4"/>
    <dgm:cxn modelId="{93E03ABF-5A93-4D87-8AC7-BCF53CFBF6CA}" type="presParOf" srcId="{AB35CB1C-D52D-8B47-82C5-F1594EFE2817}" destId="{6009F4A8-46EA-B149-82EB-A215FE18E06C}" srcOrd="2" destOrd="0" presId="urn:microsoft.com/office/officeart/2005/8/layout/hProcess4"/>
    <dgm:cxn modelId="{9DEA192E-3022-4C26-B5AF-61B5DB966646}" type="presParOf" srcId="{6009F4A8-46EA-B149-82EB-A215FE18E06C}" destId="{ED15AADE-D3E9-294E-8893-B18EF76D0B8C}" srcOrd="0" destOrd="0" presId="urn:microsoft.com/office/officeart/2005/8/layout/hProcess4"/>
    <dgm:cxn modelId="{D0E68333-1D84-41DA-84E0-3B481CCD89A8}" type="presParOf" srcId="{6009F4A8-46EA-B149-82EB-A215FE18E06C}" destId="{68424FEB-F547-2443-B592-0C0875A4A43C}" srcOrd="1" destOrd="0" presId="urn:microsoft.com/office/officeart/2005/8/layout/hProcess4"/>
    <dgm:cxn modelId="{C9102FF1-10B2-43DB-9EAB-2C0987C8A78F}" type="presParOf" srcId="{6009F4A8-46EA-B149-82EB-A215FE18E06C}" destId="{7AC7E13C-E6D6-A143-A1CF-5C6454AFEB1E}" srcOrd="2" destOrd="0" presId="urn:microsoft.com/office/officeart/2005/8/layout/hProcess4"/>
    <dgm:cxn modelId="{58970A3D-1932-4D26-BDC2-34A56A8173D1}" type="presParOf" srcId="{6009F4A8-46EA-B149-82EB-A215FE18E06C}" destId="{C6D605F3-FEC8-6747-87A4-3A4B52D42EF5}" srcOrd="3" destOrd="0" presId="urn:microsoft.com/office/officeart/2005/8/layout/hProcess4"/>
    <dgm:cxn modelId="{32BD8A9E-ACAE-4DBF-AE06-A309BEB85D00}" type="presParOf" srcId="{6009F4A8-46EA-B149-82EB-A215FE18E06C}" destId="{C2D8E6AF-1CD3-5F40-ABD5-1FC94822C63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E3007-19CD-304D-8E28-3E8CE4ABCC41}">
      <dsp:nvSpPr>
        <dsp:cNvPr id="0" name=""/>
        <dsp:cNvSpPr/>
      </dsp:nvSpPr>
      <dsp:spPr>
        <a:xfrm>
          <a:off x="-114287" y="-57155"/>
          <a:ext cx="2243137" cy="2243137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60A6A7-04C4-6C4E-81D6-9B20A8079269}">
      <dsp:nvSpPr>
        <dsp:cNvPr id="0" name=""/>
        <dsp:cNvSpPr/>
      </dsp:nvSpPr>
      <dsp:spPr>
        <a:xfrm>
          <a:off x="1121568" y="0"/>
          <a:ext cx="5779294" cy="22431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Examples include:</a:t>
          </a:r>
          <a:endParaRPr lang="en-US" sz="4200" kern="1200" dirty="0"/>
        </a:p>
      </dsp:txBody>
      <dsp:txXfrm>
        <a:off x="1121568" y="0"/>
        <a:ext cx="2889647" cy="2243137"/>
      </dsp:txXfrm>
    </dsp:sp>
    <dsp:sp modelId="{AAF43AC8-B14D-6F46-9071-E2D8B19F383F}">
      <dsp:nvSpPr>
        <dsp:cNvPr id="0" name=""/>
        <dsp:cNvSpPr/>
      </dsp:nvSpPr>
      <dsp:spPr>
        <a:xfrm>
          <a:off x="4011215" y="0"/>
          <a:ext cx="2889647" cy="2243137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Secure branch office connectivity over the Internet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Secure remote access over the Internet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Establishing extranet and intranet connectivity with partners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Enhancing electronic commerce security</a:t>
          </a:r>
        </a:p>
      </dsp:txBody>
      <dsp:txXfrm>
        <a:off x="4011215" y="0"/>
        <a:ext cx="2889647" cy="2243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4F229-762D-0F42-8B60-1E2FAB15D8BD}">
      <dsp:nvSpPr>
        <dsp:cNvPr id="0" name=""/>
        <dsp:cNvSpPr/>
      </dsp:nvSpPr>
      <dsp:spPr>
        <a:xfrm>
          <a:off x="0" y="0"/>
          <a:ext cx="7541361" cy="19307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IPsec can assure that:</a:t>
          </a:r>
          <a:endParaRPr lang="en-US" sz="6200" kern="1200" dirty="0"/>
        </a:p>
      </dsp:txBody>
      <dsp:txXfrm>
        <a:off x="56551" y="56551"/>
        <a:ext cx="7428259" cy="1817694"/>
      </dsp:txXfrm>
    </dsp:sp>
    <dsp:sp modelId="{E803F8D6-E911-8C4B-9CD6-5E28BCE07A4B}">
      <dsp:nvSpPr>
        <dsp:cNvPr id="0" name=""/>
        <dsp:cNvSpPr/>
      </dsp:nvSpPr>
      <dsp:spPr>
        <a:xfrm>
          <a:off x="76207" y="1295391"/>
          <a:ext cx="1773603" cy="193079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A router advertisement comes from an authorized router</a:t>
          </a:r>
        </a:p>
      </dsp:txBody>
      <dsp:txXfrm>
        <a:off x="128154" y="1347338"/>
        <a:ext cx="1669709" cy="1826902"/>
      </dsp:txXfrm>
    </dsp:sp>
    <dsp:sp modelId="{18130B95-B875-184D-96A9-761B60082279}">
      <dsp:nvSpPr>
        <dsp:cNvPr id="0" name=""/>
        <dsp:cNvSpPr/>
      </dsp:nvSpPr>
      <dsp:spPr>
        <a:xfrm>
          <a:off x="1981199" y="1295391"/>
          <a:ext cx="1773603" cy="193079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A router seeking to establish or maintain a neighbor relationship with a router in another routing domain is an authorized router</a:t>
          </a:r>
        </a:p>
      </dsp:txBody>
      <dsp:txXfrm>
        <a:off x="2033146" y="1347338"/>
        <a:ext cx="1669709" cy="1826902"/>
      </dsp:txXfrm>
    </dsp:sp>
    <dsp:sp modelId="{2D8BD277-277B-BA42-8701-849074DEB1FA}">
      <dsp:nvSpPr>
        <dsp:cNvPr id="0" name=""/>
        <dsp:cNvSpPr/>
      </dsp:nvSpPr>
      <dsp:spPr>
        <a:xfrm>
          <a:off x="3886208" y="1295391"/>
          <a:ext cx="1773603" cy="193079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A redirect message comes from the router to which the initial IP packet was sent </a:t>
          </a:r>
        </a:p>
      </dsp:txBody>
      <dsp:txXfrm>
        <a:off x="3938155" y="1347338"/>
        <a:ext cx="1669709" cy="1826902"/>
      </dsp:txXfrm>
    </dsp:sp>
    <dsp:sp modelId="{32AF9351-3C09-474A-B90B-3569B99135F5}">
      <dsp:nvSpPr>
        <dsp:cNvPr id="0" name=""/>
        <dsp:cNvSpPr/>
      </dsp:nvSpPr>
      <dsp:spPr>
        <a:xfrm>
          <a:off x="5770183" y="1295391"/>
          <a:ext cx="1773603" cy="1930796"/>
        </a:xfrm>
        <a:prstGeom prst="roundRect">
          <a:avLst>
            <a:gd name="adj" fmla="val 10000"/>
          </a:avLst>
        </a:prstGeom>
        <a:solidFill>
          <a:schemeClr val="bg1"/>
        </a:solidFill>
        <a:ln>
          <a:solidFill>
            <a:schemeClr val="tx2">
              <a:lumMod val="7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solidFill>
                <a:schemeClr val="tx1"/>
              </a:solidFill>
            </a:rPr>
            <a:t>A routing update is not forged</a:t>
          </a:r>
          <a:endParaRPr lang="en-US" sz="1400" b="1" kern="1200" dirty="0">
            <a:solidFill>
              <a:schemeClr val="tx1"/>
            </a:solidFill>
          </a:endParaRPr>
        </a:p>
      </dsp:txBody>
      <dsp:txXfrm>
        <a:off x="5822130" y="1347338"/>
        <a:ext cx="1669709" cy="18269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840FB-C375-4B42-9A12-4E03C1603E92}">
      <dsp:nvSpPr>
        <dsp:cNvPr id="0" name=""/>
        <dsp:cNvSpPr/>
      </dsp:nvSpPr>
      <dsp:spPr>
        <a:xfrm>
          <a:off x="3076279" y="3104719"/>
          <a:ext cx="2279906" cy="227990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IPsec Documents</a:t>
          </a:r>
          <a:endParaRPr lang="en-US" sz="2600" kern="1200" dirty="0"/>
        </a:p>
      </dsp:txBody>
      <dsp:txXfrm>
        <a:off x="3410164" y="3438604"/>
        <a:ext cx="1612136" cy="1612136"/>
      </dsp:txXfrm>
    </dsp:sp>
    <dsp:sp modelId="{E62B5900-AF6F-B24C-A8B8-548040250394}">
      <dsp:nvSpPr>
        <dsp:cNvPr id="0" name=""/>
        <dsp:cNvSpPr/>
      </dsp:nvSpPr>
      <dsp:spPr>
        <a:xfrm rot="9702718">
          <a:off x="1241816" y="4599251"/>
          <a:ext cx="1836921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BBECE2-1CCE-5644-A1F0-3BD0877E85B4}">
      <dsp:nvSpPr>
        <dsp:cNvPr id="0" name=""/>
        <dsp:cNvSpPr/>
      </dsp:nvSpPr>
      <dsp:spPr>
        <a:xfrm>
          <a:off x="73365" y="4113698"/>
          <a:ext cx="2429682" cy="21972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Architecture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Covers the general concepts, security requirements, definitions, and mechanisms defining IPsec technology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current specification is RFC4301, </a:t>
          </a:r>
          <a:r>
            <a:rPr lang="en-US" sz="1400" i="1" kern="1200" dirty="0" smtClean="0"/>
            <a:t>Security Architecture for the Internet Protocol</a:t>
          </a:r>
          <a:endParaRPr lang="en-US" sz="1400" kern="1200" dirty="0"/>
        </a:p>
      </dsp:txBody>
      <dsp:txXfrm>
        <a:off x="137722" y="4178055"/>
        <a:ext cx="2300968" cy="2068581"/>
      </dsp:txXfrm>
    </dsp:sp>
    <dsp:sp modelId="{A7ABCFE7-8F30-2F42-AFD6-BC26B11077B0}">
      <dsp:nvSpPr>
        <dsp:cNvPr id="0" name=""/>
        <dsp:cNvSpPr/>
      </dsp:nvSpPr>
      <dsp:spPr>
        <a:xfrm rot="12054035">
          <a:off x="1311508" y="3154443"/>
          <a:ext cx="1801105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B2410-3246-1544-AD89-20E5CDA7F891}">
      <dsp:nvSpPr>
        <dsp:cNvPr id="0" name=""/>
        <dsp:cNvSpPr/>
      </dsp:nvSpPr>
      <dsp:spPr>
        <a:xfrm>
          <a:off x="237874" y="2279511"/>
          <a:ext cx="2265780" cy="1757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Authentication Header (AH)</a:t>
          </a:r>
          <a:endParaRPr lang="en-US" sz="1400" b="1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An extension header to provide message authentication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current specification is RFC 4302, </a:t>
          </a:r>
          <a:r>
            <a:rPr lang="en-US" sz="1400" i="1" kern="1200" dirty="0" smtClean="0"/>
            <a:t>IP Authentication Header</a:t>
          </a:r>
          <a:endParaRPr lang="en-US" sz="1400" kern="1200" dirty="0"/>
        </a:p>
      </dsp:txBody>
      <dsp:txXfrm>
        <a:off x="289338" y="2330975"/>
        <a:ext cx="2162852" cy="1654170"/>
      </dsp:txXfrm>
    </dsp:sp>
    <dsp:sp modelId="{45F267BE-CA9F-7A42-8E5E-CB2BE08ACB46}">
      <dsp:nvSpPr>
        <dsp:cNvPr id="0" name=""/>
        <dsp:cNvSpPr/>
      </dsp:nvSpPr>
      <dsp:spPr>
        <a:xfrm rot="14908734">
          <a:off x="2304959" y="1759181"/>
          <a:ext cx="2118540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FD84F3-9003-6C4B-80E2-22CDD89B2CE4}">
      <dsp:nvSpPr>
        <dsp:cNvPr id="0" name=""/>
        <dsp:cNvSpPr/>
      </dsp:nvSpPr>
      <dsp:spPr>
        <a:xfrm>
          <a:off x="1760800" y="0"/>
          <a:ext cx="2429682" cy="21972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Encapsulating Security Payload (ESP)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Consists of an encapsulating header and trailer used to provide encryption or combined encryption/authentication 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current specification is RFC 4303, </a:t>
          </a:r>
          <a:r>
            <a:rPr lang="en-US" sz="1400" i="1" kern="1200" dirty="0" smtClean="0"/>
            <a:t>IP Encapsulating Security Payload (ESP)</a:t>
          </a:r>
          <a:endParaRPr lang="en-US" sz="1400" kern="1200" dirty="0"/>
        </a:p>
      </dsp:txBody>
      <dsp:txXfrm>
        <a:off x="1825157" y="64357"/>
        <a:ext cx="2300968" cy="2068581"/>
      </dsp:txXfrm>
    </dsp:sp>
    <dsp:sp modelId="{E85F8CD7-CF21-FD45-B934-3FE960C7F98A}">
      <dsp:nvSpPr>
        <dsp:cNvPr id="0" name=""/>
        <dsp:cNvSpPr/>
      </dsp:nvSpPr>
      <dsp:spPr>
        <a:xfrm rot="17963797">
          <a:off x="4250206" y="1795653"/>
          <a:ext cx="2325497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2D35D9-2890-504A-85CD-D5B62625CE94}">
      <dsp:nvSpPr>
        <dsp:cNvPr id="0" name=""/>
        <dsp:cNvSpPr/>
      </dsp:nvSpPr>
      <dsp:spPr>
        <a:xfrm>
          <a:off x="4842216" y="82224"/>
          <a:ext cx="2282952" cy="2050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 Internet Key Exchange (IKE)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 collection of documents describing the key management schemes for use with IPsec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main specification is RFC 5996, </a:t>
          </a:r>
          <a:r>
            <a:rPr lang="en-US" sz="1400" i="1" kern="1200" dirty="0" smtClean="0"/>
            <a:t>Internet Key Exchange (IKEv2) Protocol, </a:t>
          </a:r>
          <a:r>
            <a:rPr lang="en-US" sz="1400" kern="1200" dirty="0" smtClean="0"/>
            <a:t>but there are a number of related RFCs</a:t>
          </a:r>
          <a:endParaRPr lang="en-US" sz="1400" kern="1200" dirty="0"/>
        </a:p>
      </dsp:txBody>
      <dsp:txXfrm>
        <a:off x="4902275" y="142283"/>
        <a:ext cx="2162834" cy="1930441"/>
      </dsp:txXfrm>
    </dsp:sp>
    <dsp:sp modelId="{D85B745C-C860-BE46-86DA-48F1FF2AA5E2}">
      <dsp:nvSpPr>
        <dsp:cNvPr id="0" name=""/>
        <dsp:cNvSpPr/>
      </dsp:nvSpPr>
      <dsp:spPr>
        <a:xfrm rot="20584307">
          <a:off x="5373908" y="3267159"/>
          <a:ext cx="1973144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B84E441-63D4-AA4B-B46B-6441E2285FB1}">
      <dsp:nvSpPr>
        <dsp:cNvPr id="0" name=""/>
        <dsp:cNvSpPr/>
      </dsp:nvSpPr>
      <dsp:spPr>
        <a:xfrm>
          <a:off x="6162844" y="2279503"/>
          <a:ext cx="2282920" cy="20505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Cryptographic algorithms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category encompasses a large set of documents that define and describe cryptographic algorithms for encryption, message authentication, pseudorandom functions (PRFs), and cryptographic key exchange</a:t>
          </a:r>
          <a:endParaRPr lang="en-US" sz="1400" kern="1200" dirty="0"/>
        </a:p>
      </dsp:txBody>
      <dsp:txXfrm>
        <a:off x="6222903" y="2339562"/>
        <a:ext cx="2162802" cy="1930441"/>
      </dsp:txXfrm>
    </dsp:sp>
    <dsp:sp modelId="{362E5961-F8E7-1A42-B2D9-9ED51B9304BF}">
      <dsp:nvSpPr>
        <dsp:cNvPr id="0" name=""/>
        <dsp:cNvSpPr/>
      </dsp:nvSpPr>
      <dsp:spPr>
        <a:xfrm rot="1197137">
          <a:off x="5337375" y="4691431"/>
          <a:ext cx="2008885" cy="649773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75DB94-5BA4-8A44-8258-8BDEB20E9A6E}">
      <dsp:nvSpPr>
        <dsp:cNvPr id="0" name=""/>
        <dsp:cNvSpPr/>
      </dsp:nvSpPr>
      <dsp:spPr>
        <a:xfrm>
          <a:off x="6236205" y="4480522"/>
          <a:ext cx="2099531" cy="1757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Other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There are a variety of other IPsec-related RFCs, including those dealing with security policy and management information base (MIB) content</a:t>
          </a:r>
          <a:endParaRPr lang="en-US" sz="1400" kern="1200" dirty="0"/>
        </a:p>
      </dsp:txBody>
      <dsp:txXfrm>
        <a:off x="6287669" y="4531986"/>
        <a:ext cx="1996603" cy="165417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6E85B-1A4F-4D48-865E-C35A83E07D3B}">
      <dsp:nvSpPr>
        <dsp:cNvPr id="0" name=""/>
        <dsp:cNvSpPr/>
      </dsp:nvSpPr>
      <dsp:spPr>
        <a:xfrm>
          <a:off x="264" y="0"/>
          <a:ext cx="1568902" cy="4521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Remote IP address</a:t>
          </a:r>
          <a:endParaRPr lang="en-US" sz="1800" b="1" i="0" kern="1200" dirty="0"/>
        </a:p>
      </dsp:txBody>
      <dsp:txXfrm>
        <a:off x="264" y="0"/>
        <a:ext cx="1568902" cy="1356360"/>
      </dsp:txXfrm>
    </dsp:sp>
    <dsp:sp modelId="{50615576-EF0B-AB45-A5AD-BC536ED0A537}">
      <dsp:nvSpPr>
        <dsp:cNvPr id="0" name=""/>
        <dsp:cNvSpPr/>
      </dsp:nvSpPr>
      <dsp:spPr>
        <a:xfrm>
          <a:off x="152396" y="1108289"/>
          <a:ext cx="1255122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This may be a single IP address, an enumerated list or range of addresses, or a wildcard (mask) address</a:t>
          </a:r>
        </a:p>
      </dsp:txBody>
      <dsp:txXfrm>
        <a:off x="189157" y="1145050"/>
        <a:ext cx="1181600" cy="1390128"/>
      </dsp:txXfrm>
    </dsp:sp>
    <dsp:sp modelId="{A88A22A3-EA32-254C-BDC4-0A8F7D6A471A}">
      <dsp:nvSpPr>
        <dsp:cNvPr id="0" name=""/>
        <dsp:cNvSpPr/>
      </dsp:nvSpPr>
      <dsp:spPr>
        <a:xfrm>
          <a:off x="157154" y="2831379"/>
          <a:ext cx="1255122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The latter two are required to support more than one destination system sharing the same SA</a:t>
          </a:r>
        </a:p>
      </dsp:txBody>
      <dsp:txXfrm>
        <a:off x="193915" y="2868140"/>
        <a:ext cx="1181600" cy="1390128"/>
      </dsp:txXfrm>
    </dsp:sp>
    <dsp:sp modelId="{307BAE11-3794-F547-A56D-52661F717BA9}">
      <dsp:nvSpPr>
        <dsp:cNvPr id="0" name=""/>
        <dsp:cNvSpPr/>
      </dsp:nvSpPr>
      <dsp:spPr>
        <a:xfrm>
          <a:off x="1665306" y="0"/>
          <a:ext cx="1568902" cy="4521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Local IP address</a:t>
          </a:r>
        </a:p>
      </dsp:txBody>
      <dsp:txXfrm>
        <a:off x="1665306" y="0"/>
        <a:ext cx="1568902" cy="1356360"/>
      </dsp:txXfrm>
    </dsp:sp>
    <dsp:sp modelId="{CA2571DB-AE35-7B4D-9F5F-38454FF4DB52}">
      <dsp:nvSpPr>
        <dsp:cNvPr id="0" name=""/>
        <dsp:cNvSpPr/>
      </dsp:nvSpPr>
      <dsp:spPr>
        <a:xfrm>
          <a:off x="1828800" y="1108289"/>
          <a:ext cx="1255122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This may be a single IP address, an enumerated list or range of addresses, or a wildcard (mask) address</a:t>
          </a:r>
        </a:p>
      </dsp:txBody>
      <dsp:txXfrm>
        <a:off x="1865561" y="1145050"/>
        <a:ext cx="1181600" cy="1390128"/>
      </dsp:txXfrm>
    </dsp:sp>
    <dsp:sp modelId="{7E6749A4-BAF3-914B-9E59-062CC576711B}">
      <dsp:nvSpPr>
        <dsp:cNvPr id="0" name=""/>
        <dsp:cNvSpPr/>
      </dsp:nvSpPr>
      <dsp:spPr>
        <a:xfrm>
          <a:off x="1822196" y="2831379"/>
          <a:ext cx="1255122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The latter two are required to support more than one source system sharing the same SA</a:t>
          </a:r>
        </a:p>
      </dsp:txBody>
      <dsp:txXfrm>
        <a:off x="1858957" y="2868140"/>
        <a:ext cx="1181600" cy="1390128"/>
      </dsp:txXfrm>
    </dsp:sp>
    <dsp:sp modelId="{52A334F5-E306-A242-B0DA-34D384E28FD8}">
      <dsp:nvSpPr>
        <dsp:cNvPr id="0" name=""/>
        <dsp:cNvSpPr/>
      </dsp:nvSpPr>
      <dsp:spPr>
        <a:xfrm>
          <a:off x="3330348" y="0"/>
          <a:ext cx="1568902" cy="4521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Next layer protocol</a:t>
          </a:r>
        </a:p>
      </dsp:txBody>
      <dsp:txXfrm>
        <a:off x="3330348" y="0"/>
        <a:ext cx="1568902" cy="1356360"/>
      </dsp:txXfrm>
    </dsp:sp>
    <dsp:sp modelId="{00374C01-F9AF-3846-86B9-6027E7286C24}">
      <dsp:nvSpPr>
        <dsp:cNvPr id="0" name=""/>
        <dsp:cNvSpPr/>
      </dsp:nvSpPr>
      <dsp:spPr>
        <a:xfrm>
          <a:off x="3487238" y="1356910"/>
          <a:ext cx="1255122" cy="29376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The IP protocol header includes a field that designates the protocol operating over IP</a:t>
          </a:r>
        </a:p>
      </dsp:txBody>
      <dsp:txXfrm>
        <a:off x="3523999" y="1393671"/>
        <a:ext cx="1181600" cy="2864156"/>
      </dsp:txXfrm>
    </dsp:sp>
    <dsp:sp modelId="{3B7BA2CC-24B4-D74B-87B3-7FD81648DA9D}">
      <dsp:nvSpPr>
        <dsp:cNvPr id="0" name=""/>
        <dsp:cNvSpPr/>
      </dsp:nvSpPr>
      <dsp:spPr>
        <a:xfrm>
          <a:off x="4995390" y="0"/>
          <a:ext cx="1568902" cy="4521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Name</a:t>
          </a:r>
          <a:r>
            <a:rPr lang="en-US" sz="1300" b="1" i="0" kern="1200" dirty="0" smtClean="0"/>
            <a:t> </a:t>
          </a:r>
        </a:p>
      </dsp:txBody>
      <dsp:txXfrm>
        <a:off x="4995390" y="0"/>
        <a:ext cx="1568902" cy="1356360"/>
      </dsp:txXfrm>
    </dsp:sp>
    <dsp:sp modelId="{99DD5FC5-C8D3-6F43-ABA0-3358441BF44E}">
      <dsp:nvSpPr>
        <dsp:cNvPr id="0" name=""/>
        <dsp:cNvSpPr/>
      </dsp:nvSpPr>
      <dsp:spPr>
        <a:xfrm>
          <a:off x="5181599" y="1108289"/>
          <a:ext cx="1255122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A user identifier from the operating system</a:t>
          </a:r>
        </a:p>
      </dsp:txBody>
      <dsp:txXfrm>
        <a:off x="5218360" y="1145050"/>
        <a:ext cx="1181600" cy="1390128"/>
      </dsp:txXfrm>
    </dsp:sp>
    <dsp:sp modelId="{B77033A3-BFAF-6F4A-BB39-3CA3663CD29A}">
      <dsp:nvSpPr>
        <dsp:cNvPr id="0" name=""/>
        <dsp:cNvSpPr/>
      </dsp:nvSpPr>
      <dsp:spPr>
        <a:xfrm>
          <a:off x="5103278" y="2831379"/>
          <a:ext cx="1353127" cy="14636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Not a field in the IP or upper-layer headers but is available if IPsec is running on the same operating system as the user</a:t>
          </a:r>
        </a:p>
      </dsp:txBody>
      <dsp:txXfrm>
        <a:off x="5142910" y="2871011"/>
        <a:ext cx="1273863" cy="1384386"/>
      </dsp:txXfrm>
    </dsp:sp>
    <dsp:sp modelId="{28DBC1DB-80F2-4044-A978-BDC0D7B0731F}">
      <dsp:nvSpPr>
        <dsp:cNvPr id="0" name=""/>
        <dsp:cNvSpPr/>
      </dsp:nvSpPr>
      <dsp:spPr>
        <a:xfrm>
          <a:off x="6660432" y="0"/>
          <a:ext cx="1568902" cy="4521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/>
            <a:t>Local and remote ports</a:t>
          </a:r>
        </a:p>
      </dsp:txBody>
      <dsp:txXfrm>
        <a:off x="6660432" y="0"/>
        <a:ext cx="1568902" cy="1356360"/>
      </dsp:txXfrm>
    </dsp:sp>
    <dsp:sp modelId="{C0F9B1A0-AF49-B149-90E2-33F07E6783C8}">
      <dsp:nvSpPr>
        <dsp:cNvPr id="0" name=""/>
        <dsp:cNvSpPr/>
      </dsp:nvSpPr>
      <dsp:spPr>
        <a:xfrm>
          <a:off x="6817322" y="1356910"/>
          <a:ext cx="1255122" cy="29376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solidFill>
            <a:schemeClr val="tx1"/>
          </a:solidFill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smtClean="0"/>
            <a:t>These may be individual TCP or UDP port values, an enumerated list of ports, or a wildcard port </a:t>
          </a:r>
          <a:endParaRPr lang="en-US" sz="1300" b="1" i="0" kern="1200" dirty="0"/>
        </a:p>
      </dsp:txBody>
      <dsp:txXfrm>
        <a:off x="6854083" y="1393671"/>
        <a:ext cx="1181600" cy="28641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8D59F-5166-6644-8959-2E3CA7C2B447}">
      <dsp:nvSpPr>
        <dsp:cNvPr id="0" name=""/>
        <dsp:cNvSpPr/>
      </dsp:nvSpPr>
      <dsp:spPr>
        <a:xfrm>
          <a:off x="3231672" y="288"/>
          <a:ext cx="4847508" cy="11245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Refers to applying more than one security protocol to the same IP packet without invoking tunneling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approach allows for only one level of combination</a:t>
          </a:r>
        </a:p>
      </dsp:txBody>
      <dsp:txXfrm>
        <a:off x="3231672" y="140861"/>
        <a:ext cx="4425790" cy="843436"/>
      </dsp:txXfrm>
    </dsp:sp>
    <dsp:sp modelId="{3AF35FB8-4E11-414D-87E9-926A24012546}">
      <dsp:nvSpPr>
        <dsp:cNvPr id="0" name=""/>
        <dsp:cNvSpPr/>
      </dsp:nvSpPr>
      <dsp:spPr>
        <a:xfrm>
          <a:off x="0" y="288"/>
          <a:ext cx="3231672" cy="11245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Transport adjacency</a:t>
          </a:r>
          <a:endParaRPr lang="en-US" sz="3100" kern="1200" dirty="0"/>
        </a:p>
      </dsp:txBody>
      <dsp:txXfrm>
        <a:off x="54898" y="55186"/>
        <a:ext cx="3121876" cy="1014786"/>
      </dsp:txXfrm>
    </dsp:sp>
    <dsp:sp modelId="{41C75BE2-86DE-134A-AD06-0B6FF1FAE17A}">
      <dsp:nvSpPr>
        <dsp:cNvPr id="0" name=""/>
        <dsp:cNvSpPr/>
      </dsp:nvSpPr>
      <dsp:spPr>
        <a:xfrm>
          <a:off x="3231672" y="1237329"/>
          <a:ext cx="4847508" cy="112458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Refers to the application of multiple layers of security protocols effected through IP tunneling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This approach allows for multiple levels of nesting</a:t>
          </a:r>
        </a:p>
      </dsp:txBody>
      <dsp:txXfrm>
        <a:off x="3231672" y="1377902"/>
        <a:ext cx="4425790" cy="843436"/>
      </dsp:txXfrm>
    </dsp:sp>
    <dsp:sp modelId="{E967F2A9-63F8-214A-B159-3431F38B9C0A}">
      <dsp:nvSpPr>
        <dsp:cNvPr id="0" name=""/>
        <dsp:cNvSpPr/>
      </dsp:nvSpPr>
      <dsp:spPr>
        <a:xfrm>
          <a:off x="0" y="1237329"/>
          <a:ext cx="3231672" cy="112458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Iterated tunneling</a:t>
          </a:r>
        </a:p>
      </dsp:txBody>
      <dsp:txXfrm>
        <a:off x="54898" y="1292227"/>
        <a:ext cx="3121876" cy="10147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FAC848-AF4A-B749-A860-C887FED82FB2}">
      <dsp:nvSpPr>
        <dsp:cNvPr id="0" name=""/>
        <dsp:cNvSpPr/>
      </dsp:nvSpPr>
      <dsp:spPr>
        <a:xfrm>
          <a:off x="0" y="256699"/>
          <a:ext cx="6096000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91592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Authentication and encryption apply to the IP payload delivered to the host, but the IP header is not protected</a:t>
          </a:r>
        </a:p>
      </dsp:txBody>
      <dsp:txXfrm>
        <a:off x="0" y="256699"/>
        <a:ext cx="6096000" cy="793800"/>
      </dsp:txXfrm>
    </dsp:sp>
    <dsp:sp modelId="{F24D3FFB-EA02-404E-BE52-DBBFF6820FB9}">
      <dsp:nvSpPr>
        <dsp:cNvPr id="0" name=""/>
        <dsp:cNvSpPr/>
      </dsp:nvSpPr>
      <dsp:spPr>
        <a:xfrm>
          <a:off x="304800" y="50059"/>
          <a:ext cx="426720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Transport mode ESP</a:t>
          </a:r>
          <a:endParaRPr lang="en-US" sz="1400" kern="1200" dirty="0"/>
        </a:p>
      </dsp:txBody>
      <dsp:txXfrm>
        <a:off x="324975" y="70234"/>
        <a:ext cx="4226850" cy="372930"/>
      </dsp:txXfrm>
    </dsp:sp>
    <dsp:sp modelId="{F5AD778F-26EF-BF4A-A03E-B276BE106486}">
      <dsp:nvSpPr>
        <dsp:cNvPr id="0" name=""/>
        <dsp:cNvSpPr/>
      </dsp:nvSpPr>
      <dsp:spPr>
        <a:xfrm>
          <a:off x="0" y="1332740"/>
          <a:ext cx="6096000" cy="141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91592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Authentication applies to the entire IP packet delivered to the outer IP destination address and authentication is performed at that destination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The entire inner IP packet is protected by the privacy mechanism for delivery to the inner IP destination</a:t>
          </a:r>
        </a:p>
      </dsp:txBody>
      <dsp:txXfrm>
        <a:off x="0" y="1332740"/>
        <a:ext cx="6096000" cy="1411200"/>
      </dsp:txXfrm>
    </dsp:sp>
    <dsp:sp modelId="{8B22D97D-EBA6-AE42-8055-966FEFA59556}">
      <dsp:nvSpPr>
        <dsp:cNvPr id="0" name=""/>
        <dsp:cNvSpPr/>
      </dsp:nvSpPr>
      <dsp:spPr>
        <a:xfrm>
          <a:off x="304800" y="1126099"/>
          <a:ext cx="4267200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Tunnel mode ESP</a:t>
          </a:r>
        </a:p>
      </dsp:txBody>
      <dsp:txXfrm>
        <a:off x="324975" y="1146274"/>
        <a:ext cx="4226850" cy="3729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097FF-8999-CA47-B1DF-419FD1345BFE}">
      <dsp:nvSpPr>
        <dsp:cNvPr id="0" name=""/>
        <dsp:cNvSpPr/>
      </dsp:nvSpPr>
      <dsp:spPr>
        <a:xfrm>
          <a:off x="1149494" y="926210"/>
          <a:ext cx="2157853" cy="1779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A system administrator manually configures each system with its own keys and with the keys of other communicating systems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This is practical for small, relatively static environments</a:t>
          </a:r>
        </a:p>
      </dsp:txBody>
      <dsp:txXfrm>
        <a:off x="1190452" y="967168"/>
        <a:ext cx="2075937" cy="1316481"/>
      </dsp:txXfrm>
    </dsp:sp>
    <dsp:sp modelId="{E1D06884-975F-BE4E-AB19-473E1C159339}">
      <dsp:nvSpPr>
        <dsp:cNvPr id="0" name=""/>
        <dsp:cNvSpPr/>
      </dsp:nvSpPr>
      <dsp:spPr>
        <a:xfrm>
          <a:off x="3076511" y="943281"/>
          <a:ext cx="2405278" cy="2405278"/>
        </a:xfrm>
        <a:prstGeom prst="leftCircularArrow">
          <a:avLst>
            <a:gd name="adj1" fmla="val 3260"/>
            <a:gd name="adj2" fmla="val 402177"/>
            <a:gd name="adj3" fmla="val 2177688"/>
            <a:gd name="adj4" fmla="val 9024489"/>
            <a:gd name="adj5" fmla="val 3803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6CE0A2-DCAF-3F44-A73A-C73583430C99}">
      <dsp:nvSpPr>
        <dsp:cNvPr id="0" name=""/>
        <dsp:cNvSpPr/>
      </dsp:nvSpPr>
      <dsp:spPr>
        <a:xfrm>
          <a:off x="1629017" y="2324608"/>
          <a:ext cx="1918092" cy="762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Manual</a:t>
          </a:r>
          <a:endParaRPr lang="en-US" sz="3000" kern="1200" dirty="0"/>
        </a:p>
      </dsp:txBody>
      <dsp:txXfrm>
        <a:off x="1651358" y="2346949"/>
        <a:ext cx="1873410" cy="718080"/>
      </dsp:txXfrm>
    </dsp:sp>
    <dsp:sp modelId="{68424FEB-F547-2443-B592-0C0875A4A43C}">
      <dsp:nvSpPr>
        <dsp:cNvPr id="0" name=""/>
        <dsp:cNvSpPr/>
      </dsp:nvSpPr>
      <dsp:spPr>
        <a:xfrm>
          <a:off x="3920490" y="926211"/>
          <a:ext cx="2157853" cy="177977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Enables the on-demand creation of keys for SAs and facilitates the use of keys in a large distributed system with an evolving configuration</a:t>
          </a:r>
          <a:endParaRPr lang="en-US" sz="1200" kern="1200" dirty="0"/>
        </a:p>
      </dsp:txBody>
      <dsp:txXfrm>
        <a:off x="3961448" y="1348550"/>
        <a:ext cx="2075937" cy="1316481"/>
      </dsp:txXfrm>
    </dsp:sp>
    <dsp:sp modelId="{C6D605F3-FEC8-6747-87A4-3A4B52D42EF5}">
      <dsp:nvSpPr>
        <dsp:cNvPr id="0" name=""/>
        <dsp:cNvSpPr/>
      </dsp:nvSpPr>
      <dsp:spPr>
        <a:xfrm>
          <a:off x="4400013" y="544830"/>
          <a:ext cx="1918092" cy="762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Automated </a:t>
          </a:r>
        </a:p>
      </dsp:txBody>
      <dsp:txXfrm>
        <a:off x="4422354" y="567171"/>
        <a:ext cx="1873410" cy="718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895819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201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Both AH and ESP support two modes of use: transport and tunnel mode. The operation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these two modes is best understood in the context of a description of ESP,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which is covered in Section 20.3. Here we provide a brief overview.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Transport mode provides protection primarily for upper-layer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protocols. That is, transport mode protection extends to the payload of an IP packet.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Examples include a TCP or UDP segment or an ICMP packet, all of which operate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directly above IP in a host protocol stack. Typically, transport mode is used for endto-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end communication between two hosts (e.g., a client and a server, or two workstations).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When a host runs AH or ESP over IPv4, the payload is the data that normally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follow the IP header. For IPv6, the payload is the data that normally follow both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 header and any IPv6 extensions headers that are present, with the possible exception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the destination options header, which may be included in the protection.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ESP in transport mode encrypts and optionally authenticates the IP payload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but not the IP header. AH in transport mode authenticates the IP payload and selected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portions of the IP header.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Tunnel mode provides protection to the entire IP packet. To achieve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this, after the AH or ESP fields are added to the IP packet, the entire packet plus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security fields is treated as the payload of new outer IP packet with a new outer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header. The entire original, inner, packet travels through a tunnel from one point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 IP network to another; no routers along the way are able to examine the inner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header. Because the original packet is encapsulated, the new, larger packet may have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totally different source and destination addresses, adding to the security. Tunnel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mode is used when one or both ends of a security association (SA) are a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gateway, such as a firewall or router that implements IPsec. With tunnel mode,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 of hosts on networks behind firewalls may engage in secure communications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without implementing IPsec. The unprotected packets generated by such hosts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are tunneled through external networks by tunnel mode SAs set up by the IPsec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software in the firewall or secure router at the boundary of the local network.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ESP in tunnel mode encrypts and optionally authenticates the entire inner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packet, including the inner IP header. AH in tunnel mode authenticates the entire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inner IP packet and selected portions of the outer IP header.</a:t>
            </a:r>
          </a:p>
          <a:p>
            <a:endParaRPr lang="en-US" dirty="0" smtClean="0">
              <a:ea typeface="+mn-ea"/>
              <a:cs typeface="+mn-cs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AE495D-BBED-AB4D-A145-766D59CA8415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13</a:t>
            </a:fld>
            <a:endParaRPr lang="en-A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78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240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7563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Table 20.1 summarizes transport and tunnel mode functionality.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16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3663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DB12DD-F25F-F04E-A974-AD05DC48411B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17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675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476750"/>
          </a:xfrm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IPsec encompasses three functional areas: authentication, confidentiality, and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management. The totality of the IPsec specification is scattered across dozens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RFCs and draft IETF documents, making this the most complex and difficult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grasp of all IETF specifications. The best way to grasp the scope of IPsec is to consult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latest version of the IPsec document roadmap, which as of this writing is RFC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6071 [IP Security (IPsec) and Internet Key Exchange (IKE) Document Roadmap 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February 2011]. The documents can be categorized into the following groups.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Architecture:  Covers the general concepts, security requirements, definitions,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mechanisms defining IPsec technology. The current specification is RFC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4301, Security Architecture for the Internet Protocol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Authentication Header (AH):  AH is an extension header to provide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authentication. The current specification is RFC 4302, IP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Header . Because message authentication is provided by ESP, the use of AH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deprecated. It is included in IPsecv3 for backward compatibility but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not be used in new applications. We do not discuss AH in this chapter.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Encapsulating Security Payload (ESP):  ESP consists of an encapsulating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header and trailer used to provide encryption or combined encryption/authentication.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current specification is RFC 4303, IP Encapsulating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Payload (ESP) 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Internet Key Exchange (IKE):  This is a collection of documents describing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key management schemes for use with IPsec. The main specification is RFC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5996, Internet Key Exchange (IKEv2) Protocol , but there are a number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related RFCs.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Cryptographic algorithms: This category encompasses a large set of documents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define and describe cryptographic algorithms for encryption, message authentication,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pseudorandom functions (PRFs), and cryptographic key exchange.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Other: There are a variety of other IPsec-related RFCs, including those dealing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security policy and management information base (MIB) content.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4973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Next</a:t>
            </a:r>
            <a:r>
              <a:rPr lang="en-US" baseline="0" dirty="0" smtClean="0"/>
              <a:t> header yang </a:t>
            </a:r>
            <a:r>
              <a:rPr lang="en-US" baseline="0" dirty="0" err="1" smtClean="0"/>
              <a:t>akan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digunakan</a:t>
            </a:r>
            <a:endParaRPr lang="en-U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Payload length = </a:t>
            </a:r>
            <a:r>
              <a:rPr lang="en-US" baseline="0" dirty="0" err="1" smtClean="0"/>
              <a:t>berubah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berdasarkan</a:t>
            </a:r>
            <a:r>
              <a:rPr lang="en-US" baseline="0" dirty="0" smtClean="0"/>
              <a:t> length ICV (HMAC)</a:t>
            </a:r>
            <a:endParaRPr lang="en-US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Sequence number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sampai</a:t>
            </a:r>
            <a:r>
              <a:rPr lang="en-US" baseline="0" dirty="0" smtClean="0"/>
              <a:t> 2^32-1</a:t>
            </a:r>
            <a:endParaRPr dirty="0"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682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8464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Payload Data, Padding, Pad Length, and Next Header fields are encrypted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ESP service. If the algorithm used to encrypt the payload requires cryptographic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synchronization data, such as an initialization vector (IV), then these data may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carried explicitly at the beginning of the Payload Data field. If included, an IV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usually not encrypted, although it is often referred to as being part of the ciphertext.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ICV field is optional. It is present only if the integrity service is selected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is provided by either a separate integrity algorithm or a combined mode algorithm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uses an ICV. The ICV is computed after the encryption is performed.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This order of processing facilitates rapid detection and rejection of replayed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bogus packets by the receiver prior to decrypting the packet, hence potentially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reducing the impact of denial of service (DoS) attacks. It also allows for the possibility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parallel processing of packets at the receiver that is decryption can take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place in parallel with integrity checking. Note that because the ICV is not protected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encryption, a keyed integrity algorithm must be employed to compute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ICV.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Padding field serves several purposes: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If an encryption algorithm requires the plaintext to be a multiple of some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 of bytes (e.g., the multiple of a single block for a block cipher),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Padding field is used to expand the plaintext (consisting of the Payload Data,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Padding, Pad Length, and Next Header fields) to the required length.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The ESP format requires that the Pad Length and Next Header fields be right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aligned within a 32-bit word. Equivalently, the ciphertext must be an integer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multiple of 32 bits. The Padding field is used to assure this alignment.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Additional padding may be added to provide partial traffic-flow confidentiality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concealing the actual length of the payload.</a:t>
            </a:r>
            <a:endParaRPr lang="en-US" dirty="0" smtClean="0">
              <a:latin typeface="Arial Unicode MS" panose="020B0604020202020204" pitchFamily="34" charset="-128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F7561E-C14A-B448-B1BF-B9CD1DE8BED5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21</a:t>
            </a:fld>
            <a:endParaRPr lang="en-A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839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Figure 20.9 shows the protocol architecture for the two modes.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22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4023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101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Sequence number </a:t>
            </a:r>
            <a:r>
              <a:rPr lang="en-US" dirty="0" err="1" smtClean="0"/>
              <a:t>sama</a:t>
            </a:r>
            <a:r>
              <a:rPr lang="en-US" dirty="0" smtClean="0"/>
              <a:t> kayak AH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Payload</a:t>
            </a:r>
            <a:r>
              <a:rPr lang="en-US" baseline="0" dirty="0" smtClean="0"/>
              <a:t> data= data yang </a:t>
            </a:r>
            <a:r>
              <a:rPr lang="en-US" baseline="0" dirty="0" err="1" smtClean="0"/>
              <a:t>dienkripsi</a:t>
            </a:r>
            <a:endParaRPr lang="en-US" baseline="0"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Padding = data </a:t>
            </a:r>
            <a:r>
              <a:rPr lang="en-US" baseline="0" dirty="0" err="1" smtClean="0"/>
              <a:t>tambahan</a:t>
            </a:r>
            <a:r>
              <a:rPr lang="en-US" baseline="0" dirty="0" smtClean="0"/>
              <a:t> agar </a:t>
            </a:r>
            <a:r>
              <a:rPr lang="en-US" baseline="0" dirty="0" err="1" smtClean="0"/>
              <a:t>padding+padding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length+payload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</a:t>
            </a:r>
            <a:r>
              <a:rPr lang="en-US" baseline="0" dirty="0" smtClean="0"/>
              <a:t> next header </a:t>
            </a:r>
            <a:r>
              <a:rPr lang="en-US" baseline="0" dirty="0" err="1" smtClean="0"/>
              <a:t>habis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dibagi</a:t>
            </a:r>
            <a:r>
              <a:rPr lang="en-US" baseline="0" dirty="0" smtClean="0"/>
              <a:t> 32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Pad length = </a:t>
            </a:r>
            <a:r>
              <a:rPr lang="en-US" baseline="0" dirty="0" err="1" smtClean="0"/>
              <a:t>panjang</a:t>
            </a:r>
            <a:r>
              <a:rPr lang="en-US" baseline="0" dirty="0" smtClean="0"/>
              <a:t> padding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127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A replay attack  is one in which an attacker obtains a copy of an authenticated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 and later transmits it to the intended destination. The receipt of duplicate,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authenticated IP packets may disrupt service in some way or may have some other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undesired consequence. The Sequence Number field is designed to thwart such attacks.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First, we discuss sequence number generation by the sender, and then we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look at how it is processed by the recipient.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When a new SA is established, the sender  initializes a sequence number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counter to 0. Each time that a packet is sent on this SA, the sender increments the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counter and places the value in the Sequence Number field. Thus, the first value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be used is 1. If anti-replay is enabled (the default), the sender must not allow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sequence number to cycle past 2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32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-  1 back to zero. Otherwise, there would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 multiple valid packets with the same sequence number. If the limit of 2</a:t>
            </a:r>
            <a:r>
              <a:rPr lang="en-US" sz="1200" b="0" kern="1200" baseline="300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32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-  1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reached, the sender should terminate this SA and negotiate a new SA with a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new key.</a:t>
            </a:r>
          </a:p>
          <a:p>
            <a:endParaRPr lang="en-US" sz="1200" b="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Because IP is a connectionless, unreliable service, the protocol does not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guarantee that packets will be delivered in order and does not guarantee that all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packets will be delivered. Therefore, the IPsec authentication document dictates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the receiver  should implement a window of size W , with a default of W =  64.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right edge of the window represents the highest sequence number, N , so far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received for a valid packet. For any packet with a sequence number in the range from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 - W +  1 to N  that has been correctly received (i.e., properly authenticated),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corresponding slot in the window is marked (Figure 20.6). Inbound processing proceeds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as follows when a packet is received: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1.  If the received packet falls within the window and is new, the MAC is checked.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If the packet is authenticated, the corresponding slot in the window is marked.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2.  If the received packet is to the right of the window and is new, the MAC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checked. If the packet is authenticated, the window is advanced so that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sequence number is the right edge of the window, and the corresponding slot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the window is marked.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3.  If the received packet is to the left of the window or if authentication fails,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 is discarded; this is an auditable event.</a:t>
            </a:r>
            <a:endParaRPr lang="en-US" dirty="0" smtClean="0">
              <a:latin typeface="Arial Unicode MS" panose="020B0604020202020204" pitchFamily="34" charset="-128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F1B9AD8-8B8D-7249-B811-EB0907319711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24</a:t>
            </a:fld>
            <a:endParaRPr lang="en-A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1916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Transport mode ESP is used to encrypt and optionally authenticate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data carried by IP (e.g., a TCP segment), as shown in Figure 20.8b.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this mode using IPv4, the ESP header is inserted into the IP packet immediately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prior to the transport-layer header (e.g., TCP, UDP, ICMP), and an ESP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trailer (Padding, Pad Length, and Next Header fields) is placed after the IP packet.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If authentication is selected, the ESP Authentication Data field is added after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ESP trailer. The entire transport-level segment plus the ESP trailer are encrypted.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 covers all of the ciphertext plus the ESP header.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the context of IPv6, ESP is viewed as an end-to-end payload; that is, it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not examined or processed by intermediate routers. Therefore, the ESP header appears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after the IPv6 base header and the hop-by-hop, routing, and fragment extension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headers. The destination options extension header could appear before or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ESP header, depending on the semantics desired. For IPv6, encryption covers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entire transport-level segment plus the ESP trailer plus the destination options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extension header if it occurs after the ESP header. Again, authentication covers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ciphertext plus the ESP header.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Transport mode operation may be summarized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1.  At the source, the block of data consisting of the ESP trailer plus the entire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transport-layer segment is encrypted and the plaintext of this block is replaced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its ciphertext to form the IP packet for transmission. Authentication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added if this option is selected.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2. The packet is then routed to the destination. Each intermediate router needs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examine and process the IP header plus any plaintext IP extension headers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but does not need to examine the ciphertext.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3. The destination node examines and processes the IP header plus any plaintext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 extension headers. Then, on the basis of the SPI in the ESP header,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destination node decrypts the remainder of the packet to recover the plaintext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transport-layer segment.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Transport mode operation provides confidentiality for any application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uses it, thus avoiding the need to implement confidentiality in every individual application.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One drawback to this mode is that it is possible to do traffic analysis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transmitted packets.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Tunnel mode ESP is used to encrypt an entire IP packet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(Figure 20.8c). For this mode, the ESP header is prefixed to the packet and then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 plus the ESP trailer is encrypted. This method can be used to counter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analysis.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Because the IP header contains the destination address and possibly source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routing directives and hop-by-hop option information, it is not possible simply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transmit the encrypted IP packet prefixed by the ESP header. Intermediate routers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would be unable to process such a packet. Therefore, it is necessary to encapsulate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entire block (ESP header plus ciphertext plus Authentication Data, if present)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a new IP header that will contain sufficient information for routing but not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traffic analysis.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Whereas the transport mode is suitable for protecting connections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hosts that support the ESP feature, the tunnel mode is useful in a configuration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includes a firewall or other sort of security gateway that protects a trusted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from external networks. In this latter case, encryption occurs only between an external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 and the security gateway or between two security gateways. This relieves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hosts on the internal network of the processing burden of encryption and simplifies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key distribution task by reducing the number of needed keys. Further, it thwarts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traffic analysis based on ultimate destination.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25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4423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7272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28464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each IPsec implementation, there is a nominal Security Association Database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defines the parameters associated with each SA. A security association is normally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defined by the following parameters in an SAD entry.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Security Parameter Index: A 32-bit value selected by the receiving end of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SA to uniquely identify the SA. In an SAD entry for an outbound SA, the SPI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used to construct the packet’s AH or ESP header. In an SAD entry for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inbound SA, the SPI is used to map traffic to the appropriate SA.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Sequence Number Counter: A 32-bit value used to generate the Sequence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 field in AH or ESP headers, described in Section 20.3 (required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all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Sequence Counter Overflow: A flag indicating whether overflow of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Sequence Number Counter should generate an auditable event and prevent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further transmission of packets on this SA (required for all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Anti-Replay Window: Used to determine whether an inbound AH or ESP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 is a replay, described in Section 20.3 (required for all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AH Information: Authentication algorithm, keys, key lifetimes, and 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parameters being used with AH (required for AH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ESP Information: Encryption and authentication algorithm, keys, initialization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values, key lifetimes, and related parameters being used with ESP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(required for ESP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Lifetime of this Security Association: A time interval or byte count after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which an SA must be replaced with a new SA (and new SPI) or terminated,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plus an indication of which of these actions should occur (required for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IPsec Protocol Mode: Tunnel, transport, or wildcard.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Path MTU: Any observed path maximum transmission unit (maximum size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packet that can be transmitted without fragmentation) and aging variables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(required for all implementations).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key management mechanism that is used to distribute keys is coupled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authentication and privacy mechanisms only by way of the Security Parameters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Index (SPI). Hence, authentication and privacy have been specified independent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any specific key management mechanism.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IPsec provides the user with considerable flexibility in the way in which IPsec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services are applied to IP traffic. As we will see later, SAs can be combined in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 of ways to yield the desired user configuration. Furthermore, IPsec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high degree of granularity in discriminating between traffic that is afforded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IPsec protection and traffic that is allowed to bypass IPsec, as in the former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relating IP traffic to specific SAs.</a:t>
            </a:r>
            <a:endParaRPr lang="en-US" dirty="0" smtClean="0">
              <a:latin typeface="Arial Unicode MS" panose="020B0604020202020204" pitchFamily="34" charset="-128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64185-7989-1C45-913F-0C80863CDF3E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29</a:t>
            </a:fld>
            <a:endParaRPr lang="en-A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79784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means by which IP traffic is related to specific SAs (or no SA in the case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traffic allowed to bypass IPsec) is the nominal Security Policy Database (SPD).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its simplest form, an SPD contains entries, each of which defines a subset of IP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points to an SA for that traffic. In more complex environments, there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 multiple entries that potentially relate to a single SA or multiple SAs associated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a single SPD entry. The reader is referred to the relevant IPsec documents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full discussion.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Each SPD entry is defined by a set of IP and upper-layer protocol field values,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called selectors . In effect, these selectors are used to filter outgoing traffic in order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map it into a particular SA. Outbound processing obeys the following general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sequence for each IP packet.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1.  Compare the values of the appropriate fields in the packet (the selector fields)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against the SPD to find a matching SPD entry, which will point to zero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more SAs.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2.  Determine the SA if any for this packet and its associated SPI.</a:t>
            </a:r>
          </a:p>
          <a:p>
            <a:pPr marL="228600" indent="-228600">
              <a:buAutoNum type="arabicPeriod" startAt="3"/>
            </a:pPr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pPr marL="228600" indent="-228600">
              <a:buAutoNum type="arabicPeriod" startAt="3"/>
            </a:pPr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Do the required IPsec processing (i.e., AH or ESP processing).</a:t>
            </a:r>
          </a:p>
          <a:p>
            <a:pPr marL="228600" indent="-228600">
              <a:buAutoNum type="arabicPeriod" startAt="3"/>
            </a:pPr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pPr marL="228600" indent="-228600">
              <a:buNone/>
            </a:pPr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30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2981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following selectors determine an SPD entry: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Remote IP Address:  This may be a single IP address, an enumerated list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range of addresses, or a wildcard (mask) address. The latter two are required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support more than one destination system sharing the same SA (e.g., behind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firewall).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Local IP Address:  This may be a single IP address, an enumerated list or range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addresses, or a wildcard (mask) address. The latter two are required to support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more than one source system sharing the same SA (e.g., behind a firewall).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Next Layer Protocol:  The IP protocol header (IPv4, IPv6, or IPv6 Extension)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includes a field (Protocol for IPv4, Next Header for IPv6 or IPv6 Extension)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designates the protocol operating over IP. This is an individual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number, ANY, or for IPv6 only, OPAQUE. If AH or ESP is used, then this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protocol header immediately precedes the AH or ESP header in the packet.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Name:  A user identifier from the operating system. This is not a field in the IP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 upper-layer headers but is available if IPsec is running on the same operating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system as the user.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Local and Remote Ports:  These may be individual TCP or UDP port values,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 enumerated list of ports, or a wildcard 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31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85010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Table 20.2 provides an example of an SPD on a host system (as opposed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network system such as a firewall or router). This table reflects the following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configuration: A local network configuration consists of two networks.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basic corporate network configuration has the IP network number 1.2.3.0/24.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local configuration also includes a secure LAN, often known as a DMZ,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is identified as 1.2.4.0/24. The DMZ is protected from both the outside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world and the rest of the corporate LAN by firewalls. The host in this example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has the IP address 1.2.3.10, and it is authorized to connect to the server 1.2.4.10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the DMZ.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entries in the SPD should be self-explanatory. For example, UDP 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500 is the designated port for IKE. Any traffic from the local host to a remote host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purposes of an IKE exchange bypasses the IPsec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32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4789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Figure 20.3 highlights the main elements of IPsec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outbound traffic. A block of data from a higher layer, such as TCP, is passed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down to the IP layer and an IP packet is formed, consisting of an IP header and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 body. Then the following steps occur: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1.  IPsec searches the SPD for a match to this packet.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2.  If no match is found, then the packet is discarded and an error message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generated.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3.  If a match is found, further processing is determined by the first matching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entry in the SPD. If the policy for this packet is DISCARD, then the packet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discarded. If the policy is BYPASS, then there is no further IPsec processing;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packet is forwarded to the network for transmission.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4.  If the policy is PROTECT, then a search is made of the SAD for a matching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entry. If no entry is found, then IKE is invoked to create an SA with the appropriate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keys and an entry is made in the SA.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5.  The matching entry in the SAD determines the processing for this packet.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Either encryption, authentication, or both can be performed, and either transport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 tunnel mode can be used. The packet is then forwarded to the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transmission.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34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40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36F994-BDA4-9A43-922D-5B37C88C44C5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6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48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In 1994, the Internet Architecture Board (IAB) issued a report titled “Security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Internet Architecture” (RFC 1636). The report identified key areas for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mechanisms. Among these were the need to secure the network infrastructure from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unauthorized monitoring and control of network traffic and the need to secure end-user-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to-end-user traffic using authentication and encryption mechanisms.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provide security, the IAB included authentication and encryption as necessary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security features in the next-generation IP, which has been issued as IPv6.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Fortunately, these security capabilities were designed to be usable both with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current IPv4 and the future IPv6. This means that vendors can begin offering these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features now, and many vendors now do have some IPsec capability in their products.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IPsec specification now exists as a set of Internet standards.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6797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Figure 20.4 highlights the main elements of IPsec processing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inbound traffic. An incoming IP packet triggers the IPsec processing.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35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698247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684E92-C6B9-1940-8237-A67E0725601E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36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An individual SA can implement either the AH or ESP protocol but not both.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Sometimes a particular traffic flow will call for the services provided by both AH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ESP. Further, a particular traffic flow may require IPsec services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hosts and, for that same flow, separate services between security gateways, such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firewalls. In all of these cases, multiple SAs must be employed for the same traffic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flow to achieve the desired IPsec services. The term security association bundle  refers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a sequence of SAs through which traffic must be processed to provide a desired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set of IPsec services. The SAs in a bundle may terminate at different endpoints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 at the same endpoints.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Security associations may be combined into bundles in two ways: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Transport adjacency:  Refers to applying more than one security protocol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same IP packet without invoking tunneling. This approach to combining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AH and ESP allows for only one level of combination; further nesting yields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no added benefit since the processing is performed at one IPsec instance: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(ultimate) destination.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Iterated tunneling:  Refers to the application of multiple layers of security protocols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effected through IP tunneling. This approach allows for multiple levels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nesting, since each tunnel can originate or terminate at a different IPsec site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along the path.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two approaches can be combined, for example, by having a transport SA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hosts travel part of the way through a tunnel SA between security gateways.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One interesting issue that arises when considering SA bundles is the order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which authentication and encryption may be applied between a given pair of endpoints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the ways of doing so.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944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Encryption and authentication can be combined in order to transmit an IP packet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has both confidentiality and authentication between hosts. We look at several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approaches.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This approach is illustrated in Figure 20.8.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this approach, the user first applies ESP to the data to be protected and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appends the authentication data field. There are actually two subcases: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Transport mode ESP:  Authentication and encryption apply to the IP payload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delivered to the host, but the IP header is not protected.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Tunnel mode ESP:  Authentication applies to the entire IP packet delivered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 the outer IP destination address (e.g., a firewall), and authentication is performed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at that destination. The entire inner IP packet is protected by the privacy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mechanism for delivery to the inner IP destination.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both cases, authentication applies to the ciphertext rather than the plaintext.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37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7437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Another way to apply authentication after encryption is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 two bundled transport SAs, with the inner being an ESP SA and the outer being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 AH SA. In this case, ESP is used without its authentication option. Because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inner SA is a transport SA, encryption is applied to the IP payload. The resulting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packet consists of an IP header (and possibly IPv6 header extensions) followed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an ESP. AH is then applied in transport mode, so that authentication covers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ESP plus the original IP header (and extensions) except for mutable fields.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advantage of this approach over simply using a single ESP SA with the ESP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 option is that the authentication covers more fields, including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source and destination IP addresses. The disadvantage is the overhead of two SAs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versus one 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38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5356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use of authentication prior to encryption might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 preferable for several reasons. First, because the authentication data are protected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encryption, it is impossible for anyone to intercept the message and alter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authentication data without detection. Second, it may be desirable to store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 information with the message at the destination for later reference.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It is more convenient to do this if the authentication information applies to the unencrypted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message; otherwise the message would have to be reencrypted to verify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authentication information.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One approach to applying authentication before encryption between two hosts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to use a bundle consisting of an inner AH transport SA and an outer ESP tunnel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SA. In this case, authentication is applied to the IP payload plus the IP header (and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extensions) except for mutable fields. The resulting IP packet is then processed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tunnel mode by ESP; the result is that the entire, authenticated inner packet is encrypted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a new outer IP header (and extensions) is added.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39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03401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IPsec Architecture document lists four examples of combinations of SAs that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must be supported by compliant IPsec hosts (e.g., workstation, server) or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gateways (e.g., firewall, router). These are illustrated in Figure 20.10. The lower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part of each case in the figure represents the physical connectivity of the elements;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upper part represents logical connectivity via one or more nested SAs. Each SA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can be either AH or ESP. For host-to-host SAs, the mode may be either transport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 tunnel; otherwise it must be tunnel mode.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40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961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4928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D24A07-52BE-3743-AD77-53705475FDFE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42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529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The key management portion of IPsec involves the determination and distribution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of secret keys. A typical requirement is four keys for communication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between two applications: transmit and receive pairs for both integrity and confidentiality.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IPsec Architecture document mandates support for two types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key management: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Manual:  A system administrator manually configures each system with its own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keys and with the keys of other communicating systems. This is practical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small, relatively static environments.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Automated:  An automated system enables the on-demand creation of keys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SAs and facilitates the use of keys in a large distributed system with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evolving configuration.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547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3331FA-5090-7B4F-A6F1-DAD0D56B7CD5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43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default automated key management protocol for IPsec is referred to as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ISAKMP/Oakley and consists of the following elements: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Oakley Key Determination Protocol:  Oakley is a key exchange protocol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based on the Diffie-Hellman algorithm but providing added security. Oakley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generic in that it does not dictate specific formats.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Internet Security Association and Key Management Protocol (ISAKMP):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ISAKMP provides a framework for Internet key management and provides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specific protocol support, including formats, for negotiation of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attributes.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ISAKMP by itself does not dictate a specific key exchange algorithm; rather,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ISAKMP consists of a set of message types that enable the use of a variety of key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exchange algorithms. Oakley is the specific key exchange algorithm mandated for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 with the initial version of ISAKMP.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IKEv2, the terms Oakley and ISAKMP are no longer used, and there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are significant differences from the use of Oakley and ISAKMP in IKEv1.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Nevertheless, the basic functionality is the same.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36501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680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EFCF0-2C8F-B84B-82D8-D2864A230B68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7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IPsec provides the capability to secure communications across a LAN, across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public WANs, and across the Internet. Examples of its use include: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Secure branch office connectivity over the Internet:  A company can build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secure virtual private network over the Internet or over a public WAN. This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enables a business to rely heavily on the Internet and reduce its need for private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networks, saving costs and network management overhead.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Secure remote access over the Internet:  An end user whose system is equipped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IP security protocols can make a local call to an Internet Service Provider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(ISP) and gain secure access to a company network. This reduces the cost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toll charges for traveling employees and telecommuters.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Establishing extranet and intranet connectivity with partners:  IPsec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used to secure communication with other organizations, ensuring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confidentiality and providing a key exchange mechanism.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Enhancing electronic commerce security:  Even though some Web and electronic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commerce applications have built-in security protocols, the use of IPsec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enhances that security. IPsec guarantees that all traffic designated by the network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administrator is both encrypted and authenticated, adding an additional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layer of security to whatever is provided at the application layer.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principal feature of IPsec that enables it to support these varied applications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is that it can encrypt and/or authenticate all  traffic at the IP level. Thus, all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distributed applications (including remote logon, client/server, e-mail, file transfer,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Web access, and so on) can be secured.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9144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786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87766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5035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35300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49293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5434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55351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3A31A0-9503-E24B-9FEF-79531747F192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52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Table 20.3 summarizes the payload types defined for IKE and lists the fields,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 parameters, that are part of each payload. The SA payload  is used to begin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establishment of an SA. The payload has a complex, hierarchical structure.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payload may contain multiple proposals. Each proposal may contain multiple protocols.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Each protocol may contain multiple transforms. And each transform may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contain multiple attributes. These elements are formatted as substructures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payload as follows.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Proposal:  This substructure includes a proposal number, a protocol ID (AH,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ESP, or IKE), an indicator of the number of transforms, and then a transform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substructure. If more than one protocol is to be included in a proposal,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then there is a subsequent proposal substructure with the same proposal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number.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Transform:  Different protocols support different transform types. The transforms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are used primarily to define cryptographic algorithms to be used with 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particular protocol.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Attribute:  Each transform may include attributes that modify or complete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specification of the transform. An example is key length.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Key Exchange payload  can be used for a variety of key exchange techniques,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including Oakley, Diffie-Hellman, and the RSA-based key exchange used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PGP. The Key Exchange data field contains the data required to generate a session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key and is dependent on the key exchange algorithm used.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Identification payload  is used to determine the identity of communicating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peers and may be used for determining authenticity of information. Typically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ID Data field will contain an IPv4 or IPv6 address.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Certificate payload  transfers a public-key certificate. The Certificate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Encoding field indicates the type of certificate or certificate-related information,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which may include the following: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PKCS #7 wrapped X.509 certificate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PGP certificate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DNS signed key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X.509 certificate—signature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X.509 certificate—key exchange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Kerberos tokens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Certificate Revocation List (CRL)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Authority Revocation List (ARL)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SPKI certificate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At any point in an IKE exchange, the sender may include a Certificate Request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payload to request the certificate of the other communicating entity. The payload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may list more than one certificate type that is acceptable and more than one certificate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authority that is acceptable.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Authentication  payload contains data used for message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purposes. The authentication method types so far defined are RSA digital signature,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shared-key message integrity code, and DSS digital signature.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Nonce  payload contains random data used to guarantee liveness during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 exchange and to protect against replay attacks.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Notify  payload contains either error or status information associated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this SA or this SA negotiation. The following table lists the IKE notify messages.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Delete  payload indicates one or more SAs that the sender has deleted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from its database and that therefore are no longer valid.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Vendor ID  payload contains a vendor-defined constant. The constant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used by vendors to identify and recognize remote instances of their implementations.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This mechanism allows a vendor to experiment with new features while maintaining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backward compatibility.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Traffic Selector  payload allows peers to identify packet flows for processing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by IPsec services.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Encrypted  payload contains other payloads in encrypted form. The encrypted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payload format is similar to that of ESP. It may include an IV if the encryption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algorithm requires it and an ICV if authentication is selected.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Configuration  payload is used to exchange configuration information between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IKE peers.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Extensible Authentication Protocol (EAP)  payload allows IKE SAs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 authenticated using EAP, which was discussed in Chapter 16.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27641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IPsecv3 and IKEv3 protocols rely on a variety of types of cryptographic algorithms.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As we have seen in this book, there are many cryptographic algorithms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each type, each with a variety of parameters, such as key size. To promote interoperability,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two RFCs define recommended suites of cryptographic algorithms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parameters for various applications.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 4308 defines two cryptographic suites for establishing virtual private networks.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Suite VPN-A matches the commonly used corporate VPN security used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older IKEv1 implementations at the time of the issuance of IKEv2 in 2005. Suite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VPN-B provides stronger security and is recommended for new VPNs that implement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IPsecv3 and IKEv2.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Table 20.4a lists the algorithms and parameters for the two suites. There are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several points to note about these two suites. Note that for symmetric cryptography,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VPN-A relies on 3DES and HMAC, while VPN-B relies exclusively on AES. Three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types of secret-key algorithms are used: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Encryption:  For encryption, the cipher block chaining (CBC) mode is used.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Message authentication:  For message authentication, VPN-A relies on HMAC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 SHA-1 with the output truncated to 96 bits. VPN-B relies on a variant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CMAC with the output truncated to 96 bits.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Pseudorandom function:  IKEv2 generates pseudorandom bits by repeated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 of the MAC used for message authentication.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 6379 defines four optional cryptographic suites that are compatible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United States National Security Agency’s Suite B specifications. In 2005,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NSA issued Suite B, which defined the algorithms and strengths needed to protect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both sensitive but unclassified (SBU) and classified information for use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its Cryptographic Modernization program [LATT09]. The four suites defined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 4869 provide choices for ESP and IKE. The four suites are differentiated by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choice of cryptographic algorithm strengths and a choice of whether ESP is to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provide both confidentiality and integrity or integrity only. All of the suites offer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greater protection than the two VPN suites defined in RFC 4308.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Table 20.4b lists the algorithms and parameters for the two suites. As with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 4308, three categories of secret key algorithms are listed: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Encryption:  For ESP, authenticated encryption is provided using the GCM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mode with either 128-bit or 256-bit AES keys. For IKE encryption, CBC is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used, as it was for the VPN suites.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Message authentication:  For ESP, if only authentication is required, then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GMAC is used. As discussed in Chapter 12, GMAC is simply the authentication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portion of GMC. For IKE, message authentication is provided using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HMAC with one of the SHA-3 hash functions.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Pseudorandom function:  As with the VPN suites, IKEv2 in these suites generates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pseudorandom bits by repeated use of the MAC used for message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the Diffie-Hellman algorithm, the use of elliptic curve groups modulo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prime is specified. For authentication, elliptic curve digital signatures are listed.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original IKEv2 documents used RSA-based digital signatures. Equivalent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greater strength can be achieved using ECC with fewer key bits.</a:t>
            </a:r>
            <a:endParaRPr lang="en-US" sz="1100" dirty="0" smtClean="0">
              <a:latin typeface="Arial Unicode MS" panose="020B0604020202020204" pitchFamily="34" charset="-128"/>
              <a:ea typeface="ＭＳ Ｐゴシック" pitchFamily="-1" charset="-128"/>
              <a:cs typeface="ＭＳ Ｐゴシック" pitchFamily="-1" charset="-128"/>
            </a:endParaRPr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9BFD2A-0DB5-EA4B-8534-F11840263534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53</a:t>
            </a:fld>
            <a:endParaRPr lang="en-AU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7549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5F3BD3-6F3C-694C-8E1B-CF3CF7A9ECD3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54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>
                <a:latin typeface="Arial Unicode MS" panose="020B0604020202020204" pitchFamily="34" charset="-128"/>
                <a:ea typeface="ＭＳ Ｐゴシック" pitchFamily="-84" charset="-128"/>
                <a:cs typeface="ＭＳ Ｐゴシック" pitchFamily="-84" charset="-128"/>
              </a:rPr>
              <a:t>Chapter</a:t>
            </a:r>
            <a:r>
              <a:rPr lang="en-US" dirty="0" smtClean="0">
                <a:latin typeface="Arial Unicode MS" panose="020B0604020202020204" pitchFamily="34" charset="-128"/>
                <a:ea typeface="ＭＳ Ｐゴシック" pitchFamily="-84" charset="-128"/>
                <a:cs typeface="ＭＳ Ｐゴシック" pitchFamily="-84" charset="-128"/>
              </a:rPr>
              <a:t> 20 </a:t>
            </a:r>
            <a:r>
              <a:rPr lang="en-US" dirty="0">
                <a:latin typeface="Arial Unicode MS" panose="020B0604020202020204" pitchFamily="34" charset="-128"/>
                <a:ea typeface="ＭＳ Ｐゴシック" pitchFamily="-84" charset="-128"/>
                <a:cs typeface="ＭＳ Ｐゴシック" pitchFamily="-84" charset="-128"/>
              </a:rPr>
              <a:t>summary.</a:t>
            </a:r>
          </a:p>
        </p:txBody>
      </p:sp>
    </p:spTree>
    <p:extLst>
      <p:ext uri="{BB962C8B-B14F-4D97-AF65-F5344CB8AC3E}">
        <p14:creationId xmlns:p14="http://schemas.microsoft.com/office/powerpoint/2010/main" val="77632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23411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166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40E48-3B9F-AC41-A750-1D4CFE36203A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9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Some of the benefits of IPsec: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When IPsec is implemented in a firewall or router, it provides strong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that can be applied to all traffic crossing the perimeter. Traffic within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company or workgroup does not incur the overhead of security-related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processing.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IPsec in a firewall is resistant to bypass if all traffic from the outside must use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 and the firewall is the only means of entrance from the Internet into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IPsec is below the transport layer (TCP, UDP) and so is transparent to applications.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There is no need to change software on a user or server system when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IPsec is implemented in the firewall or router. Even if IPsec is implemented in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end systems, upper-layer software, including applications, is not affected.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IPsec can be transparent to end users. There is no need to train users on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mechanisms, issue keying material on a per-user basis, or revoke keying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material when users leave the organization.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IPsec can provide security for individual users if needed. This is useful for offsite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workers and for setting up a secure virtual subnetwork within an organization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for sensitive applications.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611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In addition to supporting end users and protecting premises systems and networks,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IPsec can play a vital role in the routing architecture required for internetworking.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[HUIT98] lists the following examples of the use of IPsec. IPsec can assure that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 router advertisement (a new router advertises its presence) comes from 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authorized 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 neighbor advertisement (a router seeks to establish or maintain a neighbor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relationship with a router in another routing domain) comes from an authorized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router.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 redirect message comes from the router to which the initial IP packet was sent.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 routing update is not forged.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Without such security measures, an opponent can disrupt communications or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divert some traffic. Routing protocols such as Open Shortest Path First (OSPF) should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 run on top of security associations between routers that are defined by IPsec.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10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0562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058F343-98E1-0647-B84B-03FAE5AC736B}" type="slidenum">
              <a:rPr lang="en-AU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/>
              <a:t>11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IPsec provides security services at the IP layer by enabling a system to select required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security protocols, determine the algorithm(s) to use for the service(s), and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put in place any cryptographic keys required to provide the requested services. Two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protocols are used to provide security: an authentication protocol designated by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header of the protocol, Authentication Header (AH); and a combined encryption/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authentication protocol designated by the format of the packet for that protocol,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Encapsulating Security Payload (ESP). RFC 4301 lists the following services: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Access control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Connectionless integrity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Data origin authentication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Rejection of replayed packets (a form of partial sequence integrity)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Confidentiality (encryption)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•  Limited traffic flow confidentiality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0190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Figure 20.7 shows two ways in which the IPsec ESP service can be used. In the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upper part of the figure, encryption (and optionally authentication) is provided directly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between two hosts. Figure 20.7b shows how tunnel mode operation can be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used to set up a virtual private network . In this example, an organization has four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private networks interconnected across the Internet. Hosts on the internal networks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 the Internet for transport of data but do not interact with other Internet-based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hosts. By terminating the tunnels at the security gateway to each internal network,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configuration allows the hosts to avoid implementing the security capability.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former technique is supported by a transport mode SA, while the latter technique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uses a tunnel mode SA.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In this section, we look at the scope of ESP for the two modes. The considerations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are somewhat different for IPv4 and IPv6. We use the packet formats of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Figure 20.8a as a starting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141828-385B-3B4E-8F23-4B551DD05D5D}" type="slidenum">
              <a:rPr lang="en-AU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pPr>
                <a:defRPr/>
              </a:pPr>
              <a:t>12</a:t>
            </a:fld>
            <a:endParaRPr lang="en-AU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63424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D5B9F224-97D4-4F9E-B5EF-569A1C697E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172" b="86995" l="6046" r="89869">
                        <a14:foregroundMark x1="46242" y1="47980" x2="46242" y2="47980"/>
                        <a14:foregroundMark x1="47712" y1="48611" x2="47712" y2="48611"/>
                        <a14:foregroundMark x1="48693" y1="47727" x2="48693" y2="47727"/>
                        <a14:foregroundMark x1="51307" y1="48232" x2="51307" y2="48232"/>
                        <a14:foregroundMark x1="50654" y1="51641" x2="50654" y2="51641"/>
                        <a14:foregroundMark x1="48203" y1="51010" x2="48203" y2="51010"/>
                        <a14:foregroundMark x1="42647" y1="55303" x2="42647" y2="55303"/>
                        <a14:foregroundMark x1="45261" y1="55177" x2="45261" y2="55177"/>
                        <a14:foregroundMark x1="49837" y1="55556" x2="49837" y2="55556"/>
                        <a14:foregroundMark x1="52778" y1="54924" x2="52778" y2="54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91" b="9091"/>
          <a:stretch>
            <a:fillRect/>
          </a:stretch>
        </p:blipFill>
        <p:spPr bwMode="auto">
          <a:xfrm>
            <a:off x="9930000" y="2459203"/>
            <a:ext cx="1831491" cy="183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 descr="C:\Users\X60\Pictures\IMG_0007_21-copy-810x426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t="-725" r="25466" b="16217"/>
          <a:stretch/>
        </p:blipFill>
        <p:spPr bwMode="auto">
          <a:xfrm>
            <a:off x="313485" y="2474799"/>
            <a:ext cx="6454589" cy="43495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34434" y="368300"/>
            <a:ext cx="11523133" cy="2089150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endParaRPr lang="id-ID" altLang="id-ID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334434" y="196851"/>
            <a:ext cx="11523133" cy="1444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id-ID" altLang="id-ID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itel 1"/>
          <p:cNvSpPr txBox="1">
            <a:spLocks/>
          </p:cNvSpPr>
          <p:nvPr/>
        </p:nvSpPr>
        <p:spPr bwMode="auto">
          <a:xfrm>
            <a:off x="450851" y="404665"/>
            <a:ext cx="8978900" cy="67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altLang="id-ID" sz="2000" dirty="0">
                <a:solidFill>
                  <a:schemeClr val="bg1"/>
                </a:solidFill>
                <a:ea typeface="ＭＳ Ｐゴシック" pitchFamily="34" charset="-128"/>
              </a:rPr>
              <a:t>S</a:t>
            </a:r>
            <a:r>
              <a:rPr lang="id-ID" altLang="id-ID" sz="2000" dirty="0">
                <a:solidFill>
                  <a:schemeClr val="bg1"/>
                </a:solidFill>
                <a:ea typeface="ＭＳ Ｐゴシック" pitchFamily="34" charset="-128"/>
              </a:rPr>
              <a:t>1</a:t>
            </a:r>
            <a:r>
              <a:rPr lang="en-US" altLang="id-ID" sz="2000" dirty="0">
                <a:solidFill>
                  <a:schemeClr val="bg1"/>
                </a:solidFill>
                <a:ea typeface="ＭＳ Ｐゴシック" pitchFamily="34" charset="-128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ea typeface="ＭＳ Ｐゴシック" pitchFamily="34" charset="-128"/>
              </a:rPr>
              <a:t>Teknik</a:t>
            </a:r>
            <a:r>
              <a:rPr lang="en-US" altLang="id-ID" sz="2000" baseline="0" dirty="0">
                <a:solidFill>
                  <a:schemeClr val="bg1"/>
                </a:solidFill>
                <a:ea typeface="ＭＳ Ｐゴシック" pitchFamily="34" charset="-128"/>
              </a:rPr>
              <a:t> Telekomunikasi</a:t>
            </a:r>
            <a:r>
              <a:rPr lang="de-DE" altLang="id-ID" sz="2000" dirty="0">
                <a:solidFill>
                  <a:schemeClr val="bg1"/>
                </a:solidFill>
                <a:ea typeface="ＭＳ Ｐゴシック" pitchFamily="34" charset="-128"/>
              </a:rPr>
              <a:t/>
            </a:r>
            <a:br>
              <a:rPr lang="de-DE" altLang="id-ID" sz="2000" dirty="0">
                <a:solidFill>
                  <a:schemeClr val="bg1"/>
                </a:solidFill>
                <a:ea typeface="ＭＳ Ｐゴシック" pitchFamily="34" charset="-128"/>
              </a:rPr>
            </a:br>
            <a:r>
              <a:rPr lang="id-ID" altLang="id-ID" sz="2000" dirty="0">
                <a:solidFill>
                  <a:schemeClr val="bg1"/>
                </a:solidFill>
                <a:ea typeface="ＭＳ Ｐゴシック" pitchFamily="34" charset="-128"/>
              </a:rPr>
              <a:t>Fakultas Teknik Elektro</a:t>
            </a:r>
            <a:endParaRPr lang="de-DE" altLang="id-ID" sz="200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11" name="Untertitel 2"/>
          <p:cNvSpPr txBox="1">
            <a:spLocks/>
          </p:cNvSpPr>
          <p:nvPr/>
        </p:nvSpPr>
        <p:spPr>
          <a:xfrm>
            <a:off x="375666" y="1988840"/>
            <a:ext cx="9141884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altLang="id-ID" sz="1800" dirty="0">
                <a:ea typeface="ＭＳ Ｐゴシック" pitchFamily="34" charset="-128"/>
              </a:rPr>
              <a:t>KEAMANAN JARINGAN | TTH3K3 | Kur. 2016 | 2017/2018</a:t>
            </a:r>
            <a:endParaRPr lang="de-DE" altLang="id-ID" sz="1800" dirty="0">
              <a:ea typeface="ＭＳ Ｐゴシック" pitchFamily="34" charset="-128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261" y="332656"/>
            <a:ext cx="2283883" cy="71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itel 1"/>
          <p:cNvSpPr txBox="1">
            <a:spLocks/>
          </p:cNvSpPr>
          <p:nvPr/>
        </p:nvSpPr>
        <p:spPr bwMode="auto">
          <a:xfrm>
            <a:off x="483623" y="1170627"/>
            <a:ext cx="8978900" cy="67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endParaRPr lang="de-DE" altLang="id-ID" sz="2000" dirty="0">
              <a:solidFill>
                <a:schemeClr val="bg1"/>
              </a:solidFill>
              <a:ea typeface="ＭＳ Ｐゴシック" pitchFamily="34" charset="-12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41FFE1E-BED6-48D4-9DF3-01BD3380A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42" y="2622479"/>
            <a:ext cx="2976331" cy="1513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06" y="4294053"/>
            <a:ext cx="4087089" cy="25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105256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400"/>
          </a:p>
        </p:txBody>
      </p:sp>
      <p:sp>
        <p:nvSpPr>
          <p:cNvPr id="9" name="Oval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 sz="1400"/>
          </a:p>
        </p:txBody>
      </p:sp>
    </p:spTree>
    <p:extLst>
      <p:ext uri="{BB962C8B-B14F-4D97-AF65-F5344CB8AC3E}">
        <p14:creationId xmlns:p14="http://schemas.microsoft.com/office/powerpoint/2010/main" val="15878321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06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97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122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1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6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24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71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9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385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4434" y="196851"/>
            <a:ext cx="11523133" cy="1444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id-ID" altLang="id-ID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311068" y="1449388"/>
            <a:ext cx="11521017" cy="0"/>
          </a:xfrm>
          <a:prstGeom prst="line">
            <a:avLst/>
          </a:prstGeom>
          <a:noFill/>
          <a:ln w="762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id-ID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160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16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30D52-BE63-4AB7-8EB1-B19B2BE48843}" type="datetimeFigureOut">
              <a:rPr lang="en-US" smtClean="0"/>
              <a:t>4/17/2018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558E04-D32E-4CF9-B376-73346D87CD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93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14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525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2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78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11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01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35" y="6319838"/>
            <a:ext cx="12240684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9264352" y="649336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2279" y="6493366"/>
            <a:ext cx="5225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90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334434" y="196851"/>
            <a:ext cx="11523133" cy="144463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endParaRPr lang="id-ID" altLang="id-ID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476672"/>
            <a:ext cx="8114548" cy="94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47" y="388285"/>
            <a:ext cx="3120000" cy="60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7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50530D52-BE63-4AB7-8EB1-B19B2BE48843}" type="datetimeFigureOut">
              <a:rPr lang="en-US" smtClean="0"/>
              <a:pPr/>
              <a:t>4/17/2018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93558E04-D32E-4CF9-B376-73346D87CD7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50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d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d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d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d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oleObject" Target="!OLE_LINK3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d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d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CP_I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d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Tunneling_protoco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d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2.png"/><Relationship Id="rId4" Type="http://schemas.openxmlformats.org/officeDocument/2006/relationships/oleObject" Target="mclaughlinkl:Desktop:Crypto6e%20Tables:T20-IPsec.doc!OLE_LINK4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ctrTitle" idx="4294967295"/>
          </p:nvPr>
        </p:nvSpPr>
        <p:spPr>
          <a:xfrm>
            <a:off x="415926" y="398464"/>
            <a:ext cx="9875837" cy="1471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spcBef>
                <a:spcPts val="0"/>
              </a:spcBef>
              <a:buClr>
                <a:srgbClr val="262626"/>
              </a:buClr>
            </a:pPr>
            <a:r>
              <a:rPr lang="en-US" sz="5400" b="0" i="0" u="none" strike="noStrike" cap="none" dirty="0" err="1" smtClean="0">
                <a:solidFill>
                  <a:schemeClr val="bg1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5400" b="0" i="0" u="none" strike="noStrike" cap="none" dirty="0" smtClean="0">
                <a:solidFill>
                  <a:schemeClr val="bg1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(Internet Protocol Security</a:t>
            </a:r>
            <a:r>
              <a:rPr lang="en-US" b="1" dirty="0" smtClean="0">
                <a:solidFill>
                  <a:schemeClr val="bg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b="1" i="0" u="none" strike="noStrike" cap="none" dirty="0">
              <a:solidFill>
                <a:schemeClr val="bg1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Routing Applications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1524001"/>
            <a:ext cx="11163301" cy="904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IPsec can play a vital role in the routing architecture required for internetworking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2036060"/>
              </p:ext>
            </p:extLst>
          </p:nvPr>
        </p:nvGraphicFramePr>
        <p:xfrm>
          <a:off x="2514600" y="2590800"/>
          <a:ext cx="7543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64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IPsec Services</a:t>
            </a:r>
            <a:endParaRPr lang="en-AU" b="1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1590676"/>
            <a:ext cx="9563101" cy="47148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 IPsec provides security services at the IP layer by enabling a system to: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Select required security protocols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Determine the algorithm(s) to use for the service(s)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Put in place any cryptographic keys required to provide the requested services</a:t>
            </a:r>
          </a:p>
          <a:p>
            <a:pPr marL="342900" lvl="1" indent="-342900">
              <a:spcBef>
                <a:spcPts val="2400"/>
              </a:spcBef>
              <a:buClr>
                <a:srgbClr val="BAABE3"/>
              </a:buClr>
            </a:pPr>
            <a:r>
              <a:rPr lang="en-US" dirty="0">
                <a:latin typeface="Georgia" panose="02040502050405020303" pitchFamily="18" charset="0"/>
                <a:cs typeface="ＭＳ Ｐゴシック" pitchFamily="-84" charset="-128"/>
              </a:rPr>
              <a:t>RFC 4301 lists the following services: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Access control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Connectionless integrity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Data origin authentication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Rejection of replayed packets (a form of partial sequence integrity)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Confidentiality (encryption)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Limited traffic flow confidentiality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9389" y="4557713"/>
            <a:ext cx="1649413" cy="187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3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Modes of IP Sec Services</a:t>
            </a:r>
            <a:endParaRPr lang="en-US" b="1" dirty="0"/>
          </a:p>
        </p:txBody>
      </p:sp>
      <p:pic>
        <p:nvPicPr>
          <p:cNvPr id="5" name="Content Placeholder 4" descr="f7.pdf"/>
          <p:cNvPicPr>
            <a:picLocks noGrp="1" noChangeAspect="1"/>
          </p:cNvPicPr>
          <p:nvPr>
            <p:ph idx="1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7273" b="6364"/>
              <a:stretch>
                <a:fillRect/>
              </a:stretch>
            </p:blipFill>
          </mc:Choice>
          <mc:Fallback>
            <p:blipFill>
              <a:blip r:embed="rId4"/>
              <a:srcRect t="7273" b="6364"/>
              <a:stretch>
                <a:fillRect/>
              </a:stretch>
            </p:blipFill>
          </mc:Fallback>
        </mc:AlternateContent>
        <p:spPr>
          <a:xfrm>
            <a:off x="1091380" y="1600200"/>
            <a:ext cx="924723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09933"/>
      </p:ext>
    </p:extLst>
  </p:cSld>
  <p:clrMapOvr>
    <a:masterClrMapping/>
  </p:clrMapOvr>
  <p:transition spd="med">
    <p:pull dir="r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Transport and Tunnel Modes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Transport Mode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15326" y="2462213"/>
            <a:ext cx="4999673" cy="381000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Provides protection primarily for upper-layer protocols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Examples include a TCP or UDP segment or an ICMP packet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Typically used for end-to-end communication between two hosts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ESP in transport mode encrypts and optionally authenticates the IP payload but not the IP header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AH in transport mode authenticates the IP payload and selected portions of the IP header</a:t>
            </a:r>
          </a:p>
          <a:p>
            <a:endParaRPr lang="en-AU" dirty="0" smtClean="0">
              <a:latin typeface="Georgia" panose="020405020504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Tunnel Mode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4"/>
          </p:nvPr>
        </p:nvSpPr>
        <p:spPr>
          <a:xfrm>
            <a:off x="6390059" y="2462213"/>
            <a:ext cx="5192342" cy="388620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Provides protection to the entire IP packet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Used when one or both ends of a security association (SA) are a security gateway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A number of hosts on networks behind firewalls may engage in secure communications without implementing IPsec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ESP in tunnel mode encrypts and optionally authenticates the entire inner IP packet, including the inner IP header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AH in tunnel mode authenticates the entire inner IP packet and selected portions of the outer IP header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2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Transport Mode &amp; Tunnel Mode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idx="1"/>
          </p:nvPr>
        </p:nvSpPr>
        <p:spPr>
          <a:xfrm>
            <a:off x="1740310" y="4358959"/>
            <a:ext cx="9764302" cy="1855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 transport mode,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protects what is delivered from the transport layer to the network layer. </a:t>
            </a:r>
            <a:endParaRPr sz="222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 tunnel mode,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protects the entire IP packet. It takes an IP packet, including the header, applies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security methods to the entire packet, and then adds a new IP header</a:t>
            </a:r>
            <a:endParaRPr dirty="0">
              <a:latin typeface="Georgia" panose="02040502050405020303" pitchFamily="18" charset="0"/>
            </a:endParaRPr>
          </a:p>
        </p:txBody>
      </p:sp>
      <p:pic>
        <p:nvPicPr>
          <p:cNvPr id="288" name="Shape 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" y="1487468"/>
            <a:ext cx="5626692" cy="2871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41533" y="1487468"/>
            <a:ext cx="4989972" cy="2685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616159" y="476672"/>
            <a:ext cx="8107988" cy="9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Transport &amp; Tunnel Mode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idx="1"/>
          </p:nvPr>
        </p:nvSpPr>
        <p:spPr>
          <a:xfrm>
            <a:off x="217953" y="1563757"/>
            <a:ext cx="5117697" cy="485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 transport mode,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protects what is delivered from the transport layer to the network layer. 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 tunnel mode,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protects the entire IP packet. It takes an IP packet, including the header, applies </a:t>
            </a:r>
            <a:r>
              <a:rPr lang="en-US" sz="222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security methods to the entire packet, and then adds a new IP header</a:t>
            </a:r>
            <a:endParaRPr sz="222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6" name="Shape 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1360" y="1155498"/>
            <a:ext cx="6430570" cy="525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1319214" y="1947864"/>
            <a:ext cx="8798805" cy="4593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3981" y="56673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Tunnel </a:t>
            </a:r>
            <a:r>
              <a:rPr lang="en-US" sz="3600" b="1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Mode and Transport Mode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325714413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073205432"/>
              </p:ext>
            </p:extLst>
          </p:nvPr>
        </p:nvGraphicFramePr>
        <p:xfrm>
          <a:off x="447675" y="342899"/>
          <a:ext cx="8510588" cy="631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/>
          <p:cNvSpPr/>
          <p:nvPr/>
        </p:nvSpPr>
        <p:spPr>
          <a:xfrm>
            <a:off x="3209926" y="5752622"/>
            <a:ext cx="32623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b="1" kern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RFC 6071 </a:t>
            </a:r>
            <a:r>
              <a:rPr lang="en-US" kern="1200" dirty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[IP Security (IPsec) and Internet Key Exchange (</a:t>
            </a:r>
            <a:r>
              <a:rPr lang="en-US" kern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IKE) Document </a:t>
            </a:r>
            <a:r>
              <a:rPr lang="en-US" kern="1200" dirty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Roadmap </a:t>
            </a:r>
            <a:r>
              <a:rPr lang="en-US" kern="1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,February </a:t>
            </a:r>
            <a:r>
              <a:rPr lang="en-US" kern="1200" dirty="0">
                <a:solidFill>
                  <a:schemeClr val="tx1"/>
                </a:solidFill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2011]. 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58263" y="1037422"/>
            <a:ext cx="3048001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sz="2400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unctional areas of </a:t>
            </a:r>
            <a:r>
              <a:rPr lang="en-US" sz="2400" dirty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IPsec </a:t>
            </a:r>
            <a:r>
              <a:rPr lang="en-US" sz="2400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Authentication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Confidentiality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Key management</a:t>
            </a:r>
            <a:r>
              <a:rPr lang="en-US" sz="2400" dirty="0" smtClean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41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 err="1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Protocol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Noto Sans Symbols"/>
              <a:buChar char="•"/>
            </a:pPr>
            <a:r>
              <a:rPr lang="en-US" sz="259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Encapsulating </a:t>
            </a:r>
            <a:r>
              <a:rPr lang="en-US" sz="259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Security Payload (ESP) protocol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For encrypting, authenticating, and securing data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 protocol </a:t>
            </a:r>
            <a:r>
              <a:rPr lang="en-US" sz="222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50</a:t>
            </a:r>
          </a:p>
          <a:p>
            <a:pPr lvl="1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altLang="en-US" dirty="0">
                <a:cs typeface="Arial Unicode MS" panose="020B0604020202020204" pitchFamily="34" charset="-128"/>
              </a:rPr>
              <a:t>See RFC 4303, </a:t>
            </a:r>
            <a:r>
              <a:rPr lang="en-US" altLang="en-US" i="1" dirty="0">
                <a:cs typeface="Arial Unicode MS" panose="020B0604020202020204" pitchFamily="34" charset="-128"/>
              </a:rPr>
              <a:t>IP Encapsulating Security Payload (ESP</a:t>
            </a:r>
            <a:r>
              <a:rPr lang="en-US" altLang="en-US" i="1" dirty="0" smtClean="0">
                <a:cs typeface="Arial Unicode MS" panose="020B0604020202020204" pitchFamily="34" charset="-128"/>
              </a:rPr>
              <a:t>)</a:t>
            </a:r>
          </a:p>
          <a:p>
            <a:pPr marL="457200" lvl="1" indent="0">
              <a:lnSpc>
                <a:spcPct val="70000"/>
              </a:lnSpc>
              <a:spcBef>
                <a:spcPts val="1000"/>
              </a:spcBef>
              <a:buClr>
                <a:schemeClr val="accent1"/>
              </a:buClr>
              <a:buSzPts val="2220"/>
              <a:buNone/>
            </a:pP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590"/>
              <a:buFont typeface="Noto Sans Symbols"/>
              <a:buChar char="•"/>
            </a:pPr>
            <a:r>
              <a:rPr lang="en-US" sz="259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Authentication Header (AH) protocol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For authenticating and securing data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 protocol </a:t>
            </a:r>
            <a:r>
              <a:rPr lang="en-US" sz="222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51</a:t>
            </a: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altLang="en-US" sz="2800" dirty="0" smtClean="0">
                <a:latin typeface="Georgia" panose="02040502050405020303" pitchFamily="18" charset="0"/>
                <a:cs typeface="Arial Unicode MS" panose="020B0604020202020204" pitchFamily="34" charset="-128"/>
              </a:rPr>
              <a:t>now </a:t>
            </a:r>
            <a:r>
              <a:rPr lang="en-US" altLang="en-US" sz="2800" dirty="0">
                <a:latin typeface="Georgia" panose="02040502050405020303" pitchFamily="18" charset="0"/>
                <a:cs typeface="Arial Unicode MS" panose="020B0604020202020204" pitchFamily="34" charset="-128"/>
              </a:rPr>
              <a:t>deprecated </a:t>
            </a:r>
            <a:endParaRPr lang="en-US" altLang="en-US" sz="2800" dirty="0" smtClean="0">
              <a:latin typeface="Georgia" panose="02040502050405020303" pitchFamily="18" charset="0"/>
              <a:cs typeface="Arial Unicode MS" panose="020B0604020202020204" pitchFamily="34" charset="-128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altLang="en-US" sz="2400" dirty="0" smtClean="0">
                <a:latin typeface="Georgia" panose="02040502050405020303" pitchFamily="18" charset="0"/>
                <a:cs typeface="Arial Unicode MS" panose="020B0604020202020204" pitchFamily="34" charset="-128"/>
              </a:rPr>
              <a:t>see </a:t>
            </a:r>
            <a:r>
              <a:rPr lang="en-US" altLang="en-US" sz="2400" dirty="0">
                <a:latin typeface="Georgia" panose="02040502050405020303" pitchFamily="18" charset="0"/>
                <a:cs typeface="Arial Unicode MS" panose="020B0604020202020204" pitchFamily="34" charset="-128"/>
              </a:rPr>
              <a:t>RFC 4302, </a:t>
            </a:r>
            <a:r>
              <a:rPr lang="en-US" altLang="en-US" sz="2400" i="1" dirty="0">
                <a:latin typeface="Georgia" panose="02040502050405020303" pitchFamily="18" charset="0"/>
                <a:cs typeface="Arial Unicode MS" panose="020B0604020202020204" pitchFamily="34" charset="-128"/>
              </a:rPr>
              <a:t>IP Authentication Header</a:t>
            </a:r>
            <a:endParaRPr lang="en-US" altLang="en-US" sz="2400" dirty="0">
              <a:latin typeface="Georgia" panose="02040502050405020303" pitchFamily="18" charset="0"/>
              <a:cs typeface="Arial Unicode MS" panose="020B0604020202020204" pitchFamily="34" charset="-128"/>
            </a:endParaRPr>
          </a:p>
          <a:p>
            <a:pPr marL="742950" marR="0" lvl="1" indent="-28575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endParaRPr sz="222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Authentication Header (AH)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idx="1"/>
          </p:nvPr>
        </p:nvSpPr>
        <p:spPr>
          <a:xfrm>
            <a:off x="6461352" y="2501677"/>
            <a:ext cx="4968647" cy="401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Provide support for data integrity and authentication of IP packets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End system/router can authenticate user/app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Prevents address spoofing attacks by tracking sequence numbers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Based on use of MAC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HMAC-MD5-96 or HMAC-SHA1-96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Parties must share a secret key</a:t>
            </a:r>
            <a:endParaRPr sz="222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" y="1464678"/>
            <a:ext cx="9035481" cy="3045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Outline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Protocol Design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b="0" i="0" u="none" strike="noStrike" cap="none" dirty="0" err="1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architecture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dirty="0" smtClean="0">
                <a:solidFill>
                  <a:srgbClr val="3F3F3F"/>
                </a:solidFill>
                <a:latin typeface="Georgia" panose="02040502050405020303" pitchFamily="18" charset="0"/>
                <a:sym typeface="Century Gothic"/>
              </a:rPr>
              <a:t>Packet Encapsulation: Tunnel vs Transport</a:t>
            </a:r>
            <a:endParaRPr lang="en-US" sz="2800" dirty="0">
              <a:latin typeface="Georgia" panose="02040502050405020303" pitchFamily="18" charset="0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Authentication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Header (</a:t>
            </a: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AH)</a:t>
            </a:r>
            <a:endParaRPr lang="en-US" sz="2800" dirty="0">
              <a:latin typeface="Georgia" panose="02040502050405020303" pitchFamily="18" charset="0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Encapsulating </a:t>
            </a: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Security Payload (</a:t>
            </a:r>
            <a:r>
              <a:rPr lang="en-US" sz="2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ESP)</a:t>
            </a:r>
            <a:endParaRPr lang="en-US" sz="2800" dirty="0">
              <a:latin typeface="Georgia" panose="02040502050405020303" pitchFamily="18" charset="0"/>
              <a:sym typeface="Century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dirty="0" smtClean="0">
                <a:latin typeface="Georgia" panose="02040502050405020303" pitchFamily="18" charset="0"/>
              </a:rPr>
              <a:t>Key Management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800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Internet </a:t>
            </a:r>
            <a:r>
              <a:rPr lang="en-US" sz="2800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Key Exchange (IKE)</a:t>
            </a:r>
          </a:p>
          <a:p>
            <a:pPr>
              <a:buSzPts val="2400"/>
            </a:pPr>
            <a:endParaRPr lang="en-US" sz="2400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0" indent="0">
              <a:buSzPts val="2400"/>
              <a:buNone/>
            </a:pPr>
            <a:endParaRPr lang="en-US" sz="24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339210" y="314443"/>
            <a:ext cx="9483213" cy="9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Encapsulating Security Payload </a:t>
            </a:r>
            <a:r>
              <a:rPr lang="en-US" sz="3600" b="1" i="0" u="none" strike="noStrike" cap="none" dirty="0" smtClean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/>
            </a:r>
            <a:br>
              <a:rPr lang="en-US" sz="3600" b="1" i="0" u="none" strike="noStrike" cap="none" dirty="0" smtClean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</a:br>
            <a:r>
              <a:rPr lang="en-US" sz="3600" b="1" i="0" u="none" strike="noStrike" cap="none" dirty="0" smtClean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(</a:t>
            </a: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ESP)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idx="1"/>
          </p:nvPr>
        </p:nvSpPr>
        <p:spPr>
          <a:xfrm>
            <a:off x="609599" y="1600200"/>
            <a:ext cx="11174361" cy="470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Provide message contents confidentiality and (limited) traffic flow confidentiality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Can (optionally) provide the same authentication services as AH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Supports range of ciphers, modes, padding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DES, 3DES, RC5, IDEA, 3IDEA, CAST, etc.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CBC most common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pads to meet block size, for traffic flow</a:t>
            </a: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134938"/>
            <a:ext cx="9143999" cy="1412875"/>
          </a:xfrm>
        </p:spPr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Encapsulating Security Payload (ESP)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1762126"/>
            <a:ext cx="11358562" cy="4943475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Used to encrypt the Payload Data, Padding, Pad Length, and Next Header fields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If the algorithm requires cryptographic synchronization data then these data may be carried explicitly at the beginning of the Payload Data field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An optional ICV field is present only if the integrity service is selected and is provided by either a separate integrity algorithm or a combined mode algorithm that uses an ICV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ICV is computed after the encryption is performed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This order of processing facilitates reducing the impact of DoS attacks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Because the ICV is not protected by encryption, a keyed integrity algorithm must be employed to compute the ICV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The Padding field serves several purposes: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If an encryption algorithm requires the plaintext to be a multiple of some number of bytes, the Padding field is used to expand the plaintext to the required length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Used to assure alignment of Pad Length and Next Header fields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Additional padding may be added to provide partial traffic-flow confidentiality by concealing the actual length of the payload</a:t>
            </a:r>
          </a:p>
          <a:p>
            <a:pPr lvl="1"/>
            <a:endParaRPr lang="en-US" dirty="0" smtClean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3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884903" y="132735"/>
            <a:ext cx="7978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58097"/>
      </p:ext>
    </p:extLst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ESP Packet Format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Shape 250"/>
          <p:cNvPicPr preferRelativeResize="0">
            <a:picLocks noGrp="1"/>
          </p:cNvPicPr>
          <p:nvPr>
            <p:ph sz="half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2628253"/>
            <a:ext cx="5384800" cy="246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51"/>
          <p:cNvPicPr preferRelativeResize="0">
            <a:picLocks noGrp="1"/>
          </p:cNvPicPr>
          <p:nvPr>
            <p:ph sz="half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197600" y="2616870"/>
            <a:ext cx="5384800" cy="2492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Anti Replay Mechanism ESP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 replay attack  is one in which an attacker obtains a copy of an </a:t>
            </a:r>
            <a:r>
              <a:rPr lang="en-US" dirty="0" smtClean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authenticated packet </a:t>
            </a:r>
            <a:r>
              <a:rPr lang="en-US" dirty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and later transmits it to the intended destination. </a:t>
            </a:r>
            <a:endParaRPr lang="en-US" dirty="0" smtClean="0">
              <a:latin typeface="Arial Unicode MS" panose="020B0604020202020204" pitchFamily="34" charset="-128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dirty="0" smtClean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The </a:t>
            </a:r>
            <a:r>
              <a:rPr lang="en-US" dirty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receipt of </a:t>
            </a:r>
            <a:r>
              <a:rPr lang="en-US" dirty="0" smtClean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duplicate, authenticated </a:t>
            </a:r>
            <a:r>
              <a:rPr lang="en-US" dirty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IP packets may disrupt service in some way or may have some </a:t>
            </a:r>
            <a:r>
              <a:rPr lang="en-US" dirty="0" smtClean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other undesired </a:t>
            </a:r>
            <a:r>
              <a:rPr lang="en-US" dirty="0">
                <a:latin typeface="Arial Unicode MS" panose="020B0604020202020204" pitchFamily="34" charset="-128"/>
                <a:ea typeface="ＭＳ Ｐゴシック" pitchFamily="-107" charset="-128"/>
                <a:cs typeface="ＭＳ Ｐゴシック" pitchFamily="-107" charset="-128"/>
              </a:rPr>
              <a:t>consequence. </a:t>
            </a:r>
            <a:endParaRPr lang="en-US" dirty="0"/>
          </a:p>
        </p:txBody>
      </p:sp>
      <p:pic>
        <p:nvPicPr>
          <p:cNvPr id="7" name="Content Placeholder 6" descr="f6.pdf"/>
          <p:cNvPicPr>
            <a:picLocks noGrp="1" noChangeAspect="1"/>
          </p:cNvPicPr>
          <p:nvPr>
            <p:ph sz="half" idx="2"/>
          </p:nvPr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l="10909" t="8235" r="11818" b="29412"/>
              <a:stretch>
                <a:fillRect/>
              </a:stretch>
            </p:blipFill>
          </mc:Choice>
          <mc:Fallback>
            <p:blipFill>
              <a:blip r:embed="rId4"/>
              <a:srcRect l="10909" t="8235" r="11818" b="29412"/>
              <a:stretch>
                <a:fillRect/>
              </a:stretch>
            </p:blipFill>
          </mc:Fallback>
        </mc:AlternateContent>
        <p:spPr>
          <a:xfrm>
            <a:off x="5994400" y="2125401"/>
            <a:ext cx="6076235" cy="378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62512"/>
      </p:ext>
    </p:extLst>
  </p:cSld>
  <p:clrMapOvr>
    <a:masterClrMapping/>
  </p:clrMapOvr>
  <p:transition spd="med">
    <p:pull dir="l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752168" y="221227"/>
            <a:ext cx="8568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6683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IP </a:t>
            </a:r>
            <a:r>
              <a:rPr lang="en-US" b="1" dirty="0" err="1" smtClean="0">
                <a:latin typeface="Georgia" panose="02040502050405020303" pitchFamily="18" charset="0"/>
              </a:rPr>
              <a:t>Secuirty</a:t>
            </a:r>
            <a:r>
              <a:rPr lang="en-US" b="1" dirty="0" smtClean="0">
                <a:latin typeface="Georgia" panose="02040502050405020303" pitchFamily="18" charset="0"/>
              </a:rPr>
              <a:t> Policy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 Fundamental to the operation of IPsec is the concept of a security policy </a:t>
            </a:r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applied to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each IP packet that transits from a source to a destination. </a:t>
            </a:r>
            <a:endParaRPr lang="en-US" dirty="0" smtClean="0">
              <a:latin typeface="Georgia" panose="02040502050405020303" pitchFamily="18" charset="0"/>
              <a:ea typeface="ＭＳ Ｐゴシック" pitchFamily="-107" charset="-128"/>
              <a:cs typeface="ＭＳ Ｐゴシック" pitchFamily="-107" charset="-128"/>
            </a:endParaRPr>
          </a:p>
          <a:p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IPsec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policy is </a:t>
            </a:r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determined primarily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by the interaction of two databases, </a:t>
            </a:r>
            <a:endParaRPr lang="en-US" dirty="0" smtClean="0">
              <a:latin typeface="Georgia" panose="02040502050405020303" pitchFamily="18" charset="0"/>
              <a:ea typeface="ＭＳ Ｐゴシック" pitchFamily="-107" charset="-128"/>
              <a:cs typeface="ＭＳ Ｐゴシック" pitchFamily="-107" charset="-128"/>
            </a:endParaRPr>
          </a:p>
          <a:p>
            <a:pPr lvl="1"/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 the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security </a:t>
            </a:r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association database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(SAD) </a:t>
            </a:r>
            <a:endParaRPr lang="en-US" dirty="0" smtClean="0">
              <a:latin typeface="Georgia" panose="02040502050405020303" pitchFamily="18" charset="0"/>
              <a:ea typeface="ＭＳ Ｐゴシック" pitchFamily="-107" charset="-128"/>
              <a:cs typeface="ＭＳ Ｐゴシック" pitchFamily="-107" charset="-128"/>
            </a:endParaRPr>
          </a:p>
          <a:p>
            <a:pPr lvl="1"/>
            <a:r>
              <a:rPr lang="en-US" dirty="0" smtClean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security policy database (SPD) . 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1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 err="1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Architecture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505" y="1677608"/>
            <a:ext cx="9862644" cy="42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105024" y="5919056"/>
            <a:ext cx="76819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overview of these two databases and then summarizes their use during IPsec </a:t>
            </a:r>
            <a:r>
              <a:rPr lang="en-US" dirty="0" smtClean="0">
                <a:solidFill>
                  <a:srgbClr val="242021"/>
                </a:solidFill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</a:t>
            </a:r>
            <a:r>
              <a:rPr lang="en-US" dirty="0" smtClean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Security Association (SA)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idx="1"/>
          </p:nvPr>
        </p:nvSpPr>
        <p:spPr>
          <a:xfrm>
            <a:off x="822319" y="1662979"/>
            <a:ext cx="4938537" cy="428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dirty="0" err="1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000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requires a logical relationship between two hosts, that relationship called SA.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 </a:t>
            </a:r>
            <a:r>
              <a:rPr lang="en-US" sz="2000" b="0" i="0" u="none" strike="noStrike" cap="none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any IP packet, the SA is uniquely identified by the Destination Address in the IPv4 or IPv6 header and the SPI in the enclosed extension header (AH or ESP)</a:t>
            </a: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6772691" y="1557066"/>
            <a:ext cx="46137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Uniquely identified by three parameters</a:t>
            </a:r>
            <a:endParaRPr sz="1800" dirty="0">
              <a:solidFill>
                <a:schemeClr val="dk1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6" name="Shape 216"/>
          <p:cNvGrpSpPr/>
          <p:nvPr/>
        </p:nvGrpSpPr>
        <p:grpSpPr>
          <a:xfrm>
            <a:off x="7570460" y="1926398"/>
            <a:ext cx="2804160" cy="2804160"/>
            <a:chOff x="1264919" y="58419"/>
            <a:chExt cx="2804160" cy="2804160"/>
          </a:xfrm>
        </p:grpSpPr>
        <p:sp>
          <p:nvSpPr>
            <p:cNvPr id="217" name="Shape 217"/>
            <p:cNvSpPr/>
            <p:nvPr/>
          </p:nvSpPr>
          <p:spPr>
            <a:xfrm>
              <a:off x="1264919" y="58419"/>
              <a:ext cx="2804160" cy="280416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1638807" y="549148"/>
              <a:ext cx="2056384" cy="1261872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Security Parameters Index (SPI)</a:t>
              </a:r>
              <a:endParaRPr sz="1600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B0B08"/>
                </a:buClr>
                <a:buSzPts val="1200"/>
                <a:buFont typeface="Century Gothic"/>
                <a:buChar char="•"/>
              </a:pPr>
              <a:r>
                <a:rPr lang="en-US" sz="1200" b="0" i="0" u="none" strike="noStrike" cap="none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A 32-bit unsigned integer assigned to this SA and having local significance only</a:t>
              </a: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19" name="Shape 219"/>
          <p:cNvGrpSpPr/>
          <p:nvPr/>
        </p:nvGrpSpPr>
        <p:grpSpPr>
          <a:xfrm>
            <a:off x="8582295" y="3678999"/>
            <a:ext cx="2804160" cy="2804160"/>
            <a:chOff x="2276754" y="1811020"/>
            <a:chExt cx="2804160" cy="2804160"/>
          </a:xfrm>
        </p:grpSpPr>
        <p:sp>
          <p:nvSpPr>
            <p:cNvPr id="220" name="Shape 220"/>
            <p:cNvSpPr/>
            <p:nvPr/>
          </p:nvSpPr>
          <p:spPr>
            <a:xfrm>
              <a:off x="2276754" y="1811020"/>
              <a:ext cx="2804160" cy="280416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3134359" y="2535428"/>
              <a:ext cx="1682496" cy="1542288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IP Destination Address</a:t>
              </a: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B0B08"/>
                </a:buClr>
                <a:buSzPts val="1200"/>
                <a:buFont typeface="Century Gothic"/>
                <a:buChar char="•"/>
              </a:pPr>
              <a:r>
                <a:rPr lang="en-US" sz="1200" b="0" i="0" u="none" strike="noStrike" cap="none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Address of the destination endpoint of the SA, which may be an end-user system or a network system such as a firewall or router</a:t>
              </a: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22" name="Shape 222"/>
          <p:cNvGrpSpPr/>
          <p:nvPr/>
        </p:nvGrpSpPr>
        <p:grpSpPr>
          <a:xfrm>
            <a:off x="6558626" y="3678999"/>
            <a:ext cx="2804160" cy="2804160"/>
            <a:chOff x="253085" y="1811020"/>
            <a:chExt cx="2804160" cy="2804160"/>
          </a:xfrm>
        </p:grpSpPr>
        <p:sp>
          <p:nvSpPr>
            <p:cNvPr id="223" name="Shape 223"/>
            <p:cNvSpPr/>
            <p:nvPr/>
          </p:nvSpPr>
          <p:spPr>
            <a:xfrm>
              <a:off x="253085" y="1811020"/>
              <a:ext cx="2804160" cy="280416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 w="158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606349" y="2535428"/>
              <a:ext cx="1932073" cy="1436375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100000">
                  <a:srgbClr val="DDE6C3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Security protocol identifier</a:t>
              </a: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  <a:p>
              <a:pPr marL="114300" marR="0" lvl="1" indent="-114300" algn="l" rtl="0">
                <a:lnSpc>
                  <a:spcPct val="90000"/>
                </a:lnSpc>
                <a:spcBef>
                  <a:spcPts val="560"/>
                </a:spcBef>
                <a:spcAft>
                  <a:spcPts val="0"/>
                </a:spcAft>
                <a:buClr>
                  <a:srgbClr val="0B0B08"/>
                </a:buClr>
                <a:buSzPts val="1200"/>
                <a:buFont typeface="Century Gothic"/>
                <a:buChar char="•"/>
              </a:pPr>
              <a:r>
                <a:rPr lang="en-US" sz="1200" b="0" i="0" u="none" strike="noStrike" cap="none" dirty="0">
                  <a:solidFill>
                    <a:srgbClr val="0B0B08"/>
                  </a:solidFill>
                  <a:latin typeface="Georgia" panose="02040502050405020303" pitchFamily="18" charset="0"/>
                  <a:ea typeface="Century Gothic"/>
                  <a:cs typeface="Century Gothic"/>
                  <a:sym typeface="Century Gothic"/>
                </a:rPr>
                <a:t>Indicates whether the association is an AH or ESP security association</a:t>
              </a:r>
              <a:endParaRPr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Security Association Database (SAD)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76389"/>
            <a:ext cx="11475086" cy="47910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Defines the parameters associated with each SA</a:t>
            </a:r>
          </a:p>
          <a:p>
            <a:pPr lvl="0">
              <a:spcBef>
                <a:spcPts val="0"/>
              </a:spcBef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Security Association Database (SAD)</a:t>
            </a:r>
          </a:p>
          <a:p>
            <a:pPr marL="857250" lvl="1" indent="-457200">
              <a:spcBef>
                <a:spcPts val="0"/>
              </a:spcBef>
              <a:buClr>
                <a:schemeClr val="accent1"/>
              </a:buClr>
              <a:buSzPts val="2000"/>
            </a:pPr>
            <a:r>
              <a:rPr lang="en-US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one </a:t>
            </a:r>
            <a:r>
              <a:rPr lang="en-US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for Outbound </a:t>
            </a:r>
            <a:r>
              <a:rPr lang="en-US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SA</a:t>
            </a:r>
            <a:endParaRPr lang="en-US" dirty="0">
              <a:solidFill>
                <a:srgbClr val="0B0B08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857250" lvl="1" indent="-457200">
              <a:spcBef>
                <a:spcPts val="0"/>
              </a:spcBef>
              <a:buClr>
                <a:schemeClr val="accent1"/>
              </a:buClr>
              <a:buSzPts val="2000"/>
            </a:pPr>
            <a:r>
              <a:rPr lang="en-US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one </a:t>
            </a:r>
            <a:r>
              <a:rPr lang="en-US" dirty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for Inbound </a:t>
            </a:r>
            <a:r>
              <a:rPr lang="en-US" dirty="0" smtClean="0">
                <a:solidFill>
                  <a:srgbClr val="0B0B08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SA</a:t>
            </a:r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Normally defined by the following parameters in a SAD entry: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Security parameter index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Sequence number counter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Sequence counter overflow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Anti-replay window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AH information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ESP information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Lifetime of this security association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protocol mode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Path MTU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120" y="3610123"/>
            <a:ext cx="2340610" cy="23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3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6" name="Rectangle 4"/>
          <p:cNvSpPr>
            <a:spLocks noGrp="1" noChangeArrowheads="1"/>
          </p:cNvSpPr>
          <p:nvPr>
            <p:ph type="title"/>
          </p:nvPr>
        </p:nvSpPr>
        <p:spPr>
          <a:xfrm>
            <a:off x="348038" y="433804"/>
            <a:ext cx="8114548" cy="940966"/>
          </a:xfrm>
        </p:spPr>
        <p:txBody>
          <a:bodyPr/>
          <a:lstStyle/>
          <a:p>
            <a:r>
              <a:rPr lang="en-US" altLang="en-US" b="1" dirty="0">
                <a:latin typeface="Georgia" panose="02040502050405020303" pitchFamily="18" charset="0"/>
              </a:rPr>
              <a:t>Computer Security</a:t>
            </a:r>
          </a:p>
        </p:txBody>
      </p:sp>
      <p:sp>
        <p:nvSpPr>
          <p:cNvPr id="581640" name="Rectangle 8"/>
          <p:cNvSpPr>
            <a:spLocks noChangeArrowheads="1"/>
          </p:cNvSpPr>
          <p:nvPr/>
        </p:nvSpPr>
        <p:spPr bwMode="auto">
          <a:xfrm>
            <a:off x="4633912" y="4205281"/>
            <a:ext cx="3581400" cy="762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Cryptographic primitives</a:t>
            </a:r>
          </a:p>
        </p:txBody>
      </p:sp>
      <p:sp>
        <p:nvSpPr>
          <p:cNvPr id="581641" name="Rectangle 9"/>
          <p:cNvSpPr>
            <a:spLocks noChangeArrowheads="1"/>
          </p:cNvSpPr>
          <p:nvPr/>
        </p:nvSpPr>
        <p:spPr bwMode="auto">
          <a:xfrm>
            <a:off x="4633912" y="3062281"/>
            <a:ext cx="3581400" cy="762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Protocols and policies</a:t>
            </a:r>
          </a:p>
        </p:txBody>
      </p:sp>
      <p:sp>
        <p:nvSpPr>
          <p:cNvPr id="581642" name="Rectangle 10"/>
          <p:cNvSpPr>
            <a:spLocks noChangeArrowheads="1"/>
          </p:cNvSpPr>
          <p:nvPr/>
        </p:nvSpPr>
        <p:spPr bwMode="auto">
          <a:xfrm>
            <a:off x="4633912" y="1919281"/>
            <a:ext cx="3581400" cy="762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Tx/>
              <a:buNone/>
            </a:pPr>
            <a:r>
              <a:rPr lang="en-US" alt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</a:t>
            </a:r>
          </a:p>
        </p:txBody>
      </p:sp>
      <p:sp>
        <p:nvSpPr>
          <p:cNvPr id="581643" name="Text Box 11"/>
          <p:cNvSpPr txBox="1">
            <a:spLocks noChangeArrowheads="1"/>
          </p:cNvSpPr>
          <p:nvPr/>
        </p:nvSpPr>
        <p:spPr bwMode="auto">
          <a:xfrm>
            <a:off x="2957512" y="4270369"/>
            <a:ext cx="1524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Building blocks</a:t>
            </a:r>
          </a:p>
        </p:txBody>
      </p:sp>
      <p:sp>
        <p:nvSpPr>
          <p:cNvPr id="581644" name="Text Box 12"/>
          <p:cNvSpPr txBox="1">
            <a:spLocks noChangeArrowheads="1"/>
          </p:cNvSpPr>
          <p:nvPr/>
        </p:nvSpPr>
        <p:spPr bwMode="auto">
          <a:xfrm>
            <a:off x="3116262" y="3214682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Blueprints</a:t>
            </a:r>
          </a:p>
        </p:txBody>
      </p:sp>
      <p:sp>
        <p:nvSpPr>
          <p:cNvPr id="581645" name="Text Box 13"/>
          <p:cNvSpPr txBox="1">
            <a:spLocks noChangeArrowheads="1"/>
          </p:cNvSpPr>
          <p:nvPr/>
        </p:nvSpPr>
        <p:spPr bwMode="auto">
          <a:xfrm>
            <a:off x="3033712" y="2071682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Systems</a:t>
            </a:r>
          </a:p>
        </p:txBody>
      </p:sp>
      <p:sp>
        <p:nvSpPr>
          <p:cNvPr id="581646" name="Rectangle 14"/>
          <p:cNvSpPr>
            <a:spLocks noChangeArrowheads="1"/>
          </p:cNvSpPr>
          <p:nvPr/>
        </p:nvSpPr>
        <p:spPr bwMode="auto">
          <a:xfrm>
            <a:off x="4329112" y="5500681"/>
            <a:ext cx="1828800" cy="685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Algorithmic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 theory</a:t>
            </a:r>
          </a:p>
        </p:txBody>
      </p:sp>
      <p:sp>
        <p:nvSpPr>
          <p:cNvPr id="581647" name="Rectangle 15"/>
          <p:cNvSpPr>
            <a:spLocks noChangeArrowheads="1"/>
          </p:cNvSpPr>
          <p:nvPr/>
        </p:nvSpPr>
        <p:spPr bwMode="auto">
          <a:xfrm>
            <a:off x="6615112" y="5500681"/>
            <a:ext cx="1828800" cy="6858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Computational</a:t>
            </a:r>
          </a:p>
          <a:p>
            <a:pPr algn="ctr">
              <a:lnSpc>
                <a:spcPct val="80000"/>
              </a:lnSpc>
              <a:buFontTx/>
              <a:buNone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complexity</a:t>
            </a:r>
          </a:p>
        </p:txBody>
      </p:sp>
      <p:sp>
        <p:nvSpPr>
          <p:cNvPr id="581648" name="AutoShape 16"/>
          <p:cNvSpPr>
            <a:spLocks noChangeArrowheads="1"/>
          </p:cNvSpPr>
          <p:nvPr/>
        </p:nvSpPr>
        <p:spPr bwMode="auto">
          <a:xfrm rot="-3329488">
            <a:off x="5196681" y="5014113"/>
            <a:ext cx="360363" cy="4191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49" name="AutoShape 17"/>
          <p:cNvSpPr>
            <a:spLocks noChangeArrowheads="1"/>
          </p:cNvSpPr>
          <p:nvPr/>
        </p:nvSpPr>
        <p:spPr bwMode="auto">
          <a:xfrm rot="3329488" flipH="1">
            <a:off x="7215981" y="5014113"/>
            <a:ext cx="360363" cy="4191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50" name="AutoShape 18"/>
          <p:cNvSpPr>
            <a:spLocks noChangeArrowheads="1"/>
          </p:cNvSpPr>
          <p:nvPr/>
        </p:nvSpPr>
        <p:spPr bwMode="auto">
          <a:xfrm rot="5421991" flipH="1">
            <a:off x="6149181" y="3794913"/>
            <a:ext cx="360363" cy="4191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51" name="AutoShape 19"/>
          <p:cNvSpPr>
            <a:spLocks noChangeArrowheads="1"/>
          </p:cNvSpPr>
          <p:nvPr/>
        </p:nvSpPr>
        <p:spPr bwMode="auto">
          <a:xfrm rot="5421991" flipH="1">
            <a:off x="6149181" y="2651913"/>
            <a:ext cx="360363" cy="419100"/>
          </a:xfrm>
          <a:prstGeom prst="rightArrow">
            <a:avLst>
              <a:gd name="adj1" fmla="val 50000"/>
              <a:gd name="adj2" fmla="val 25000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581665" name="Group 33"/>
          <p:cNvGrpSpPr>
            <a:grpSpLocks/>
          </p:cNvGrpSpPr>
          <p:nvPr/>
        </p:nvGrpSpPr>
        <p:grpSpPr bwMode="auto">
          <a:xfrm>
            <a:off x="2347912" y="4456107"/>
            <a:ext cx="533400" cy="423863"/>
            <a:chOff x="288" y="2942"/>
            <a:chExt cx="336" cy="267"/>
          </a:xfrm>
        </p:grpSpPr>
        <p:sp>
          <p:nvSpPr>
            <p:cNvPr id="581656" name="Freeform 24"/>
            <p:cNvSpPr>
              <a:spLocks/>
            </p:cNvSpPr>
            <p:nvPr/>
          </p:nvSpPr>
          <p:spPr bwMode="auto">
            <a:xfrm>
              <a:off x="288" y="2942"/>
              <a:ext cx="336" cy="267"/>
            </a:xfrm>
            <a:custGeom>
              <a:avLst/>
              <a:gdLst>
                <a:gd name="T0" fmla="*/ 54 w 1343"/>
                <a:gd name="T1" fmla="*/ 303 h 1068"/>
                <a:gd name="T2" fmla="*/ 54 w 1343"/>
                <a:gd name="T3" fmla="*/ 587 h 1068"/>
                <a:gd name="T4" fmla="*/ 0 w 1343"/>
                <a:gd name="T5" fmla="*/ 615 h 1068"/>
                <a:gd name="T6" fmla="*/ 0 w 1343"/>
                <a:gd name="T7" fmla="*/ 916 h 1068"/>
                <a:gd name="T8" fmla="*/ 570 w 1343"/>
                <a:gd name="T9" fmla="*/ 1068 h 1068"/>
                <a:gd name="T10" fmla="*/ 1343 w 1343"/>
                <a:gd name="T11" fmla="*/ 570 h 1068"/>
                <a:gd name="T12" fmla="*/ 1343 w 1343"/>
                <a:gd name="T13" fmla="*/ 94 h 1068"/>
                <a:gd name="T14" fmla="*/ 815 w 1343"/>
                <a:gd name="T15" fmla="*/ 0 h 1068"/>
                <a:gd name="T16" fmla="*/ 54 w 1343"/>
                <a:gd name="T17" fmla="*/ 303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43" h="1068">
                  <a:moveTo>
                    <a:pt x="54" y="303"/>
                  </a:moveTo>
                  <a:lnTo>
                    <a:pt x="54" y="587"/>
                  </a:lnTo>
                  <a:lnTo>
                    <a:pt x="0" y="615"/>
                  </a:lnTo>
                  <a:lnTo>
                    <a:pt x="0" y="916"/>
                  </a:lnTo>
                  <a:lnTo>
                    <a:pt x="570" y="1068"/>
                  </a:lnTo>
                  <a:lnTo>
                    <a:pt x="1343" y="570"/>
                  </a:lnTo>
                  <a:lnTo>
                    <a:pt x="1343" y="94"/>
                  </a:lnTo>
                  <a:lnTo>
                    <a:pt x="815" y="0"/>
                  </a:lnTo>
                  <a:lnTo>
                    <a:pt x="54" y="303"/>
                  </a:lnTo>
                  <a:close/>
                </a:path>
              </a:pathLst>
            </a:custGeom>
            <a:solidFill>
              <a:srgbClr val="E28C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660" name="Freeform 28"/>
            <p:cNvSpPr>
              <a:spLocks/>
            </p:cNvSpPr>
            <p:nvPr/>
          </p:nvSpPr>
          <p:spPr bwMode="auto">
            <a:xfrm>
              <a:off x="313" y="2947"/>
              <a:ext cx="300" cy="166"/>
            </a:xfrm>
            <a:custGeom>
              <a:avLst/>
              <a:gdLst>
                <a:gd name="T0" fmla="*/ 59 w 1196"/>
                <a:gd name="T1" fmla="*/ 285 h 663"/>
                <a:gd name="T2" fmla="*/ 0 w 1196"/>
                <a:gd name="T3" fmla="*/ 277 h 663"/>
                <a:gd name="T4" fmla="*/ 720 w 1196"/>
                <a:gd name="T5" fmla="*/ 0 h 663"/>
                <a:gd name="T6" fmla="*/ 1196 w 1196"/>
                <a:gd name="T7" fmla="*/ 85 h 663"/>
                <a:gd name="T8" fmla="*/ 527 w 1196"/>
                <a:gd name="T9" fmla="*/ 422 h 663"/>
                <a:gd name="T10" fmla="*/ 525 w 1196"/>
                <a:gd name="T11" fmla="*/ 663 h 663"/>
                <a:gd name="T12" fmla="*/ 488 w 1196"/>
                <a:gd name="T13" fmla="*/ 649 h 663"/>
                <a:gd name="T14" fmla="*/ 486 w 1196"/>
                <a:gd name="T15" fmla="*/ 400 h 663"/>
                <a:gd name="T16" fmla="*/ 1121 w 1196"/>
                <a:gd name="T17" fmla="*/ 92 h 663"/>
                <a:gd name="T18" fmla="*/ 723 w 1196"/>
                <a:gd name="T19" fmla="*/ 25 h 663"/>
                <a:gd name="T20" fmla="*/ 59 w 1196"/>
                <a:gd name="T21" fmla="*/ 285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6" h="663">
                  <a:moveTo>
                    <a:pt x="59" y="285"/>
                  </a:moveTo>
                  <a:lnTo>
                    <a:pt x="0" y="277"/>
                  </a:lnTo>
                  <a:lnTo>
                    <a:pt x="720" y="0"/>
                  </a:lnTo>
                  <a:lnTo>
                    <a:pt x="1196" y="85"/>
                  </a:lnTo>
                  <a:lnTo>
                    <a:pt x="527" y="422"/>
                  </a:lnTo>
                  <a:lnTo>
                    <a:pt x="525" y="663"/>
                  </a:lnTo>
                  <a:lnTo>
                    <a:pt x="488" y="649"/>
                  </a:lnTo>
                  <a:lnTo>
                    <a:pt x="486" y="400"/>
                  </a:lnTo>
                  <a:lnTo>
                    <a:pt x="1121" y="92"/>
                  </a:lnTo>
                  <a:lnTo>
                    <a:pt x="723" y="25"/>
                  </a:lnTo>
                  <a:lnTo>
                    <a:pt x="59" y="2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661" name="Freeform 29"/>
            <p:cNvSpPr>
              <a:spLocks/>
            </p:cNvSpPr>
            <p:nvPr/>
          </p:nvSpPr>
          <p:spPr bwMode="auto">
            <a:xfrm>
              <a:off x="297" y="2972"/>
              <a:ext cx="320" cy="229"/>
            </a:xfrm>
            <a:custGeom>
              <a:avLst/>
              <a:gdLst>
                <a:gd name="T0" fmla="*/ 528 w 1283"/>
                <a:gd name="T1" fmla="*/ 302 h 917"/>
                <a:gd name="T2" fmla="*/ 528 w 1283"/>
                <a:gd name="T3" fmla="*/ 331 h 917"/>
                <a:gd name="T4" fmla="*/ 76 w 1283"/>
                <a:gd name="T5" fmla="*/ 236 h 917"/>
                <a:gd name="T6" fmla="*/ 76 w 1283"/>
                <a:gd name="T7" fmla="*/ 474 h 917"/>
                <a:gd name="T8" fmla="*/ 578 w 1283"/>
                <a:gd name="T9" fmla="*/ 597 h 917"/>
                <a:gd name="T10" fmla="*/ 1256 w 1283"/>
                <a:gd name="T11" fmla="*/ 203 h 917"/>
                <a:gd name="T12" fmla="*/ 1258 w 1283"/>
                <a:gd name="T13" fmla="*/ 14 h 917"/>
                <a:gd name="T14" fmla="*/ 1282 w 1283"/>
                <a:gd name="T15" fmla="*/ 0 h 917"/>
                <a:gd name="T16" fmla="*/ 1279 w 1283"/>
                <a:gd name="T17" fmla="*/ 222 h 917"/>
                <a:gd name="T18" fmla="*/ 565 w 1283"/>
                <a:gd name="T19" fmla="*/ 642 h 917"/>
                <a:gd name="T20" fmla="*/ 566 w 1283"/>
                <a:gd name="T21" fmla="*/ 867 h 917"/>
                <a:gd name="T22" fmla="*/ 1257 w 1283"/>
                <a:gd name="T23" fmla="*/ 417 h 917"/>
                <a:gd name="T24" fmla="*/ 1257 w 1283"/>
                <a:gd name="T25" fmla="*/ 379 h 917"/>
                <a:gd name="T26" fmla="*/ 1257 w 1283"/>
                <a:gd name="T27" fmla="*/ 341 h 917"/>
                <a:gd name="T28" fmla="*/ 1257 w 1283"/>
                <a:gd name="T29" fmla="*/ 302 h 917"/>
                <a:gd name="T30" fmla="*/ 1257 w 1283"/>
                <a:gd name="T31" fmla="*/ 264 h 917"/>
                <a:gd name="T32" fmla="*/ 1283 w 1283"/>
                <a:gd name="T33" fmla="*/ 250 h 917"/>
                <a:gd name="T34" fmla="*/ 1282 w 1283"/>
                <a:gd name="T35" fmla="*/ 429 h 917"/>
                <a:gd name="T36" fmla="*/ 1272 w 1283"/>
                <a:gd name="T37" fmla="*/ 436 h 917"/>
                <a:gd name="T38" fmla="*/ 1249 w 1283"/>
                <a:gd name="T39" fmla="*/ 452 h 917"/>
                <a:gd name="T40" fmla="*/ 1212 w 1283"/>
                <a:gd name="T41" fmla="*/ 476 h 917"/>
                <a:gd name="T42" fmla="*/ 1165 w 1283"/>
                <a:gd name="T43" fmla="*/ 509 h 917"/>
                <a:gd name="T44" fmla="*/ 1108 w 1283"/>
                <a:gd name="T45" fmla="*/ 546 h 917"/>
                <a:gd name="T46" fmla="*/ 1045 w 1283"/>
                <a:gd name="T47" fmla="*/ 586 h 917"/>
                <a:gd name="T48" fmla="*/ 979 w 1283"/>
                <a:gd name="T49" fmla="*/ 630 h 917"/>
                <a:gd name="T50" fmla="*/ 910 w 1283"/>
                <a:gd name="T51" fmla="*/ 676 h 917"/>
                <a:gd name="T52" fmla="*/ 841 w 1283"/>
                <a:gd name="T53" fmla="*/ 721 h 917"/>
                <a:gd name="T54" fmla="*/ 774 w 1283"/>
                <a:gd name="T55" fmla="*/ 765 h 917"/>
                <a:gd name="T56" fmla="*/ 713 w 1283"/>
                <a:gd name="T57" fmla="*/ 805 h 917"/>
                <a:gd name="T58" fmla="*/ 656 w 1283"/>
                <a:gd name="T59" fmla="*/ 841 h 917"/>
                <a:gd name="T60" fmla="*/ 609 w 1283"/>
                <a:gd name="T61" fmla="*/ 873 h 917"/>
                <a:gd name="T62" fmla="*/ 572 w 1283"/>
                <a:gd name="T63" fmla="*/ 896 h 917"/>
                <a:gd name="T64" fmla="*/ 549 w 1283"/>
                <a:gd name="T65" fmla="*/ 911 h 917"/>
                <a:gd name="T66" fmla="*/ 541 w 1283"/>
                <a:gd name="T67" fmla="*/ 917 h 917"/>
                <a:gd name="T68" fmla="*/ 535 w 1283"/>
                <a:gd name="T69" fmla="*/ 916 h 917"/>
                <a:gd name="T70" fmla="*/ 518 w 1283"/>
                <a:gd name="T71" fmla="*/ 911 h 917"/>
                <a:gd name="T72" fmla="*/ 491 w 1283"/>
                <a:gd name="T73" fmla="*/ 904 h 917"/>
                <a:gd name="T74" fmla="*/ 458 w 1283"/>
                <a:gd name="T75" fmla="*/ 896 h 917"/>
                <a:gd name="T76" fmla="*/ 417 w 1283"/>
                <a:gd name="T77" fmla="*/ 885 h 917"/>
                <a:gd name="T78" fmla="*/ 372 w 1283"/>
                <a:gd name="T79" fmla="*/ 874 h 917"/>
                <a:gd name="T80" fmla="*/ 323 w 1283"/>
                <a:gd name="T81" fmla="*/ 861 h 917"/>
                <a:gd name="T82" fmla="*/ 273 w 1283"/>
                <a:gd name="T83" fmla="*/ 848 h 917"/>
                <a:gd name="T84" fmla="*/ 223 w 1283"/>
                <a:gd name="T85" fmla="*/ 836 h 917"/>
                <a:gd name="T86" fmla="*/ 175 w 1283"/>
                <a:gd name="T87" fmla="*/ 824 h 917"/>
                <a:gd name="T88" fmla="*/ 128 w 1283"/>
                <a:gd name="T89" fmla="*/ 812 h 917"/>
                <a:gd name="T90" fmla="*/ 88 w 1283"/>
                <a:gd name="T91" fmla="*/ 801 h 917"/>
                <a:gd name="T92" fmla="*/ 53 w 1283"/>
                <a:gd name="T93" fmla="*/ 793 h 917"/>
                <a:gd name="T94" fmla="*/ 25 w 1283"/>
                <a:gd name="T95" fmla="*/ 785 h 917"/>
                <a:gd name="T96" fmla="*/ 8 w 1283"/>
                <a:gd name="T97" fmla="*/ 780 h 917"/>
                <a:gd name="T98" fmla="*/ 1 w 1283"/>
                <a:gd name="T99" fmla="*/ 778 h 917"/>
                <a:gd name="T100" fmla="*/ 0 w 1283"/>
                <a:gd name="T101" fmla="*/ 501 h 917"/>
                <a:gd name="T102" fmla="*/ 25 w 1283"/>
                <a:gd name="T103" fmla="*/ 510 h 917"/>
                <a:gd name="T104" fmla="*/ 26 w 1283"/>
                <a:gd name="T105" fmla="*/ 757 h 917"/>
                <a:gd name="T106" fmla="*/ 529 w 1283"/>
                <a:gd name="T107" fmla="*/ 876 h 917"/>
                <a:gd name="T108" fmla="*/ 529 w 1283"/>
                <a:gd name="T109" fmla="*/ 626 h 917"/>
                <a:gd name="T110" fmla="*/ 46 w 1283"/>
                <a:gd name="T111" fmla="*/ 496 h 917"/>
                <a:gd name="T112" fmla="*/ 47 w 1283"/>
                <a:gd name="T113" fmla="*/ 203 h 917"/>
                <a:gd name="T114" fmla="*/ 528 w 1283"/>
                <a:gd name="T115" fmla="*/ 302 h 9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83" h="917">
                  <a:moveTo>
                    <a:pt x="528" y="302"/>
                  </a:moveTo>
                  <a:lnTo>
                    <a:pt x="528" y="331"/>
                  </a:lnTo>
                  <a:lnTo>
                    <a:pt x="76" y="236"/>
                  </a:lnTo>
                  <a:lnTo>
                    <a:pt x="76" y="474"/>
                  </a:lnTo>
                  <a:lnTo>
                    <a:pt x="578" y="597"/>
                  </a:lnTo>
                  <a:lnTo>
                    <a:pt x="1256" y="203"/>
                  </a:lnTo>
                  <a:lnTo>
                    <a:pt x="1258" y="14"/>
                  </a:lnTo>
                  <a:lnTo>
                    <a:pt x="1282" y="0"/>
                  </a:lnTo>
                  <a:lnTo>
                    <a:pt x="1279" y="222"/>
                  </a:lnTo>
                  <a:lnTo>
                    <a:pt x="565" y="642"/>
                  </a:lnTo>
                  <a:lnTo>
                    <a:pt x="566" y="867"/>
                  </a:lnTo>
                  <a:lnTo>
                    <a:pt x="1257" y="417"/>
                  </a:lnTo>
                  <a:lnTo>
                    <a:pt x="1257" y="379"/>
                  </a:lnTo>
                  <a:lnTo>
                    <a:pt x="1257" y="341"/>
                  </a:lnTo>
                  <a:lnTo>
                    <a:pt x="1257" y="302"/>
                  </a:lnTo>
                  <a:lnTo>
                    <a:pt x="1257" y="264"/>
                  </a:lnTo>
                  <a:lnTo>
                    <a:pt x="1283" y="250"/>
                  </a:lnTo>
                  <a:lnTo>
                    <a:pt x="1282" y="429"/>
                  </a:lnTo>
                  <a:lnTo>
                    <a:pt x="1272" y="436"/>
                  </a:lnTo>
                  <a:lnTo>
                    <a:pt x="1249" y="452"/>
                  </a:lnTo>
                  <a:lnTo>
                    <a:pt x="1212" y="476"/>
                  </a:lnTo>
                  <a:lnTo>
                    <a:pt x="1165" y="509"/>
                  </a:lnTo>
                  <a:lnTo>
                    <a:pt x="1108" y="546"/>
                  </a:lnTo>
                  <a:lnTo>
                    <a:pt x="1045" y="586"/>
                  </a:lnTo>
                  <a:lnTo>
                    <a:pt x="979" y="630"/>
                  </a:lnTo>
                  <a:lnTo>
                    <a:pt x="910" y="676"/>
                  </a:lnTo>
                  <a:lnTo>
                    <a:pt x="841" y="721"/>
                  </a:lnTo>
                  <a:lnTo>
                    <a:pt x="774" y="765"/>
                  </a:lnTo>
                  <a:lnTo>
                    <a:pt x="713" y="805"/>
                  </a:lnTo>
                  <a:lnTo>
                    <a:pt x="656" y="841"/>
                  </a:lnTo>
                  <a:lnTo>
                    <a:pt x="609" y="873"/>
                  </a:lnTo>
                  <a:lnTo>
                    <a:pt x="572" y="896"/>
                  </a:lnTo>
                  <a:lnTo>
                    <a:pt x="549" y="911"/>
                  </a:lnTo>
                  <a:lnTo>
                    <a:pt x="541" y="917"/>
                  </a:lnTo>
                  <a:lnTo>
                    <a:pt x="535" y="916"/>
                  </a:lnTo>
                  <a:lnTo>
                    <a:pt x="518" y="911"/>
                  </a:lnTo>
                  <a:lnTo>
                    <a:pt x="491" y="904"/>
                  </a:lnTo>
                  <a:lnTo>
                    <a:pt x="458" y="896"/>
                  </a:lnTo>
                  <a:lnTo>
                    <a:pt x="417" y="885"/>
                  </a:lnTo>
                  <a:lnTo>
                    <a:pt x="372" y="874"/>
                  </a:lnTo>
                  <a:lnTo>
                    <a:pt x="323" y="861"/>
                  </a:lnTo>
                  <a:lnTo>
                    <a:pt x="273" y="848"/>
                  </a:lnTo>
                  <a:lnTo>
                    <a:pt x="223" y="836"/>
                  </a:lnTo>
                  <a:lnTo>
                    <a:pt x="175" y="824"/>
                  </a:lnTo>
                  <a:lnTo>
                    <a:pt x="128" y="812"/>
                  </a:lnTo>
                  <a:lnTo>
                    <a:pt x="88" y="801"/>
                  </a:lnTo>
                  <a:lnTo>
                    <a:pt x="53" y="793"/>
                  </a:lnTo>
                  <a:lnTo>
                    <a:pt x="25" y="785"/>
                  </a:lnTo>
                  <a:lnTo>
                    <a:pt x="8" y="780"/>
                  </a:lnTo>
                  <a:lnTo>
                    <a:pt x="1" y="778"/>
                  </a:lnTo>
                  <a:lnTo>
                    <a:pt x="0" y="501"/>
                  </a:lnTo>
                  <a:lnTo>
                    <a:pt x="25" y="510"/>
                  </a:lnTo>
                  <a:lnTo>
                    <a:pt x="26" y="757"/>
                  </a:lnTo>
                  <a:lnTo>
                    <a:pt x="529" y="876"/>
                  </a:lnTo>
                  <a:lnTo>
                    <a:pt x="529" y="626"/>
                  </a:lnTo>
                  <a:lnTo>
                    <a:pt x="46" y="496"/>
                  </a:lnTo>
                  <a:lnTo>
                    <a:pt x="47" y="203"/>
                  </a:lnTo>
                  <a:lnTo>
                    <a:pt x="528" y="3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662" name="Freeform 30"/>
            <p:cNvSpPr>
              <a:spLocks/>
            </p:cNvSpPr>
            <p:nvPr/>
          </p:nvSpPr>
          <p:spPr bwMode="auto">
            <a:xfrm>
              <a:off x="360" y="3012"/>
              <a:ext cx="94" cy="24"/>
            </a:xfrm>
            <a:custGeom>
              <a:avLst/>
              <a:gdLst>
                <a:gd name="T0" fmla="*/ 198 w 375"/>
                <a:gd name="T1" fmla="*/ 90 h 98"/>
                <a:gd name="T2" fmla="*/ 214 w 375"/>
                <a:gd name="T3" fmla="*/ 92 h 98"/>
                <a:gd name="T4" fmla="*/ 229 w 375"/>
                <a:gd name="T5" fmla="*/ 93 h 98"/>
                <a:gd name="T6" fmla="*/ 242 w 375"/>
                <a:gd name="T7" fmla="*/ 95 h 98"/>
                <a:gd name="T8" fmla="*/ 256 w 375"/>
                <a:gd name="T9" fmla="*/ 97 h 98"/>
                <a:gd name="T10" fmla="*/ 268 w 375"/>
                <a:gd name="T11" fmla="*/ 98 h 98"/>
                <a:gd name="T12" fmla="*/ 282 w 375"/>
                <a:gd name="T13" fmla="*/ 97 h 98"/>
                <a:gd name="T14" fmla="*/ 296 w 375"/>
                <a:gd name="T15" fmla="*/ 93 h 98"/>
                <a:gd name="T16" fmla="*/ 312 w 375"/>
                <a:gd name="T17" fmla="*/ 88 h 98"/>
                <a:gd name="T18" fmla="*/ 316 w 375"/>
                <a:gd name="T19" fmla="*/ 87 h 98"/>
                <a:gd name="T20" fmla="*/ 326 w 375"/>
                <a:gd name="T21" fmla="*/ 83 h 98"/>
                <a:gd name="T22" fmla="*/ 339 w 375"/>
                <a:gd name="T23" fmla="*/ 77 h 98"/>
                <a:gd name="T24" fmla="*/ 353 w 375"/>
                <a:gd name="T25" fmla="*/ 70 h 98"/>
                <a:gd name="T26" fmla="*/ 366 w 375"/>
                <a:gd name="T27" fmla="*/ 62 h 98"/>
                <a:gd name="T28" fmla="*/ 374 w 375"/>
                <a:gd name="T29" fmla="*/ 54 h 98"/>
                <a:gd name="T30" fmla="*/ 375 w 375"/>
                <a:gd name="T31" fmla="*/ 46 h 98"/>
                <a:gd name="T32" fmla="*/ 367 w 375"/>
                <a:gd name="T33" fmla="*/ 39 h 98"/>
                <a:gd name="T34" fmla="*/ 137 w 375"/>
                <a:gd name="T35" fmla="*/ 0 h 98"/>
                <a:gd name="T36" fmla="*/ 113 w 375"/>
                <a:gd name="T37" fmla="*/ 3 h 98"/>
                <a:gd name="T38" fmla="*/ 89 w 375"/>
                <a:gd name="T39" fmla="*/ 7 h 98"/>
                <a:gd name="T40" fmla="*/ 63 w 375"/>
                <a:gd name="T41" fmla="*/ 14 h 98"/>
                <a:gd name="T42" fmla="*/ 40 w 375"/>
                <a:gd name="T43" fmla="*/ 21 h 98"/>
                <a:gd name="T44" fmla="*/ 20 w 375"/>
                <a:gd name="T45" fmla="*/ 29 h 98"/>
                <a:gd name="T46" fmla="*/ 7 w 375"/>
                <a:gd name="T47" fmla="*/ 36 h 98"/>
                <a:gd name="T48" fmla="*/ 0 w 375"/>
                <a:gd name="T49" fmla="*/ 42 h 98"/>
                <a:gd name="T50" fmla="*/ 1 w 375"/>
                <a:gd name="T51" fmla="*/ 46 h 98"/>
                <a:gd name="T52" fmla="*/ 198 w 375"/>
                <a:gd name="T53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75" h="98">
                  <a:moveTo>
                    <a:pt x="198" y="90"/>
                  </a:moveTo>
                  <a:lnTo>
                    <a:pt x="214" y="92"/>
                  </a:lnTo>
                  <a:lnTo>
                    <a:pt x="229" y="93"/>
                  </a:lnTo>
                  <a:lnTo>
                    <a:pt x="242" y="95"/>
                  </a:lnTo>
                  <a:lnTo>
                    <a:pt x="256" y="97"/>
                  </a:lnTo>
                  <a:lnTo>
                    <a:pt x="268" y="98"/>
                  </a:lnTo>
                  <a:lnTo>
                    <a:pt x="282" y="97"/>
                  </a:lnTo>
                  <a:lnTo>
                    <a:pt x="296" y="93"/>
                  </a:lnTo>
                  <a:lnTo>
                    <a:pt x="312" y="88"/>
                  </a:lnTo>
                  <a:lnTo>
                    <a:pt x="316" y="87"/>
                  </a:lnTo>
                  <a:lnTo>
                    <a:pt x="326" y="83"/>
                  </a:lnTo>
                  <a:lnTo>
                    <a:pt x="339" y="77"/>
                  </a:lnTo>
                  <a:lnTo>
                    <a:pt x="353" y="70"/>
                  </a:lnTo>
                  <a:lnTo>
                    <a:pt x="366" y="62"/>
                  </a:lnTo>
                  <a:lnTo>
                    <a:pt x="374" y="54"/>
                  </a:lnTo>
                  <a:lnTo>
                    <a:pt x="375" y="46"/>
                  </a:lnTo>
                  <a:lnTo>
                    <a:pt x="367" y="39"/>
                  </a:lnTo>
                  <a:lnTo>
                    <a:pt x="137" y="0"/>
                  </a:lnTo>
                  <a:lnTo>
                    <a:pt x="113" y="3"/>
                  </a:lnTo>
                  <a:lnTo>
                    <a:pt x="89" y="7"/>
                  </a:lnTo>
                  <a:lnTo>
                    <a:pt x="63" y="14"/>
                  </a:lnTo>
                  <a:lnTo>
                    <a:pt x="40" y="21"/>
                  </a:lnTo>
                  <a:lnTo>
                    <a:pt x="20" y="29"/>
                  </a:lnTo>
                  <a:lnTo>
                    <a:pt x="7" y="36"/>
                  </a:lnTo>
                  <a:lnTo>
                    <a:pt x="0" y="42"/>
                  </a:lnTo>
                  <a:lnTo>
                    <a:pt x="1" y="46"/>
                  </a:lnTo>
                  <a:lnTo>
                    <a:pt x="198" y="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663" name="Freeform 31"/>
            <p:cNvSpPr>
              <a:spLocks/>
            </p:cNvSpPr>
            <p:nvPr/>
          </p:nvSpPr>
          <p:spPr bwMode="auto">
            <a:xfrm>
              <a:off x="414" y="2988"/>
              <a:ext cx="90" cy="23"/>
            </a:xfrm>
            <a:custGeom>
              <a:avLst/>
              <a:gdLst>
                <a:gd name="T0" fmla="*/ 191 w 362"/>
                <a:gd name="T1" fmla="*/ 86 h 94"/>
                <a:gd name="T2" fmla="*/ 206 w 362"/>
                <a:gd name="T3" fmla="*/ 88 h 94"/>
                <a:gd name="T4" fmla="*/ 220 w 362"/>
                <a:gd name="T5" fmla="*/ 89 h 94"/>
                <a:gd name="T6" fmla="*/ 234 w 362"/>
                <a:gd name="T7" fmla="*/ 92 h 94"/>
                <a:gd name="T8" fmla="*/ 247 w 362"/>
                <a:gd name="T9" fmla="*/ 93 h 94"/>
                <a:gd name="T10" fmla="*/ 258 w 362"/>
                <a:gd name="T11" fmla="*/ 94 h 94"/>
                <a:gd name="T12" fmla="*/ 272 w 362"/>
                <a:gd name="T13" fmla="*/ 93 h 94"/>
                <a:gd name="T14" fmla="*/ 286 w 362"/>
                <a:gd name="T15" fmla="*/ 89 h 94"/>
                <a:gd name="T16" fmla="*/ 301 w 362"/>
                <a:gd name="T17" fmla="*/ 85 h 94"/>
                <a:gd name="T18" fmla="*/ 305 w 362"/>
                <a:gd name="T19" fmla="*/ 84 h 94"/>
                <a:gd name="T20" fmla="*/ 314 w 362"/>
                <a:gd name="T21" fmla="*/ 79 h 94"/>
                <a:gd name="T22" fmla="*/ 327 w 362"/>
                <a:gd name="T23" fmla="*/ 73 h 94"/>
                <a:gd name="T24" fmla="*/ 341 w 362"/>
                <a:gd name="T25" fmla="*/ 66 h 94"/>
                <a:gd name="T26" fmla="*/ 352 w 362"/>
                <a:gd name="T27" fmla="*/ 59 h 94"/>
                <a:gd name="T28" fmla="*/ 360 w 362"/>
                <a:gd name="T29" fmla="*/ 51 h 94"/>
                <a:gd name="T30" fmla="*/ 362 w 362"/>
                <a:gd name="T31" fmla="*/ 43 h 94"/>
                <a:gd name="T32" fmla="*/ 353 w 362"/>
                <a:gd name="T33" fmla="*/ 37 h 94"/>
                <a:gd name="T34" fmla="*/ 132 w 362"/>
                <a:gd name="T35" fmla="*/ 0 h 94"/>
                <a:gd name="T36" fmla="*/ 110 w 362"/>
                <a:gd name="T37" fmla="*/ 2 h 94"/>
                <a:gd name="T38" fmla="*/ 86 w 362"/>
                <a:gd name="T39" fmla="*/ 7 h 94"/>
                <a:gd name="T40" fmla="*/ 61 w 362"/>
                <a:gd name="T41" fmla="*/ 13 h 94"/>
                <a:gd name="T42" fmla="*/ 39 w 362"/>
                <a:gd name="T43" fmla="*/ 21 h 94"/>
                <a:gd name="T44" fmla="*/ 21 w 362"/>
                <a:gd name="T45" fmla="*/ 28 h 94"/>
                <a:gd name="T46" fmla="*/ 7 w 362"/>
                <a:gd name="T47" fmla="*/ 36 h 94"/>
                <a:gd name="T48" fmla="*/ 0 w 362"/>
                <a:gd name="T49" fmla="*/ 41 h 94"/>
                <a:gd name="T50" fmla="*/ 2 w 362"/>
                <a:gd name="T51" fmla="*/ 44 h 94"/>
                <a:gd name="T52" fmla="*/ 191 w 362"/>
                <a:gd name="T53" fmla="*/ 8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2" h="94">
                  <a:moveTo>
                    <a:pt x="191" y="86"/>
                  </a:moveTo>
                  <a:lnTo>
                    <a:pt x="206" y="88"/>
                  </a:lnTo>
                  <a:lnTo>
                    <a:pt x="220" y="89"/>
                  </a:lnTo>
                  <a:lnTo>
                    <a:pt x="234" y="92"/>
                  </a:lnTo>
                  <a:lnTo>
                    <a:pt x="247" y="93"/>
                  </a:lnTo>
                  <a:lnTo>
                    <a:pt x="258" y="94"/>
                  </a:lnTo>
                  <a:lnTo>
                    <a:pt x="272" y="93"/>
                  </a:lnTo>
                  <a:lnTo>
                    <a:pt x="286" y="89"/>
                  </a:lnTo>
                  <a:lnTo>
                    <a:pt x="301" y="85"/>
                  </a:lnTo>
                  <a:lnTo>
                    <a:pt x="305" y="84"/>
                  </a:lnTo>
                  <a:lnTo>
                    <a:pt x="314" y="79"/>
                  </a:lnTo>
                  <a:lnTo>
                    <a:pt x="327" y="73"/>
                  </a:lnTo>
                  <a:lnTo>
                    <a:pt x="341" y="66"/>
                  </a:lnTo>
                  <a:lnTo>
                    <a:pt x="352" y="59"/>
                  </a:lnTo>
                  <a:lnTo>
                    <a:pt x="360" y="51"/>
                  </a:lnTo>
                  <a:lnTo>
                    <a:pt x="362" y="43"/>
                  </a:lnTo>
                  <a:lnTo>
                    <a:pt x="353" y="37"/>
                  </a:lnTo>
                  <a:lnTo>
                    <a:pt x="132" y="0"/>
                  </a:lnTo>
                  <a:lnTo>
                    <a:pt x="110" y="2"/>
                  </a:lnTo>
                  <a:lnTo>
                    <a:pt x="86" y="7"/>
                  </a:lnTo>
                  <a:lnTo>
                    <a:pt x="61" y="13"/>
                  </a:lnTo>
                  <a:lnTo>
                    <a:pt x="39" y="21"/>
                  </a:lnTo>
                  <a:lnTo>
                    <a:pt x="21" y="28"/>
                  </a:lnTo>
                  <a:lnTo>
                    <a:pt x="7" y="36"/>
                  </a:lnTo>
                  <a:lnTo>
                    <a:pt x="0" y="41"/>
                  </a:lnTo>
                  <a:lnTo>
                    <a:pt x="2" y="44"/>
                  </a:lnTo>
                  <a:lnTo>
                    <a:pt x="191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664" name="Freeform 32"/>
            <p:cNvSpPr>
              <a:spLocks/>
            </p:cNvSpPr>
            <p:nvPr/>
          </p:nvSpPr>
          <p:spPr bwMode="auto">
            <a:xfrm>
              <a:off x="470" y="2966"/>
              <a:ext cx="85" cy="22"/>
            </a:xfrm>
            <a:custGeom>
              <a:avLst/>
              <a:gdLst>
                <a:gd name="T0" fmla="*/ 178 w 337"/>
                <a:gd name="T1" fmla="*/ 80 h 87"/>
                <a:gd name="T2" fmla="*/ 192 w 337"/>
                <a:gd name="T3" fmla="*/ 83 h 87"/>
                <a:gd name="T4" fmla="*/ 206 w 337"/>
                <a:gd name="T5" fmla="*/ 84 h 87"/>
                <a:gd name="T6" fmla="*/ 218 w 337"/>
                <a:gd name="T7" fmla="*/ 86 h 87"/>
                <a:gd name="T8" fmla="*/ 229 w 337"/>
                <a:gd name="T9" fmla="*/ 87 h 87"/>
                <a:gd name="T10" fmla="*/ 241 w 337"/>
                <a:gd name="T11" fmla="*/ 87 h 87"/>
                <a:gd name="T12" fmla="*/ 254 w 337"/>
                <a:gd name="T13" fmla="*/ 86 h 87"/>
                <a:gd name="T14" fmla="*/ 267 w 337"/>
                <a:gd name="T15" fmla="*/ 84 h 87"/>
                <a:gd name="T16" fmla="*/ 280 w 337"/>
                <a:gd name="T17" fmla="*/ 79 h 87"/>
                <a:gd name="T18" fmla="*/ 284 w 337"/>
                <a:gd name="T19" fmla="*/ 78 h 87"/>
                <a:gd name="T20" fmla="*/ 293 w 337"/>
                <a:gd name="T21" fmla="*/ 75 h 87"/>
                <a:gd name="T22" fmla="*/ 305 w 337"/>
                <a:gd name="T23" fmla="*/ 69 h 87"/>
                <a:gd name="T24" fmla="*/ 318 w 337"/>
                <a:gd name="T25" fmla="*/ 62 h 87"/>
                <a:gd name="T26" fmla="*/ 329 w 337"/>
                <a:gd name="T27" fmla="*/ 55 h 87"/>
                <a:gd name="T28" fmla="*/ 336 w 337"/>
                <a:gd name="T29" fmla="*/ 48 h 87"/>
                <a:gd name="T30" fmla="*/ 337 w 337"/>
                <a:gd name="T31" fmla="*/ 40 h 87"/>
                <a:gd name="T32" fmla="*/ 330 w 337"/>
                <a:gd name="T33" fmla="*/ 34 h 87"/>
                <a:gd name="T34" fmla="*/ 123 w 337"/>
                <a:gd name="T35" fmla="*/ 0 h 87"/>
                <a:gd name="T36" fmla="*/ 102 w 337"/>
                <a:gd name="T37" fmla="*/ 3 h 87"/>
                <a:gd name="T38" fmla="*/ 79 w 337"/>
                <a:gd name="T39" fmla="*/ 6 h 87"/>
                <a:gd name="T40" fmla="*/ 57 w 337"/>
                <a:gd name="T41" fmla="*/ 13 h 87"/>
                <a:gd name="T42" fmla="*/ 36 w 337"/>
                <a:gd name="T43" fmla="*/ 20 h 87"/>
                <a:gd name="T44" fmla="*/ 19 w 337"/>
                <a:gd name="T45" fmla="*/ 27 h 87"/>
                <a:gd name="T46" fmla="*/ 6 w 337"/>
                <a:gd name="T47" fmla="*/ 33 h 87"/>
                <a:gd name="T48" fmla="*/ 0 w 337"/>
                <a:gd name="T49" fmla="*/ 39 h 87"/>
                <a:gd name="T50" fmla="*/ 1 w 337"/>
                <a:gd name="T51" fmla="*/ 41 h 87"/>
                <a:gd name="T52" fmla="*/ 178 w 337"/>
                <a:gd name="T53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7" h="87">
                  <a:moveTo>
                    <a:pt x="178" y="80"/>
                  </a:moveTo>
                  <a:lnTo>
                    <a:pt x="192" y="83"/>
                  </a:lnTo>
                  <a:lnTo>
                    <a:pt x="206" y="84"/>
                  </a:lnTo>
                  <a:lnTo>
                    <a:pt x="218" y="86"/>
                  </a:lnTo>
                  <a:lnTo>
                    <a:pt x="229" y="87"/>
                  </a:lnTo>
                  <a:lnTo>
                    <a:pt x="241" y="87"/>
                  </a:lnTo>
                  <a:lnTo>
                    <a:pt x="254" y="86"/>
                  </a:lnTo>
                  <a:lnTo>
                    <a:pt x="267" y="84"/>
                  </a:lnTo>
                  <a:lnTo>
                    <a:pt x="280" y="79"/>
                  </a:lnTo>
                  <a:lnTo>
                    <a:pt x="284" y="78"/>
                  </a:lnTo>
                  <a:lnTo>
                    <a:pt x="293" y="75"/>
                  </a:lnTo>
                  <a:lnTo>
                    <a:pt x="305" y="69"/>
                  </a:lnTo>
                  <a:lnTo>
                    <a:pt x="318" y="62"/>
                  </a:lnTo>
                  <a:lnTo>
                    <a:pt x="329" y="55"/>
                  </a:lnTo>
                  <a:lnTo>
                    <a:pt x="336" y="48"/>
                  </a:lnTo>
                  <a:lnTo>
                    <a:pt x="337" y="40"/>
                  </a:lnTo>
                  <a:lnTo>
                    <a:pt x="330" y="34"/>
                  </a:lnTo>
                  <a:lnTo>
                    <a:pt x="123" y="0"/>
                  </a:lnTo>
                  <a:lnTo>
                    <a:pt x="102" y="3"/>
                  </a:lnTo>
                  <a:lnTo>
                    <a:pt x="79" y="6"/>
                  </a:lnTo>
                  <a:lnTo>
                    <a:pt x="57" y="13"/>
                  </a:lnTo>
                  <a:lnTo>
                    <a:pt x="36" y="20"/>
                  </a:lnTo>
                  <a:lnTo>
                    <a:pt x="19" y="27"/>
                  </a:lnTo>
                  <a:lnTo>
                    <a:pt x="6" y="33"/>
                  </a:lnTo>
                  <a:lnTo>
                    <a:pt x="0" y="39"/>
                  </a:lnTo>
                  <a:lnTo>
                    <a:pt x="1" y="41"/>
                  </a:lnTo>
                  <a:lnTo>
                    <a:pt x="178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581674" name="Freeform 42"/>
          <p:cNvSpPr>
            <a:spLocks/>
          </p:cNvSpPr>
          <p:nvPr/>
        </p:nvSpPr>
        <p:spPr bwMode="auto">
          <a:xfrm>
            <a:off x="2052637" y="3076570"/>
            <a:ext cx="884238" cy="663575"/>
          </a:xfrm>
          <a:custGeom>
            <a:avLst/>
            <a:gdLst>
              <a:gd name="T0" fmla="*/ 1441 w 1671"/>
              <a:gd name="T1" fmla="*/ 1163 h 1252"/>
              <a:gd name="T2" fmla="*/ 1419 w 1671"/>
              <a:gd name="T3" fmla="*/ 1176 h 1252"/>
              <a:gd name="T4" fmla="*/ 1397 w 1671"/>
              <a:gd name="T5" fmla="*/ 1189 h 1252"/>
              <a:gd name="T6" fmla="*/ 1375 w 1671"/>
              <a:gd name="T7" fmla="*/ 1202 h 1252"/>
              <a:gd name="T8" fmla="*/ 1353 w 1671"/>
              <a:gd name="T9" fmla="*/ 1214 h 1252"/>
              <a:gd name="T10" fmla="*/ 1329 w 1671"/>
              <a:gd name="T11" fmla="*/ 1225 h 1252"/>
              <a:gd name="T12" fmla="*/ 1306 w 1671"/>
              <a:gd name="T13" fmla="*/ 1236 h 1252"/>
              <a:gd name="T14" fmla="*/ 1282 w 1671"/>
              <a:gd name="T15" fmla="*/ 1246 h 1252"/>
              <a:gd name="T16" fmla="*/ 0 w 1671"/>
              <a:gd name="T17" fmla="*/ 878 h 1252"/>
              <a:gd name="T18" fmla="*/ 246 w 1671"/>
              <a:gd name="T19" fmla="*/ 135 h 1252"/>
              <a:gd name="T20" fmla="*/ 312 w 1671"/>
              <a:gd name="T21" fmla="*/ 103 h 1252"/>
              <a:gd name="T22" fmla="*/ 381 w 1671"/>
              <a:gd name="T23" fmla="*/ 74 h 1252"/>
              <a:gd name="T24" fmla="*/ 454 w 1671"/>
              <a:gd name="T25" fmla="*/ 50 h 1252"/>
              <a:gd name="T26" fmla="*/ 530 w 1671"/>
              <a:gd name="T27" fmla="*/ 30 h 1252"/>
              <a:gd name="T28" fmla="*/ 607 w 1671"/>
              <a:gd name="T29" fmla="*/ 16 h 1252"/>
              <a:gd name="T30" fmla="*/ 686 w 1671"/>
              <a:gd name="T31" fmla="*/ 6 h 1252"/>
              <a:gd name="T32" fmla="*/ 767 w 1671"/>
              <a:gd name="T33" fmla="*/ 1 h 1252"/>
              <a:gd name="T34" fmla="*/ 836 w 1671"/>
              <a:gd name="T35" fmla="*/ 0 h 1252"/>
              <a:gd name="T36" fmla="*/ 891 w 1671"/>
              <a:gd name="T37" fmla="*/ 2 h 1252"/>
              <a:gd name="T38" fmla="*/ 947 w 1671"/>
              <a:gd name="T39" fmla="*/ 8 h 1252"/>
              <a:gd name="T40" fmla="*/ 1002 w 1671"/>
              <a:gd name="T41" fmla="*/ 15 h 1252"/>
              <a:gd name="T42" fmla="*/ 1056 w 1671"/>
              <a:gd name="T43" fmla="*/ 25 h 1252"/>
              <a:gd name="T44" fmla="*/ 1108 w 1671"/>
              <a:gd name="T45" fmla="*/ 36 h 1252"/>
              <a:gd name="T46" fmla="*/ 1160 w 1671"/>
              <a:gd name="T47" fmla="*/ 49 h 1252"/>
              <a:gd name="T48" fmla="*/ 1211 w 1671"/>
              <a:gd name="T49" fmla="*/ 66 h 1252"/>
              <a:gd name="T50" fmla="*/ 1259 w 1671"/>
              <a:gd name="T51" fmla="*/ 84 h 1252"/>
              <a:gd name="T52" fmla="*/ 1307 w 1671"/>
              <a:gd name="T53" fmla="*/ 104 h 1252"/>
              <a:gd name="T54" fmla="*/ 1353 w 1671"/>
              <a:gd name="T55" fmla="*/ 126 h 1252"/>
              <a:gd name="T56" fmla="*/ 1397 w 1671"/>
              <a:gd name="T57" fmla="*/ 150 h 1252"/>
              <a:gd name="T58" fmla="*/ 1439 w 1671"/>
              <a:gd name="T59" fmla="*/ 175 h 1252"/>
              <a:gd name="T60" fmla="*/ 1479 w 1671"/>
              <a:gd name="T61" fmla="*/ 203 h 1252"/>
              <a:gd name="T62" fmla="*/ 1517 w 1671"/>
              <a:gd name="T63" fmla="*/ 233 h 1252"/>
              <a:gd name="T64" fmla="*/ 1553 w 1671"/>
              <a:gd name="T65" fmla="*/ 264 h 1252"/>
              <a:gd name="T66" fmla="*/ 1584 w 1671"/>
              <a:gd name="T67" fmla="*/ 296 h 1252"/>
              <a:gd name="T68" fmla="*/ 1612 w 1671"/>
              <a:gd name="T69" fmla="*/ 327 h 1252"/>
              <a:gd name="T70" fmla="*/ 1638 w 1671"/>
              <a:gd name="T71" fmla="*/ 360 h 1252"/>
              <a:gd name="T72" fmla="*/ 1661 w 1671"/>
              <a:gd name="T73" fmla="*/ 393 h 1252"/>
              <a:gd name="T74" fmla="*/ 1451 w 1671"/>
              <a:gd name="T75" fmla="*/ 1156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71" h="1252">
                <a:moveTo>
                  <a:pt x="1451" y="1156"/>
                </a:moveTo>
                <a:lnTo>
                  <a:pt x="1441" y="1163"/>
                </a:lnTo>
                <a:lnTo>
                  <a:pt x="1430" y="1169"/>
                </a:lnTo>
                <a:lnTo>
                  <a:pt x="1419" y="1176"/>
                </a:lnTo>
                <a:lnTo>
                  <a:pt x="1409" y="1183"/>
                </a:lnTo>
                <a:lnTo>
                  <a:pt x="1397" y="1189"/>
                </a:lnTo>
                <a:lnTo>
                  <a:pt x="1386" y="1195"/>
                </a:lnTo>
                <a:lnTo>
                  <a:pt x="1375" y="1202"/>
                </a:lnTo>
                <a:lnTo>
                  <a:pt x="1364" y="1207"/>
                </a:lnTo>
                <a:lnTo>
                  <a:pt x="1353" y="1214"/>
                </a:lnTo>
                <a:lnTo>
                  <a:pt x="1342" y="1220"/>
                </a:lnTo>
                <a:lnTo>
                  <a:pt x="1329" y="1225"/>
                </a:lnTo>
                <a:lnTo>
                  <a:pt x="1318" y="1231"/>
                </a:lnTo>
                <a:lnTo>
                  <a:pt x="1306" y="1236"/>
                </a:lnTo>
                <a:lnTo>
                  <a:pt x="1295" y="1242"/>
                </a:lnTo>
                <a:lnTo>
                  <a:pt x="1282" y="1246"/>
                </a:lnTo>
                <a:lnTo>
                  <a:pt x="1270" y="1252"/>
                </a:lnTo>
                <a:lnTo>
                  <a:pt x="0" y="878"/>
                </a:lnTo>
                <a:lnTo>
                  <a:pt x="215" y="153"/>
                </a:lnTo>
                <a:lnTo>
                  <a:pt x="246" y="135"/>
                </a:lnTo>
                <a:lnTo>
                  <a:pt x="278" y="118"/>
                </a:lnTo>
                <a:lnTo>
                  <a:pt x="312" y="103"/>
                </a:lnTo>
                <a:lnTo>
                  <a:pt x="346" y="87"/>
                </a:lnTo>
                <a:lnTo>
                  <a:pt x="381" y="74"/>
                </a:lnTo>
                <a:lnTo>
                  <a:pt x="418" y="61"/>
                </a:lnTo>
                <a:lnTo>
                  <a:pt x="454" y="50"/>
                </a:lnTo>
                <a:lnTo>
                  <a:pt x="492" y="39"/>
                </a:lnTo>
                <a:lnTo>
                  <a:pt x="530" y="30"/>
                </a:lnTo>
                <a:lnTo>
                  <a:pt x="568" y="22"/>
                </a:lnTo>
                <a:lnTo>
                  <a:pt x="607" y="16"/>
                </a:lnTo>
                <a:lnTo>
                  <a:pt x="647" y="10"/>
                </a:lnTo>
                <a:lnTo>
                  <a:pt x="686" y="6"/>
                </a:lnTo>
                <a:lnTo>
                  <a:pt x="726" y="2"/>
                </a:lnTo>
                <a:lnTo>
                  <a:pt x="767" y="1"/>
                </a:lnTo>
                <a:lnTo>
                  <a:pt x="808" y="0"/>
                </a:lnTo>
                <a:lnTo>
                  <a:pt x="836" y="0"/>
                </a:lnTo>
                <a:lnTo>
                  <a:pt x="864" y="1"/>
                </a:lnTo>
                <a:lnTo>
                  <a:pt x="891" y="2"/>
                </a:lnTo>
                <a:lnTo>
                  <a:pt x="919" y="5"/>
                </a:lnTo>
                <a:lnTo>
                  <a:pt x="947" y="8"/>
                </a:lnTo>
                <a:lnTo>
                  <a:pt x="974" y="11"/>
                </a:lnTo>
                <a:lnTo>
                  <a:pt x="1002" y="15"/>
                </a:lnTo>
                <a:lnTo>
                  <a:pt x="1029" y="19"/>
                </a:lnTo>
                <a:lnTo>
                  <a:pt x="1056" y="25"/>
                </a:lnTo>
                <a:lnTo>
                  <a:pt x="1082" y="30"/>
                </a:lnTo>
                <a:lnTo>
                  <a:pt x="1108" y="36"/>
                </a:lnTo>
                <a:lnTo>
                  <a:pt x="1134" y="42"/>
                </a:lnTo>
                <a:lnTo>
                  <a:pt x="1160" y="49"/>
                </a:lnTo>
                <a:lnTo>
                  <a:pt x="1185" y="57"/>
                </a:lnTo>
                <a:lnTo>
                  <a:pt x="1211" y="66"/>
                </a:lnTo>
                <a:lnTo>
                  <a:pt x="1235" y="75"/>
                </a:lnTo>
                <a:lnTo>
                  <a:pt x="1259" y="84"/>
                </a:lnTo>
                <a:lnTo>
                  <a:pt x="1283" y="94"/>
                </a:lnTo>
                <a:lnTo>
                  <a:pt x="1307" y="104"/>
                </a:lnTo>
                <a:lnTo>
                  <a:pt x="1330" y="115"/>
                </a:lnTo>
                <a:lnTo>
                  <a:pt x="1353" y="126"/>
                </a:lnTo>
                <a:lnTo>
                  <a:pt x="1375" y="137"/>
                </a:lnTo>
                <a:lnTo>
                  <a:pt x="1397" y="150"/>
                </a:lnTo>
                <a:lnTo>
                  <a:pt x="1419" y="163"/>
                </a:lnTo>
                <a:lnTo>
                  <a:pt x="1439" y="175"/>
                </a:lnTo>
                <a:lnTo>
                  <a:pt x="1459" y="190"/>
                </a:lnTo>
                <a:lnTo>
                  <a:pt x="1479" y="203"/>
                </a:lnTo>
                <a:lnTo>
                  <a:pt x="1498" y="218"/>
                </a:lnTo>
                <a:lnTo>
                  <a:pt x="1517" y="233"/>
                </a:lnTo>
                <a:lnTo>
                  <a:pt x="1535" y="248"/>
                </a:lnTo>
                <a:lnTo>
                  <a:pt x="1553" y="264"/>
                </a:lnTo>
                <a:lnTo>
                  <a:pt x="1569" y="280"/>
                </a:lnTo>
                <a:lnTo>
                  <a:pt x="1584" y="296"/>
                </a:lnTo>
                <a:lnTo>
                  <a:pt x="1598" y="312"/>
                </a:lnTo>
                <a:lnTo>
                  <a:pt x="1612" y="327"/>
                </a:lnTo>
                <a:lnTo>
                  <a:pt x="1625" y="344"/>
                </a:lnTo>
                <a:lnTo>
                  <a:pt x="1638" y="360"/>
                </a:lnTo>
                <a:lnTo>
                  <a:pt x="1650" y="376"/>
                </a:lnTo>
                <a:lnTo>
                  <a:pt x="1661" y="393"/>
                </a:lnTo>
                <a:lnTo>
                  <a:pt x="1671" y="410"/>
                </a:lnTo>
                <a:lnTo>
                  <a:pt x="1451" y="1156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75" name="Freeform 43"/>
          <p:cNvSpPr>
            <a:spLocks/>
          </p:cNvSpPr>
          <p:nvPr/>
        </p:nvSpPr>
        <p:spPr bwMode="auto">
          <a:xfrm>
            <a:off x="2087562" y="3076570"/>
            <a:ext cx="838200" cy="657225"/>
          </a:xfrm>
          <a:custGeom>
            <a:avLst/>
            <a:gdLst>
              <a:gd name="T0" fmla="*/ 459 w 1583"/>
              <a:gd name="T1" fmla="*/ 456 h 1240"/>
              <a:gd name="T2" fmla="*/ 608 w 1583"/>
              <a:gd name="T3" fmla="*/ 519 h 1240"/>
              <a:gd name="T4" fmla="*/ 773 w 1583"/>
              <a:gd name="T5" fmla="*/ 0 h 1240"/>
              <a:gd name="T6" fmla="*/ 801 w 1583"/>
              <a:gd name="T7" fmla="*/ 1 h 1240"/>
              <a:gd name="T8" fmla="*/ 828 w 1583"/>
              <a:gd name="T9" fmla="*/ 3 h 1240"/>
              <a:gd name="T10" fmla="*/ 854 w 1583"/>
              <a:gd name="T11" fmla="*/ 6 h 1240"/>
              <a:gd name="T12" fmla="*/ 1277 w 1583"/>
              <a:gd name="T13" fmla="*/ 126 h 1240"/>
              <a:gd name="T14" fmla="*/ 1246 w 1583"/>
              <a:gd name="T15" fmla="*/ 296 h 1240"/>
              <a:gd name="T16" fmla="*/ 1304 w 1583"/>
              <a:gd name="T17" fmla="*/ 134 h 1240"/>
              <a:gd name="T18" fmla="*/ 1322 w 1583"/>
              <a:gd name="T19" fmla="*/ 144 h 1240"/>
              <a:gd name="T20" fmla="*/ 1339 w 1583"/>
              <a:gd name="T21" fmla="*/ 154 h 1240"/>
              <a:gd name="T22" fmla="*/ 1356 w 1583"/>
              <a:gd name="T23" fmla="*/ 164 h 1240"/>
              <a:gd name="T24" fmla="*/ 1347 w 1583"/>
              <a:gd name="T25" fmla="*/ 165 h 1240"/>
              <a:gd name="T26" fmla="*/ 1338 w 1583"/>
              <a:gd name="T27" fmla="*/ 165 h 1240"/>
              <a:gd name="T28" fmla="*/ 1332 w 1583"/>
              <a:gd name="T29" fmla="*/ 173 h 1240"/>
              <a:gd name="T30" fmla="*/ 1283 w 1583"/>
              <a:gd name="T31" fmla="*/ 344 h 1240"/>
              <a:gd name="T32" fmla="*/ 1288 w 1583"/>
              <a:gd name="T33" fmla="*/ 353 h 1240"/>
              <a:gd name="T34" fmla="*/ 1569 w 1583"/>
              <a:gd name="T35" fmla="*/ 437 h 1240"/>
              <a:gd name="T36" fmla="*/ 1576 w 1583"/>
              <a:gd name="T37" fmla="*/ 436 h 1240"/>
              <a:gd name="T38" fmla="*/ 1583 w 1583"/>
              <a:gd name="T39" fmla="*/ 432 h 1240"/>
              <a:gd name="T40" fmla="*/ 1205 w 1583"/>
              <a:gd name="T41" fmla="*/ 448 h 1240"/>
              <a:gd name="T42" fmla="*/ 1193 w 1583"/>
              <a:gd name="T43" fmla="*/ 421 h 1240"/>
              <a:gd name="T44" fmla="*/ 1542 w 1583"/>
              <a:gd name="T45" fmla="*/ 567 h 1240"/>
              <a:gd name="T46" fmla="*/ 1349 w 1583"/>
              <a:gd name="T47" fmla="*/ 1179 h 1240"/>
              <a:gd name="T48" fmla="*/ 1317 w 1583"/>
              <a:gd name="T49" fmla="*/ 1197 h 1240"/>
              <a:gd name="T50" fmla="*/ 1284 w 1583"/>
              <a:gd name="T51" fmla="*/ 1215 h 1240"/>
              <a:gd name="T52" fmla="*/ 1251 w 1583"/>
              <a:gd name="T53" fmla="*/ 1232 h 1240"/>
              <a:gd name="T54" fmla="*/ 691 w 1583"/>
              <a:gd name="T55" fmla="*/ 1080 h 1240"/>
              <a:gd name="T56" fmla="*/ 695 w 1583"/>
              <a:gd name="T57" fmla="*/ 1051 h 1240"/>
              <a:gd name="T58" fmla="*/ 744 w 1583"/>
              <a:gd name="T59" fmla="*/ 898 h 1240"/>
              <a:gd name="T60" fmla="*/ 306 w 1583"/>
              <a:gd name="T61" fmla="*/ 713 h 1240"/>
              <a:gd name="T62" fmla="*/ 232 w 1583"/>
              <a:gd name="T63" fmla="*/ 795 h 1240"/>
              <a:gd name="T64" fmla="*/ 85 w 1583"/>
              <a:gd name="T65" fmla="*/ 756 h 1240"/>
              <a:gd name="T66" fmla="*/ 0 w 1583"/>
              <a:gd name="T67" fmla="*/ 727 h 1240"/>
              <a:gd name="T68" fmla="*/ 296 w 1583"/>
              <a:gd name="T69" fmla="*/ 428 h 1240"/>
              <a:gd name="T70" fmla="*/ 111 w 1583"/>
              <a:gd name="T71" fmla="*/ 353 h 1240"/>
              <a:gd name="T72" fmla="*/ 204 w 1583"/>
              <a:gd name="T73" fmla="*/ 123 h 1240"/>
              <a:gd name="T74" fmla="*/ 268 w 1583"/>
              <a:gd name="T75" fmla="*/ 93 h 1240"/>
              <a:gd name="T76" fmla="*/ 335 w 1583"/>
              <a:gd name="T77" fmla="*/ 67 h 1240"/>
              <a:gd name="T78" fmla="*/ 404 w 1583"/>
              <a:gd name="T79" fmla="*/ 46 h 1240"/>
              <a:gd name="T80" fmla="*/ 476 w 1583"/>
              <a:gd name="T81" fmla="*/ 28 h 1240"/>
              <a:gd name="T82" fmla="*/ 549 w 1583"/>
              <a:gd name="T83" fmla="*/ 15 h 1240"/>
              <a:gd name="T84" fmla="*/ 625 w 1583"/>
              <a:gd name="T85" fmla="*/ 6 h 1240"/>
              <a:gd name="T86" fmla="*/ 701 w 1583"/>
              <a:gd name="T87" fmla="*/ 1 h 1240"/>
              <a:gd name="T88" fmla="*/ 595 w 1583"/>
              <a:gd name="T89" fmla="*/ 496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83" h="1240">
                <a:moveTo>
                  <a:pt x="595" y="496"/>
                </a:moveTo>
                <a:lnTo>
                  <a:pt x="459" y="456"/>
                </a:lnTo>
                <a:lnTo>
                  <a:pt x="453" y="475"/>
                </a:lnTo>
                <a:lnTo>
                  <a:pt x="608" y="519"/>
                </a:lnTo>
                <a:lnTo>
                  <a:pt x="759" y="0"/>
                </a:lnTo>
                <a:lnTo>
                  <a:pt x="773" y="0"/>
                </a:lnTo>
                <a:lnTo>
                  <a:pt x="787" y="1"/>
                </a:lnTo>
                <a:lnTo>
                  <a:pt x="801" y="1"/>
                </a:lnTo>
                <a:lnTo>
                  <a:pt x="814" y="2"/>
                </a:lnTo>
                <a:lnTo>
                  <a:pt x="828" y="3"/>
                </a:lnTo>
                <a:lnTo>
                  <a:pt x="841" y="5"/>
                </a:lnTo>
                <a:lnTo>
                  <a:pt x="854" y="6"/>
                </a:lnTo>
                <a:lnTo>
                  <a:pt x="868" y="7"/>
                </a:lnTo>
                <a:lnTo>
                  <a:pt x="1277" y="126"/>
                </a:lnTo>
                <a:lnTo>
                  <a:pt x="1229" y="290"/>
                </a:lnTo>
                <a:lnTo>
                  <a:pt x="1246" y="296"/>
                </a:lnTo>
                <a:lnTo>
                  <a:pt x="1296" y="130"/>
                </a:lnTo>
                <a:lnTo>
                  <a:pt x="1304" y="134"/>
                </a:lnTo>
                <a:lnTo>
                  <a:pt x="1313" y="140"/>
                </a:lnTo>
                <a:lnTo>
                  <a:pt x="1322" y="144"/>
                </a:lnTo>
                <a:lnTo>
                  <a:pt x="1330" y="150"/>
                </a:lnTo>
                <a:lnTo>
                  <a:pt x="1339" y="154"/>
                </a:lnTo>
                <a:lnTo>
                  <a:pt x="1348" y="160"/>
                </a:lnTo>
                <a:lnTo>
                  <a:pt x="1356" y="164"/>
                </a:lnTo>
                <a:lnTo>
                  <a:pt x="1365" y="170"/>
                </a:lnTo>
                <a:lnTo>
                  <a:pt x="1347" y="165"/>
                </a:lnTo>
                <a:lnTo>
                  <a:pt x="1342" y="164"/>
                </a:lnTo>
                <a:lnTo>
                  <a:pt x="1338" y="165"/>
                </a:lnTo>
                <a:lnTo>
                  <a:pt x="1335" y="169"/>
                </a:lnTo>
                <a:lnTo>
                  <a:pt x="1332" y="173"/>
                </a:lnTo>
                <a:lnTo>
                  <a:pt x="1283" y="340"/>
                </a:lnTo>
                <a:lnTo>
                  <a:pt x="1283" y="344"/>
                </a:lnTo>
                <a:lnTo>
                  <a:pt x="1284" y="348"/>
                </a:lnTo>
                <a:lnTo>
                  <a:pt x="1288" y="353"/>
                </a:lnTo>
                <a:lnTo>
                  <a:pt x="1291" y="355"/>
                </a:lnTo>
                <a:lnTo>
                  <a:pt x="1569" y="437"/>
                </a:lnTo>
                <a:lnTo>
                  <a:pt x="1573" y="437"/>
                </a:lnTo>
                <a:lnTo>
                  <a:pt x="1576" y="436"/>
                </a:lnTo>
                <a:lnTo>
                  <a:pt x="1579" y="434"/>
                </a:lnTo>
                <a:lnTo>
                  <a:pt x="1583" y="432"/>
                </a:lnTo>
                <a:lnTo>
                  <a:pt x="1548" y="548"/>
                </a:lnTo>
                <a:lnTo>
                  <a:pt x="1205" y="448"/>
                </a:lnTo>
                <a:lnTo>
                  <a:pt x="1212" y="426"/>
                </a:lnTo>
                <a:lnTo>
                  <a:pt x="1193" y="421"/>
                </a:lnTo>
                <a:lnTo>
                  <a:pt x="1182" y="460"/>
                </a:lnTo>
                <a:lnTo>
                  <a:pt x="1542" y="567"/>
                </a:lnTo>
                <a:lnTo>
                  <a:pt x="1365" y="1169"/>
                </a:lnTo>
                <a:lnTo>
                  <a:pt x="1349" y="1179"/>
                </a:lnTo>
                <a:lnTo>
                  <a:pt x="1334" y="1188"/>
                </a:lnTo>
                <a:lnTo>
                  <a:pt x="1317" y="1197"/>
                </a:lnTo>
                <a:lnTo>
                  <a:pt x="1301" y="1206"/>
                </a:lnTo>
                <a:lnTo>
                  <a:pt x="1284" y="1215"/>
                </a:lnTo>
                <a:lnTo>
                  <a:pt x="1268" y="1224"/>
                </a:lnTo>
                <a:lnTo>
                  <a:pt x="1251" y="1232"/>
                </a:lnTo>
                <a:lnTo>
                  <a:pt x="1233" y="1240"/>
                </a:lnTo>
                <a:lnTo>
                  <a:pt x="691" y="1080"/>
                </a:lnTo>
                <a:lnTo>
                  <a:pt x="699" y="1052"/>
                </a:lnTo>
                <a:lnTo>
                  <a:pt x="695" y="1051"/>
                </a:lnTo>
                <a:lnTo>
                  <a:pt x="739" y="897"/>
                </a:lnTo>
                <a:lnTo>
                  <a:pt x="744" y="898"/>
                </a:lnTo>
                <a:lnTo>
                  <a:pt x="759" y="845"/>
                </a:lnTo>
                <a:lnTo>
                  <a:pt x="306" y="713"/>
                </a:lnTo>
                <a:lnTo>
                  <a:pt x="278" y="809"/>
                </a:lnTo>
                <a:lnTo>
                  <a:pt x="232" y="795"/>
                </a:lnTo>
                <a:lnTo>
                  <a:pt x="230" y="800"/>
                </a:lnTo>
                <a:lnTo>
                  <a:pt x="85" y="756"/>
                </a:lnTo>
                <a:lnTo>
                  <a:pt x="87" y="752"/>
                </a:lnTo>
                <a:lnTo>
                  <a:pt x="0" y="727"/>
                </a:lnTo>
                <a:lnTo>
                  <a:pt x="105" y="372"/>
                </a:lnTo>
                <a:lnTo>
                  <a:pt x="296" y="428"/>
                </a:lnTo>
                <a:lnTo>
                  <a:pt x="301" y="410"/>
                </a:lnTo>
                <a:lnTo>
                  <a:pt x="111" y="353"/>
                </a:lnTo>
                <a:lnTo>
                  <a:pt x="173" y="139"/>
                </a:lnTo>
                <a:lnTo>
                  <a:pt x="204" y="123"/>
                </a:lnTo>
                <a:lnTo>
                  <a:pt x="236" y="107"/>
                </a:lnTo>
                <a:lnTo>
                  <a:pt x="268" y="93"/>
                </a:lnTo>
                <a:lnTo>
                  <a:pt x="301" y="79"/>
                </a:lnTo>
                <a:lnTo>
                  <a:pt x="335" y="67"/>
                </a:lnTo>
                <a:lnTo>
                  <a:pt x="370" y="56"/>
                </a:lnTo>
                <a:lnTo>
                  <a:pt x="404" y="46"/>
                </a:lnTo>
                <a:lnTo>
                  <a:pt x="440" y="36"/>
                </a:lnTo>
                <a:lnTo>
                  <a:pt x="476" y="28"/>
                </a:lnTo>
                <a:lnTo>
                  <a:pt x="513" y="20"/>
                </a:lnTo>
                <a:lnTo>
                  <a:pt x="549" y="15"/>
                </a:lnTo>
                <a:lnTo>
                  <a:pt x="587" y="9"/>
                </a:lnTo>
                <a:lnTo>
                  <a:pt x="625" y="6"/>
                </a:lnTo>
                <a:lnTo>
                  <a:pt x="663" y="2"/>
                </a:lnTo>
                <a:lnTo>
                  <a:pt x="701" y="1"/>
                </a:lnTo>
                <a:lnTo>
                  <a:pt x="740" y="0"/>
                </a:lnTo>
                <a:lnTo>
                  <a:pt x="595" y="496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76" name="Freeform 44"/>
          <p:cNvSpPr>
            <a:spLocks/>
          </p:cNvSpPr>
          <p:nvPr/>
        </p:nvSpPr>
        <p:spPr bwMode="auto">
          <a:xfrm>
            <a:off x="2668588" y="3475031"/>
            <a:ext cx="111125" cy="109538"/>
          </a:xfrm>
          <a:custGeom>
            <a:avLst/>
            <a:gdLst>
              <a:gd name="T0" fmla="*/ 75 w 209"/>
              <a:gd name="T1" fmla="*/ 205 h 209"/>
              <a:gd name="T2" fmla="*/ 65 w 209"/>
              <a:gd name="T3" fmla="*/ 202 h 209"/>
              <a:gd name="T4" fmla="*/ 56 w 209"/>
              <a:gd name="T5" fmla="*/ 197 h 209"/>
              <a:gd name="T6" fmla="*/ 47 w 209"/>
              <a:gd name="T7" fmla="*/ 192 h 209"/>
              <a:gd name="T8" fmla="*/ 39 w 209"/>
              <a:gd name="T9" fmla="*/ 186 h 209"/>
              <a:gd name="T10" fmla="*/ 31 w 209"/>
              <a:gd name="T11" fmla="*/ 179 h 209"/>
              <a:gd name="T12" fmla="*/ 23 w 209"/>
              <a:gd name="T13" fmla="*/ 171 h 209"/>
              <a:gd name="T14" fmla="*/ 18 w 209"/>
              <a:gd name="T15" fmla="*/ 163 h 209"/>
              <a:gd name="T16" fmla="*/ 12 w 209"/>
              <a:gd name="T17" fmla="*/ 154 h 209"/>
              <a:gd name="T18" fmla="*/ 4 w 209"/>
              <a:gd name="T19" fmla="*/ 135 h 209"/>
              <a:gd name="T20" fmla="*/ 0 w 209"/>
              <a:gd name="T21" fmla="*/ 115 h 209"/>
              <a:gd name="T22" fmla="*/ 0 w 209"/>
              <a:gd name="T23" fmla="*/ 96 h 209"/>
              <a:gd name="T24" fmla="*/ 3 w 209"/>
              <a:gd name="T25" fmla="*/ 75 h 209"/>
              <a:gd name="T26" fmla="*/ 7 w 209"/>
              <a:gd name="T27" fmla="*/ 65 h 209"/>
              <a:gd name="T28" fmla="*/ 11 w 209"/>
              <a:gd name="T29" fmla="*/ 56 h 209"/>
              <a:gd name="T30" fmla="*/ 17 w 209"/>
              <a:gd name="T31" fmla="*/ 48 h 209"/>
              <a:gd name="T32" fmla="*/ 23 w 209"/>
              <a:gd name="T33" fmla="*/ 39 h 209"/>
              <a:gd name="T34" fmla="*/ 30 w 209"/>
              <a:gd name="T35" fmla="*/ 32 h 209"/>
              <a:gd name="T36" fmla="*/ 38 w 209"/>
              <a:gd name="T37" fmla="*/ 24 h 209"/>
              <a:gd name="T38" fmla="*/ 46 w 209"/>
              <a:gd name="T39" fmla="*/ 18 h 209"/>
              <a:gd name="T40" fmla="*/ 55 w 209"/>
              <a:gd name="T41" fmla="*/ 13 h 209"/>
              <a:gd name="T42" fmla="*/ 64 w 209"/>
              <a:gd name="T43" fmla="*/ 8 h 209"/>
              <a:gd name="T44" fmla="*/ 74 w 209"/>
              <a:gd name="T45" fmla="*/ 5 h 209"/>
              <a:gd name="T46" fmla="*/ 84 w 209"/>
              <a:gd name="T47" fmla="*/ 2 h 209"/>
              <a:gd name="T48" fmla="*/ 94 w 209"/>
              <a:gd name="T49" fmla="*/ 1 h 209"/>
              <a:gd name="T50" fmla="*/ 104 w 209"/>
              <a:gd name="T51" fmla="*/ 0 h 209"/>
              <a:gd name="T52" fmla="*/ 114 w 209"/>
              <a:gd name="T53" fmla="*/ 1 h 209"/>
              <a:gd name="T54" fmla="*/ 124 w 209"/>
              <a:gd name="T55" fmla="*/ 2 h 209"/>
              <a:gd name="T56" fmla="*/ 134 w 209"/>
              <a:gd name="T57" fmla="*/ 4 h 209"/>
              <a:gd name="T58" fmla="*/ 154 w 209"/>
              <a:gd name="T59" fmla="*/ 12 h 209"/>
              <a:gd name="T60" fmla="*/ 171 w 209"/>
              <a:gd name="T61" fmla="*/ 24 h 209"/>
              <a:gd name="T62" fmla="*/ 185 w 209"/>
              <a:gd name="T63" fmla="*/ 37 h 209"/>
              <a:gd name="T64" fmla="*/ 196 w 209"/>
              <a:gd name="T65" fmla="*/ 54 h 209"/>
              <a:gd name="T66" fmla="*/ 204 w 209"/>
              <a:gd name="T67" fmla="*/ 73 h 209"/>
              <a:gd name="T68" fmla="*/ 209 w 209"/>
              <a:gd name="T69" fmla="*/ 92 h 209"/>
              <a:gd name="T70" fmla="*/ 209 w 209"/>
              <a:gd name="T71" fmla="*/ 113 h 209"/>
              <a:gd name="T72" fmla="*/ 205 w 209"/>
              <a:gd name="T73" fmla="*/ 134 h 209"/>
              <a:gd name="T74" fmla="*/ 202 w 209"/>
              <a:gd name="T75" fmla="*/ 144 h 209"/>
              <a:gd name="T76" fmla="*/ 198 w 209"/>
              <a:gd name="T77" fmla="*/ 153 h 209"/>
              <a:gd name="T78" fmla="*/ 192 w 209"/>
              <a:gd name="T79" fmla="*/ 161 h 209"/>
              <a:gd name="T80" fmla="*/ 186 w 209"/>
              <a:gd name="T81" fmla="*/ 169 h 209"/>
              <a:gd name="T82" fmla="*/ 180 w 209"/>
              <a:gd name="T83" fmla="*/ 177 h 209"/>
              <a:gd name="T84" fmla="*/ 172 w 209"/>
              <a:gd name="T85" fmla="*/ 185 h 209"/>
              <a:gd name="T86" fmla="*/ 164 w 209"/>
              <a:gd name="T87" fmla="*/ 190 h 209"/>
              <a:gd name="T88" fmla="*/ 155 w 209"/>
              <a:gd name="T89" fmla="*/ 196 h 209"/>
              <a:gd name="T90" fmla="*/ 146 w 209"/>
              <a:gd name="T91" fmla="*/ 201 h 209"/>
              <a:gd name="T92" fmla="*/ 136 w 209"/>
              <a:gd name="T93" fmla="*/ 204 h 209"/>
              <a:gd name="T94" fmla="*/ 126 w 209"/>
              <a:gd name="T95" fmla="*/ 207 h 209"/>
              <a:gd name="T96" fmla="*/ 116 w 209"/>
              <a:gd name="T97" fmla="*/ 208 h 209"/>
              <a:gd name="T98" fmla="*/ 106 w 209"/>
              <a:gd name="T99" fmla="*/ 209 h 209"/>
              <a:gd name="T100" fmla="*/ 95 w 209"/>
              <a:gd name="T101" fmla="*/ 208 h 209"/>
              <a:gd name="T102" fmla="*/ 85 w 209"/>
              <a:gd name="T103" fmla="*/ 207 h 209"/>
              <a:gd name="T104" fmla="*/ 75 w 209"/>
              <a:gd name="T105" fmla="*/ 205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09" h="209">
                <a:moveTo>
                  <a:pt x="75" y="205"/>
                </a:moveTo>
                <a:lnTo>
                  <a:pt x="65" y="202"/>
                </a:lnTo>
                <a:lnTo>
                  <a:pt x="56" y="197"/>
                </a:lnTo>
                <a:lnTo>
                  <a:pt x="47" y="192"/>
                </a:lnTo>
                <a:lnTo>
                  <a:pt x="39" y="186"/>
                </a:lnTo>
                <a:lnTo>
                  <a:pt x="31" y="179"/>
                </a:lnTo>
                <a:lnTo>
                  <a:pt x="23" y="171"/>
                </a:lnTo>
                <a:lnTo>
                  <a:pt x="18" y="163"/>
                </a:lnTo>
                <a:lnTo>
                  <a:pt x="12" y="154"/>
                </a:lnTo>
                <a:lnTo>
                  <a:pt x="4" y="135"/>
                </a:lnTo>
                <a:lnTo>
                  <a:pt x="0" y="115"/>
                </a:lnTo>
                <a:lnTo>
                  <a:pt x="0" y="96"/>
                </a:lnTo>
                <a:lnTo>
                  <a:pt x="3" y="75"/>
                </a:lnTo>
                <a:lnTo>
                  <a:pt x="7" y="65"/>
                </a:lnTo>
                <a:lnTo>
                  <a:pt x="11" y="56"/>
                </a:lnTo>
                <a:lnTo>
                  <a:pt x="17" y="48"/>
                </a:lnTo>
                <a:lnTo>
                  <a:pt x="23" y="39"/>
                </a:lnTo>
                <a:lnTo>
                  <a:pt x="30" y="32"/>
                </a:lnTo>
                <a:lnTo>
                  <a:pt x="38" y="24"/>
                </a:lnTo>
                <a:lnTo>
                  <a:pt x="46" y="18"/>
                </a:lnTo>
                <a:lnTo>
                  <a:pt x="55" y="13"/>
                </a:lnTo>
                <a:lnTo>
                  <a:pt x="64" y="8"/>
                </a:lnTo>
                <a:lnTo>
                  <a:pt x="74" y="5"/>
                </a:lnTo>
                <a:lnTo>
                  <a:pt x="84" y="2"/>
                </a:lnTo>
                <a:lnTo>
                  <a:pt x="94" y="1"/>
                </a:lnTo>
                <a:lnTo>
                  <a:pt x="104" y="0"/>
                </a:lnTo>
                <a:lnTo>
                  <a:pt x="114" y="1"/>
                </a:lnTo>
                <a:lnTo>
                  <a:pt x="124" y="2"/>
                </a:lnTo>
                <a:lnTo>
                  <a:pt x="134" y="4"/>
                </a:lnTo>
                <a:lnTo>
                  <a:pt x="154" y="12"/>
                </a:lnTo>
                <a:lnTo>
                  <a:pt x="171" y="24"/>
                </a:lnTo>
                <a:lnTo>
                  <a:pt x="185" y="37"/>
                </a:lnTo>
                <a:lnTo>
                  <a:pt x="196" y="54"/>
                </a:lnTo>
                <a:lnTo>
                  <a:pt x="204" y="73"/>
                </a:lnTo>
                <a:lnTo>
                  <a:pt x="209" y="92"/>
                </a:lnTo>
                <a:lnTo>
                  <a:pt x="209" y="113"/>
                </a:lnTo>
                <a:lnTo>
                  <a:pt x="205" y="134"/>
                </a:lnTo>
                <a:lnTo>
                  <a:pt x="202" y="144"/>
                </a:lnTo>
                <a:lnTo>
                  <a:pt x="198" y="153"/>
                </a:lnTo>
                <a:lnTo>
                  <a:pt x="192" y="161"/>
                </a:lnTo>
                <a:lnTo>
                  <a:pt x="186" y="169"/>
                </a:lnTo>
                <a:lnTo>
                  <a:pt x="180" y="177"/>
                </a:lnTo>
                <a:lnTo>
                  <a:pt x="172" y="185"/>
                </a:lnTo>
                <a:lnTo>
                  <a:pt x="164" y="190"/>
                </a:lnTo>
                <a:lnTo>
                  <a:pt x="155" y="196"/>
                </a:lnTo>
                <a:lnTo>
                  <a:pt x="146" y="201"/>
                </a:lnTo>
                <a:lnTo>
                  <a:pt x="136" y="204"/>
                </a:lnTo>
                <a:lnTo>
                  <a:pt x="126" y="207"/>
                </a:lnTo>
                <a:lnTo>
                  <a:pt x="116" y="208"/>
                </a:lnTo>
                <a:lnTo>
                  <a:pt x="106" y="209"/>
                </a:lnTo>
                <a:lnTo>
                  <a:pt x="95" y="208"/>
                </a:lnTo>
                <a:lnTo>
                  <a:pt x="85" y="207"/>
                </a:lnTo>
                <a:lnTo>
                  <a:pt x="75" y="205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77" name="Freeform 45"/>
          <p:cNvSpPr>
            <a:spLocks/>
          </p:cNvSpPr>
          <p:nvPr/>
        </p:nvSpPr>
        <p:spPr bwMode="auto">
          <a:xfrm>
            <a:off x="2673350" y="3479794"/>
            <a:ext cx="100012" cy="100012"/>
          </a:xfrm>
          <a:custGeom>
            <a:avLst/>
            <a:gdLst>
              <a:gd name="T0" fmla="*/ 179 w 189"/>
              <a:gd name="T1" fmla="*/ 50 h 189"/>
              <a:gd name="T2" fmla="*/ 174 w 189"/>
              <a:gd name="T3" fmla="*/ 42 h 189"/>
              <a:gd name="T4" fmla="*/ 167 w 189"/>
              <a:gd name="T5" fmla="*/ 34 h 189"/>
              <a:gd name="T6" fmla="*/ 162 w 189"/>
              <a:gd name="T7" fmla="*/ 27 h 189"/>
              <a:gd name="T8" fmla="*/ 155 w 189"/>
              <a:gd name="T9" fmla="*/ 21 h 189"/>
              <a:gd name="T10" fmla="*/ 147 w 189"/>
              <a:gd name="T11" fmla="*/ 15 h 189"/>
              <a:gd name="T12" fmla="*/ 140 w 189"/>
              <a:gd name="T13" fmla="*/ 11 h 189"/>
              <a:gd name="T14" fmla="*/ 131 w 189"/>
              <a:gd name="T15" fmla="*/ 7 h 189"/>
              <a:gd name="T16" fmla="*/ 122 w 189"/>
              <a:gd name="T17" fmla="*/ 4 h 189"/>
              <a:gd name="T18" fmla="*/ 113 w 189"/>
              <a:gd name="T19" fmla="*/ 2 h 189"/>
              <a:gd name="T20" fmla="*/ 103 w 189"/>
              <a:gd name="T21" fmla="*/ 1 h 189"/>
              <a:gd name="T22" fmla="*/ 94 w 189"/>
              <a:gd name="T23" fmla="*/ 0 h 189"/>
              <a:gd name="T24" fmla="*/ 85 w 189"/>
              <a:gd name="T25" fmla="*/ 1 h 189"/>
              <a:gd name="T26" fmla="*/ 76 w 189"/>
              <a:gd name="T27" fmla="*/ 2 h 189"/>
              <a:gd name="T28" fmla="*/ 67 w 189"/>
              <a:gd name="T29" fmla="*/ 4 h 189"/>
              <a:gd name="T30" fmla="*/ 58 w 189"/>
              <a:gd name="T31" fmla="*/ 7 h 189"/>
              <a:gd name="T32" fmla="*/ 49 w 189"/>
              <a:gd name="T33" fmla="*/ 12 h 189"/>
              <a:gd name="T34" fmla="*/ 41 w 189"/>
              <a:gd name="T35" fmla="*/ 16 h 189"/>
              <a:gd name="T36" fmla="*/ 33 w 189"/>
              <a:gd name="T37" fmla="*/ 22 h 189"/>
              <a:gd name="T38" fmla="*/ 27 w 189"/>
              <a:gd name="T39" fmla="*/ 29 h 189"/>
              <a:gd name="T40" fmla="*/ 20 w 189"/>
              <a:gd name="T41" fmla="*/ 35 h 189"/>
              <a:gd name="T42" fmla="*/ 14 w 189"/>
              <a:gd name="T43" fmla="*/ 43 h 189"/>
              <a:gd name="T44" fmla="*/ 10 w 189"/>
              <a:gd name="T45" fmla="*/ 51 h 189"/>
              <a:gd name="T46" fmla="*/ 7 w 189"/>
              <a:gd name="T47" fmla="*/ 59 h 189"/>
              <a:gd name="T48" fmla="*/ 3 w 189"/>
              <a:gd name="T49" fmla="*/ 68 h 189"/>
              <a:gd name="T50" fmla="*/ 0 w 189"/>
              <a:gd name="T51" fmla="*/ 87 h 189"/>
              <a:gd name="T52" fmla="*/ 0 w 189"/>
              <a:gd name="T53" fmla="*/ 106 h 189"/>
              <a:gd name="T54" fmla="*/ 3 w 189"/>
              <a:gd name="T55" fmla="*/ 124 h 189"/>
              <a:gd name="T56" fmla="*/ 11 w 189"/>
              <a:gd name="T57" fmla="*/ 139 h 189"/>
              <a:gd name="T58" fmla="*/ 21 w 189"/>
              <a:gd name="T59" fmla="*/ 155 h 189"/>
              <a:gd name="T60" fmla="*/ 35 w 189"/>
              <a:gd name="T61" fmla="*/ 167 h 189"/>
              <a:gd name="T62" fmla="*/ 50 w 189"/>
              <a:gd name="T63" fmla="*/ 178 h 189"/>
              <a:gd name="T64" fmla="*/ 68 w 189"/>
              <a:gd name="T65" fmla="*/ 185 h 189"/>
              <a:gd name="T66" fmla="*/ 77 w 189"/>
              <a:gd name="T67" fmla="*/ 187 h 189"/>
              <a:gd name="T68" fmla="*/ 86 w 189"/>
              <a:gd name="T69" fmla="*/ 188 h 189"/>
              <a:gd name="T70" fmla="*/ 95 w 189"/>
              <a:gd name="T71" fmla="*/ 189 h 189"/>
              <a:gd name="T72" fmla="*/ 104 w 189"/>
              <a:gd name="T73" fmla="*/ 188 h 189"/>
              <a:gd name="T74" fmla="*/ 113 w 189"/>
              <a:gd name="T75" fmla="*/ 187 h 189"/>
              <a:gd name="T76" fmla="*/ 123 w 189"/>
              <a:gd name="T77" fmla="*/ 185 h 189"/>
              <a:gd name="T78" fmla="*/ 131 w 189"/>
              <a:gd name="T79" fmla="*/ 182 h 189"/>
              <a:gd name="T80" fmla="*/ 140 w 189"/>
              <a:gd name="T81" fmla="*/ 177 h 189"/>
              <a:gd name="T82" fmla="*/ 147 w 189"/>
              <a:gd name="T83" fmla="*/ 173 h 189"/>
              <a:gd name="T84" fmla="*/ 155 w 189"/>
              <a:gd name="T85" fmla="*/ 167 h 189"/>
              <a:gd name="T86" fmla="*/ 162 w 189"/>
              <a:gd name="T87" fmla="*/ 160 h 189"/>
              <a:gd name="T88" fmla="*/ 169 w 189"/>
              <a:gd name="T89" fmla="*/ 154 h 189"/>
              <a:gd name="T90" fmla="*/ 174 w 189"/>
              <a:gd name="T91" fmla="*/ 146 h 189"/>
              <a:gd name="T92" fmla="*/ 179 w 189"/>
              <a:gd name="T93" fmla="*/ 138 h 189"/>
              <a:gd name="T94" fmla="*/ 182 w 189"/>
              <a:gd name="T95" fmla="*/ 130 h 189"/>
              <a:gd name="T96" fmla="*/ 185 w 189"/>
              <a:gd name="T97" fmla="*/ 121 h 189"/>
              <a:gd name="T98" fmla="*/ 189 w 189"/>
              <a:gd name="T99" fmla="*/ 103 h 189"/>
              <a:gd name="T100" fmla="*/ 189 w 189"/>
              <a:gd name="T101" fmla="*/ 84 h 189"/>
              <a:gd name="T102" fmla="*/ 185 w 189"/>
              <a:gd name="T103" fmla="*/ 67 h 189"/>
              <a:gd name="T104" fmla="*/ 179 w 189"/>
              <a:gd name="T105" fmla="*/ 50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89" h="189">
                <a:moveTo>
                  <a:pt x="179" y="50"/>
                </a:moveTo>
                <a:lnTo>
                  <a:pt x="174" y="42"/>
                </a:lnTo>
                <a:lnTo>
                  <a:pt x="167" y="34"/>
                </a:lnTo>
                <a:lnTo>
                  <a:pt x="162" y="27"/>
                </a:lnTo>
                <a:lnTo>
                  <a:pt x="155" y="21"/>
                </a:lnTo>
                <a:lnTo>
                  <a:pt x="147" y="15"/>
                </a:lnTo>
                <a:lnTo>
                  <a:pt x="140" y="11"/>
                </a:lnTo>
                <a:lnTo>
                  <a:pt x="131" y="7"/>
                </a:lnTo>
                <a:lnTo>
                  <a:pt x="122" y="4"/>
                </a:lnTo>
                <a:lnTo>
                  <a:pt x="113" y="2"/>
                </a:lnTo>
                <a:lnTo>
                  <a:pt x="103" y="1"/>
                </a:lnTo>
                <a:lnTo>
                  <a:pt x="94" y="0"/>
                </a:lnTo>
                <a:lnTo>
                  <a:pt x="85" y="1"/>
                </a:lnTo>
                <a:lnTo>
                  <a:pt x="76" y="2"/>
                </a:lnTo>
                <a:lnTo>
                  <a:pt x="67" y="4"/>
                </a:lnTo>
                <a:lnTo>
                  <a:pt x="58" y="7"/>
                </a:lnTo>
                <a:lnTo>
                  <a:pt x="49" y="12"/>
                </a:lnTo>
                <a:lnTo>
                  <a:pt x="41" y="16"/>
                </a:lnTo>
                <a:lnTo>
                  <a:pt x="33" y="22"/>
                </a:lnTo>
                <a:lnTo>
                  <a:pt x="27" y="29"/>
                </a:lnTo>
                <a:lnTo>
                  <a:pt x="20" y="35"/>
                </a:lnTo>
                <a:lnTo>
                  <a:pt x="14" y="43"/>
                </a:lnTo>
                <a:lnTo>
                  <a:pt x="10" y="51"/>
                </a:lnTo>
                <a:lnTo>
                  <a:pt x="7" y="59"/>
                </a:lnTo>
                <a:lnTo>
                  <a:pt x="3" y="68"/>
                </a:lnTo>
                <a:lnTo>
                  <a:pt x="0" y="87"/>
                </a:lnTo>
                <a:lnTo>
                  <a:pt x="0" y="106"/>
                </a:lnTo>
                <a:lnTo>
                  <a:pt x="3" y="124"/>
                </a:lnTo>
                <a:lnTo>
                  <a:pt x="11" y="139"/>
                </a:lnTo>
                <a:lnTo>
                  <a:pt x="21" y="155"/>
                </a:lnTo>
                <a:lnTo>
                  <a:pt x="35" y="167"/>
                </a:lnTo>
                <a:lnTo>
                  <a:pt x="50" y="178"/>
                </a:lnTo>
                <a:lnTo>
                  <a:pt x="68" y="185"/>
                </a:lnTo>
                <a:lnTo>
                  <a:pt x="77" y="187"/>
                </a:lnTo>
                <a:lnTo>
                  <a:pt x="86" y="188"/>
                </a:lnTo>
                <a:lnTo>
                  <a:pt x="95" y="189"/>
                </a:lnTo>
                <a:lnTo>
                  <a:pt x="104" y="188"/>
                </a:lnTo>
                <a:lnTo>
                  <a:pt x="113" y="187"/>
                </a:lnTo>
                <a:lnTo>
                  <a:pt x="123" y="185"/>
                </a:lnTo>
                <a:lnTo>
                  <a:pt x="131" y="182"/>
                </a:lnTo>
                <a:lnTo>
                  <a:pt x="140" y="177"/>
                </a:lnTo>
                <a:lnTo>
                  <a:pt x="147" y="173"/>
                </a:lnTo>
                <a:lnTo>
                  <a:pt x="155" y="167"/>
                </a:lnTo>
                <a:lnTo>
                  <a:pt x="162" y="160"/>
                </a:lnTo>
                <a:lnTo>
                  <a:pt x="169" y="154"/>
                </a:lnTo>
                <a:lnTo>
                  <a:pt x="174" y="146"/>
                </a:lnTo>
                <a:lnTo>
                  <a:pt x="179" y="138"/>
                </a:lnTo>
                <a:lnTo>
                  <a:pt x="182" y="130"/>
                </a:lnTo>
                <a:lnTo>
                  <a:pt x="185" y="121"/>
                </a:lnTo>
                <a:lnTo>
                  <a:pt x="189" y="103"/>
                </a:lnTo>
                <a:lnTo>
                  <a:pt x="189" y="84"/>
                </a:lnTo>
                <a:lnTo>
                  <a:pt x="185" y="67"/>
                </a:lnTo>
                <a:lnTo>
                  <a:pt x="179" y="50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78" name="Freeform 46"/>
          <p:cNvSpPr>
            <a:spLocks/>
          </p:cNvSpPr>
          <p:nvPr/>
        </p:nvSpPr>
        <p:spPr bwMode="auto">
          <a:xfrm>
            <a:off x="2719388" y="3428995"/>
            <a:ext cx="47625" cy="46037"/>
          </a:xfrm>
          <a:custGeom>
            <a:avLst/>
            <a:gdLst>
              <a:gd name="T0" fmla="*/ 71 w 91"/>
              <a:gd name="T1" fmla="*/ 83 h 85"/>
              <a:gd name="T2" fmla="*/ 63 w 91"/>
              <a:gd name="T3" fmla="*/ 85 h 85"/>
              <a:gd name="T4" fmla="*/ 56 w 91"/>
              <a:gd name="T5" fmla="*/ 85 h 85"/>
              <a:gd name="T6" fmla="*/ 47 w 91"/>
              <a:gd name="T7" fmla="*/ 83 h 85"/>
              <a:gd name="T8" fmla="*/ 38 w 91"/>
              <a:gd name="T9" fmla="*/ 81 h 85"/>
              <a:gd name="T10" fmla="*/ 29 w 91"/>
              <a:gd name="T11" fmla="*/ 79 h 85"/>
              <a:gd name="T12" fmla="*/ 21 w 91"/>
              <a:gd name="T13" fmla="*/ 74 h 85"/>
              <a:gd name="T14" fmla="*/ 13 w 91"/>
              <a:gd name="T15" fmla="*/ 70 h 85"/>
              <a:gd name="T16" fmla="*/ 8 w 91"/>
              <a:gd name="T17" fmla="*/ 66 h 85"/>
              <a:gd name="T18" fmla="*/ 2 w 91"/>
              <a:gd name="T19" fmla="*/ 59 h 85"/>
              <a:gd name="T20" fmla="*/ 0 w 91"/>
              <a:gd name="T21" fmla="*/ 53 h 85"/>
              <a:gd name="T22" fmla="*/ 0 w 91"/>
              <a:gd name="T23" fmla="*/ 48 h 85"/>
              <a:gd name="T24" fmla="*/ 1 w 91"/>
              <a:gd name="T25" fmla="*/ 43 h 85"/>
              <a:gd name="T26" fmla="*/ 5 w 91"/>
              <a:gd name="T27" fmla="*/ 31 h 85"/>
              <a:gd name="T28" fmla="*/ 12 w 91"/>
              <a:gd name="T29" fmla="*/ 21 h 85"/>
              <a:gd name="T30" fmla="*/ 20 w 91"/>
              <a:gd name="T31" fmla="*/ 12 h 85"/>
              <a:gd name="T32" fmla="*/ 30 w 91"/>
              <a:gd name="T33" fmla="*/ 5 h 85"/>
              <a:gd name="T34" fmla="*/ 38 w 91"/>
              <a:gd name="T35" fmla="*/ 2 h 85"/>
              <a:gd name="T36" fmla="*/ 46 w 91"/>
              <a:gd name="T37" fmla="*/ 0 h 85"/>
              <a:gd name="T38" fmla="*/ 53 w 91"/>
              <a:gd name="T39" fmla="*/ 0 h 85"/>
              <a:gd name="T40" fmla="*/ 60 w 91"/>
              <a:gd name="T41" fmla="*/ 1 h 85"/>
              <a:gd name="T42" fmla="*/ 69 w 91"/>
              <a:gd name="T43" fmla="*/ 5 h 85"/>
              <a:gd name="T44" fmla="*/ 76 w 91"/>
              <a:gd name="T45" fmla="*/ 11 h 85"/>
              <a:gd name="T46" fmla="*/ 82 w 91"/>
              <a:gd name="T47" fmla="*/ 18 h 85"/>
              <a:gd name="T48" fmla="*/ 87 w 91"/>
              <a:gd name="T49" fmla="*/ 26 h 85"/>
              <a:gd name="T50" fmla="*/ 89 w 91"/>
              <a:gd name="T51" fmla="*/ 36 h 85"/>
              <a:gd name="T52" fmla="*/ 91 w 91"/>
              <a:gd name="T53" fmla="*/ 47 h 85"/>
              <a:gd name="T54" fmla="*/ 90 w 91"/>
              <a:gd name="T55" fmla="*/ 58 h 85"/>
              <a:gd name="T56" fmla="*/ 88 w 91"/>
              <a:gd name="T57" fmla="*/ 69 h 85"/>
              <a:gd name="T58" fmla="*/ 87 w 91"/>
              <a:gd name="T59" fmla="*/ 73 h 85"/>
              <a:gd name="T60" fmla="*/ 84 w 91"/>
              <a:gd name="T61" fmla="*/ 78 h 85"/>
              <a:gd name="T62" fmla="*/ 78 w 91"/>
              <a:gd name="T63" fmla="*/ 81 h 85"/>
              <a:gd name="T64" fmla="*/ 71 w 91"/>
              <a:gd name="T65" fmla="*/ 8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" h="85">
                <a:moveTo>
                  <a:pt x="71" y="83"/>
                </a:moveTo>
                <a:lnTo>
                  <a:pt x="63" y="85"/>
                </a:lnTo>
                <a:lnTo>
                  <a:pt x="56" y="85"/>
                </a:lnTo>
                <a:lnTo>
                  <a:pt x="47" y="83"/>
                </a:lnTo>
                <a:lnTo>
                  <a:pt x="38" y="81"/>
                </a:lnTo>
                <a:lnTo>
                  <a:pt x="29" y="79"/>
                </a:lnTo>
                <a:lnTo>
                  <a:pt x="21" y="74"/>
                </a:lnTo>
                <a:lnTo>
                  <a:pt x="13" y="70"/>
                </a:lnTo>
                <a:lnTo>
                  <a:pt x="8" y="66"/>
                </a:lnTo>
                <a:lnTo>
                  <a:pt x="2" y="59"/>
                </a:lnTo>
                <a:lnTo>
                  <a:pt x="0" y="53"/>
                </a:lnTo>
                <a:lnTo>
                  <a:pt x="0" y="48"/>
                </a:lnTo>
                <a:lnTo>
                  <a:pt x="1" y="43"/>
                </a:lnTo>
                <a:lnTo>
                  <a:pt x="5" y="31"/>
                </a:lnTo>
                <a:lnTo>
                  <a:pt x="12" y="21"/>
                </a:lnTo>
                <a:lnTo>
                  <a:pt x="20" y="12"/>
                </a:lnTo>
                <a:lnTo>
                  <a:pt x="30" y="5"/>
                </a:lnTo>
                <a:lnTo>
                  <a:pt x="38" y="2"/>
                </a:lnTo>
                <a:lnTo>
                  <a:pt x="46" y="0"/>
                </a:lnTo>
                <a:lnTo>
                  <a:pt x="53" y="0"/>
                </a:lnTo>
                <a:lnTo>
                  <a:pt x="60" y="1"/>
                </a:lnTo>
                <a:lnTo>
                  <a:pt x="69" y="5"/>
                </a:lnTo>
                <a:lnTo>
                  <a:pt x="76" y="11"/>
                </a:lnTo>
                <a:lnTo>
                  <a:pt x="82" y="18"/>
                </a:lnTo>
                <a:lnTo>
                  <a:pt x="87" y="26"/>
                </a:lnTo>
                <a:lnTo>
                  <a:pt x="89" y="36"/>
                </a:lnTo>
                <a:lnTo>
                  <a:pt x="91" y="47"/>
                </a:lnTo>
                <a:lnTo>
                  <a:pt x="90" y="58"/>
                </a:lnTo>
                <a:lnTo>
                  <a:pt x="88" y="69"/>
                </a:lnTo>
                <a:lnTo>
                  <a:pt x="87" y="73"/>
                </a:lnTo>
                <a:lnTo>
                  <a:pt x="84" y="78"/>
                </a:lnTo>
                <a:lnTo>
                  <a:pt x="78" y="81"/>
                </a:lnTo>
                <a:lnTo>
                  <a:pt x="71" y="83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79" name="Freeform 47"/>
          <p:cNvSpPr>
            <a:spLocks/>
          </p:cNvSpPr>
          <p:nvPr/>
        </p:nvSpPr>
        <p:spPr bwMode="auto">
          <a:xfrm>
            <a:off x="2724150" y="3435345"/>
            <a:ext cx="38100" cy="34925"/>
          </a:xfrm>
          <a:custGeom>
            <a:avLst/>
            <a:gdLst>
              <a:gd name="T0" fmla="*/ 66 w 71"/>
              <a:gd name="T1" fmla="*/ 16 h 66"/>
              <a:gd name="T2" fmla="*/ 62 w 71"/>
              <a:gd name="T3" fmla="*/ 11 h 66"/>
              <a:gd name="T4" fmla="*/ 58 w 71"/>
              <a:gd name="T5" fmla="*/ 6 h 66"/>
              <a:gd name="T6" fmla="*/ 53 w 71"/>
              <a:gd name="T7" fmla="*/ 3 h 66"/>
              <a:gd name="T8" fmla="*/ 48 w 71"/>
              <a:gd name="T9" fmla="*/ 1 h 66"/>
              <a:gd name="T10" fmla="*/ 42 w 71"/>
              <a:gd name="T11" fmla="*/ 0 h 66"/>
              <a:gd name="T12" fmla="*/ 37 w 71"/>
              <a:gd name="T13" fmla="*/ 0 h 66"/>
              <a:gd name="T14" fmla="*/ 30 w 71"/>
              <a:gd name="T15" fmla="*/ 2 h 66"/>
              <a:gd name="T16" fmla="*/ 24 w 71"/>
              <a:gd name="T17" fmla="*/ 4 h 66"/>
              <a:gd name="T18" fmla="*/ 17 w 71"/>
              <a:gd name="T19" fmla="*/ 10 h 66"/>
              <a:gd name="T20" fmla="*/ 10 w 71"/>
              <a:gd name="T21" fmla="*/ 16 h 66"/>
              <a:gd name="T22" fmla="*/ 4 w 71"/>
              <a:gd name="T23" fmla="*/ 25 h 66"/>
              <a:gd name="T24" fmla="*/ 0 w 71"/>
              <a:gd name="T25" fmla="*/ 35 h 66"/>
              <a:gd name="T26" fmla="*/ 0 w 71"/>
              <a:gd name="T27" fmla="*/ 40 h 66"/>
              <a:gd name="T28" fmla="*/ 1 w 71"/>
              <a:gd name="T29" fmla="*/ 43 h 66"/>
              <a:gd name="T30" fmla="*/ 3 w 71"/>
              <a:gd name="T31" fmla="*/ 48 h 66"/>
              <a:gd name="T32" fmla="*/ 8 w 71"/>
              <a:gd name="T33" fmla="*/ 51 h 66"/>
              <a:gd name="T34" fmla="*/ 12 w 71"/>
              <a:gd name="T35" fmla="*/ 54 h 66"/>
              <a:gd name="T36" fmla="*/ 18 w 71"/>
              <a:gd name="T37" fmla="*/ 58 h 66"/>
              <a:gd name="T38" fmla="*/ 23 w 71"/>
              <a:gd name="T39" fmla="*/ 60 h 66"/>
              <a:gd name="T40" fmla="*/ 30 w 71"/>
              <a:gd name="T41" fmla="*/ 62 h 66"/>
              <a:gd name="T42" fmla="*/ 37 w 71"/>
              <a:gd name="T43" fmla="*/ 63 h 66"/>
              <a:gd name="T44" fmla="*/ 42 w 71"/>
              <a:gd name="T45" fmla="*/ 64 h 66"/>
              <a:gd name="T46" fmla="*/ 49 w 71"/>
              <a:gd name="T47" fmla="*/ 66 h 66"/>
              <a:gd name="T48" fmla="*/ 55 w 71"/>
              <a:gd name="T49" fmla="*/ 64 h 66"/>
              <a:gd name="T50" fmla="*/ 60 w 71"/>
              <a:gd name="T51" fmla="*/ 64 h 66"/>
              <a:gd name="T52" fmla="*/ 64 w 71"/>
              <a:gd name="T53" fmla="*/ 62 h 66"/>
              <a:gd name="T54" fmla="*/ 67 w 71"/>
              <a:gd name="T55" fmla="*/ 60 h 66"/>
              <a:gd name="T56" fmla="*/ 69 w 71"/>
              <a:gd name="T57" fmla="*/ 57 h 66"/>
              <a:gd name="T58" fmla="*/ 71 w 71"/>
              <a:gd name="T59" fmla="*/ 45 h 66"/>
              <a:gd name="T60" fmla="*/ 71 w 71"/>
              <a:gd name="T61" fmla="*/ 35 h 66"/>
              <a:gd name="T62" fmla="*/ 70 w 71"/>
              <a:gd name="T63" fmla="*/ 25 h 66"/>
              <a:gd name="T64" fmla="*/ 66 w 71"/>
              <a:gd name="T65" fmla="*/ 1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1" h="66">
                <a:moveTo>
                  <a:pt x="66" y="16"/>
                </a:moveTo>
                <a:lnTo>
                  <a:pt x="62" y="11"/>
                </a:lnTo>
                <a:lnTo>
                  <a:pt x="58" y="6"/>
                </a:lnTo>
                <a:lnTo>
                  <a:pt x="53" y="3"/>
                </a:lnTo>
                <a:lnTo>
                  <a:pt x="48" y="1"/>
                </a:lnTo>
                <a:lnTo>
                  <a:pt x="42" y="0"/>
                </a:lnTo>
                <a:lnTo>
                  <a:pt x="37" y="0"/>
                </a:lnTo>
                <a:lnTo>
                  <a:pt x="30" y="2"/>
                </a:lnTo>
                <a:lnTo>
                  <a:pt x="24" y="4"/>
                </a:lnTo>
                <a:lnTo>
                  <a:pt x="17" y="10"/>
                </a:lnTo>
                <a:lnTo>
                  <a:pt x="10" y="16"/>
                </a:lnTo>
                <a:lnTo>
                  <a:pt x="4" y="25"/>
                </a:lnTo>
                <a:lnTo>
                  <a:pt x="0" y="35"/>
                </a:lnTo>
                <a:lnTo>
                  <a:pt x="0" y="40"/>
                </a:lnTo>
                <a:lnTo>
                  <a:pt x="1" y="43"/>
                </a:lnTo>
                <a:lnTo>
                  <a:pt x="3" y="48"/>
                </a:lnTo>
                <a:lnTo>
                  <a:pt x="8" y="51"/>
                </a:lnTo>
                <a:lnTo>
                  <a:pt x="12" y="54"/>
                </a:lnTo>
                <a:lnTo>
                  <a:pt x="18" y="58"/>
                </a:lnTo>
                <a:lnTo>
                  <a:pt x="23" y="60"/>
                </a:lnTo>
                <a:lnTo>
                  <a:pt x="30" y="62"/>
                </a:lnTo>
                <a:lnTo>
                  <a:pt x="37" y="63"/>
                </a:lnTo>
                <a:lnTo>
                  <a:pt x="42" y="64"/>
                </a:lnTo>
                <a:lnTo>
                  <a:pt x="49" y="66"/>
                </a:lnTo>
                <a:lnTo>
                  <a:pt x="55" y="64"/>
                </a:lnTo>
                <a:lnTo>
                  <a:pt x="60" y="64"/>
                </a:lnTo>
                <a:lnTo>
                  <a:pt x="64" y="62"/>
                </a:lnTo>
                <a:lnTo>
                  <a:pt x="67" y="60"/>
                </a:lnTo>
                <a:lnTo>
                  <a:pt x="69" y="57"/>
                </a:lnTo>
                <a:lnTo>
                  <a:pt x="71" y="45"/>
                </a:lnTo>
                <a:lnTo>
                  <a:pt x="71" y="35"/>
                </a:lnTo>
                <a:lnTo>
                  <a:pt x="70" y="25"/>
                </a:lnTo>
                <a:lnTo>
                  <a:pt x="66" y="16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0" name="Freeform 48"/>
          <p:cNvSpPr>
            <a:spLocks/>
          </p:cNvSpPr>
          <p:nvPr/>
        </p:nvSpPr>
        <p:spPr bwMode="auto">
          <a:xfrm>
            <a:off x="2624137" y="3486145"/>
            <a:ext cx="44450" cy="47625"/>
          </a:xfrm>
          <a:custGeom>
            <a:avLst/>
            <a:gdLst>
              <a:gd name="T0" fmla="*/ 42 w 84"/>
              <a:gd name="T1" fmla="*/ 89 h 90"/>
              <a:gd name="T2" fmla="*/ 37 w 84"/>
              <a:gd name="T3" fmla="*/ 87 h 90"/>
              <a:gd name="T4" fmla="*/ 30 w 84"/>
              <a:gd name="T5" fmla="*/ 85 h 90"/>
              <a:gd name="T6" fmla="*/ 25 w 84"/>
              <a:gd name="T7" fmla="*/ 81 h 90"/>
              <a:gd name="T8" fmla="*/ 20 w 84"/>
              <a:gd name="T9" fmla="*/ 78 h 90"/>
              <a:gd name="T10" fmla="*/ 16 w 84"/>
              <a:gd name="T11" fmla="*/ 75 h 90"/>
              <a:gd name="T12" fmla="*/ 11 w 84"/>
              <a:gd name="T13" fmla="*/ 70 h 90"/>
              <a:gd name="T14" fmla="*/ 8 w 84"/>
              <a:gd name="T15" fmla="*/ 66 h 90"/>
              <a:gd name="T16" fmla="*/ 4 w 84"/>
              <a:gd name="T17" fmla="*/ 61 h 90"/>
              <a:gd name="T18" fmla="*/ 1 w 84"/>
              <a:gd name="T19" fmla="*/ 54 h 90"/>
              <a:gd name="T20" fmla="*/ 0 w 84"/>
              <a:gd name="T21" fmla="*/ 46 h 90"/>
              <a:gd name="T22" fmla="*/ 0 w 84"/>
              <a:gd name="T23" fmla="*/ 39 h 90"/>
              <a:gd name="T24" fmla="*/ 1 w 84"/>
              <a:gd name="T25" fmla="*/ 31 h 90"/>
              <a:gd name="T26" fmla="*/ 3 w 84"/>
              <a:gd name="T27" fmla="*/ 23 h 90"/>
              <a:gd name="T28" fmla="*/ 8 w 84"/>
              <a:gd name="T29" fmla="*/ 17 h 90"/>
              <a:gd name="T30" fmla="*/ 14 w 84"/>
              <a:gd name="T31" fmla="*/ 11 h 90"/>
              <a:gd name="T32" fmla="*/ 21 w 84"/>
              <a:gd name="T33" fmla="*/ 7 h 90"/>
              <a:gd name="T34" fmla="*/ 27 w 84"/>
              <a:gd name="T35" fmla="*/ 4 h 90"/>
              <a:gd name="T36" fmla="*/ 32 w 84"/>
              <a:gd name="T37" fmla="*/ 2 h 90"/>
              <a:gd name="T38" fmla="*/ 38 w 84"/>
              <a:gd name="T39" fmla="*/ 1 h 90"/>
              <a:gd name="T40" fmla="*/ 44 w 84"/>
              <a:gd name="T41" fmla="*/ 0 h 90"/>
              <a:gd name="T42" fmla="*/ 49 w 84"/>
              <a:gd name="T43" fmla="*/ 0 h 90"/>
              <a:gd name="T44" fmla="*/ 56 w 84"/>
              <a:gd name="T45" fmla="*/ 1 h 90"/>
              <a:gd name="T46" fmla="*/ 61 w 84"/>
              <a:gd name="T47" fmla="*/ 1 h 90"/>
              <a:gd name="T48" fmla="*/ 68 w 84"/>
              <a:gd name="T49" fmla="*/ 3 h 90"/>
              <a:gd name="T50" fmla="*/ 78 w 84"/>
              <a:gd name="T51" fmla="*/ 10 h 90"/>
              <a:gd name="T52" fmla="*/ 84 w 84"/>
              <a:gd name="T53" fmla="*/ 22 h 90"/>
              <a:gd name="T54" fmla="*/ 84 w 84"/>
              <a:gd name="T55" fmla="*/ 38 h 90"/>
              <a:gd name="T56" fmla="*/ 80 w 84"/>
              <a:gd name="T57" fmla="*/ 55 h 90"/>
              <a:gd name="T58" fmla="*/ 78 w 84"/>
              <a:gd name="T59" fmla="*/ 63 h 90"/>
              <a:gd name="T60" fmla="*/ 75 w 84"/>
              <a:gd name="T61" fmla="*/ 69 h 90"/>
              <a:gd name="T62" fmla="*/ 70 w 84"/>
              <a:gd name="T63" fmla="*/ 76 h 90"/>
              <a:gd name="T64" fmla="*/ 66 w 84"/>
              <a:gd name="T65" fmla="*/ 81 h 90"/>
              <a:gd name="T66" fmla="*/ 60 w 84"/>
              <a:gd name="T67" fmla="*/ 86 h 90"/>
              <a:gd name="T68" fmla="*/ 55 w 84"/>
              <a:gd name="T69" fmla="*/ 89 h 90"/>
              <a:gd name="T70" fmla="*/ 49 w 84"/>
              <a:gd name="T71" fmla="*/ 90 h 90"/>
              <a:gd name="T72" fmla="*/ 42 w 84"/>
              <a:gd name="T73" fmla="*/ 89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4" h="90">
                <a:moveTo>
                  <a:pt x="42" y="89"/>
                </a:moveTo>
                <a:lnTo>
                  <a:pt x="37" y="87"/>
                </a:lnTo>
                <a:lnTo>
                  <a:pt x="30" y="85"/>
                </a:lnTo>
                <a:lnTo>
                  <a:pt x="25" y="81"/>
                </a:lnTo>
                <a:lnTo>
                  <a:pt x="20" y="78"/>
                </a:lnTo>
                <a:lnTo>
                  <a:pt x="16" y="75"/>
                </a:lnTo>
                <a:lnTo>
                  <a:pt x="11" y="70"/>
                </a:lnTo>
                <a:lnTo>
                  <a:pt x="8" y="66"/>
                </a:lnTo>
                <a:lnTo>
                  <a:pt x="4" y="61"/>
                </a:lnTo>
                <a:lnTo>
                  <a:pt x="1" y="54"/>
                </a:lnTo>
                <a:lnTo>
                  <a:pt x="0" y="46"/>
                </a:lnTo>
                <a:lnTo>
                  <a:pt x="0" y="39"/>
                </a:lnTo>
                <a:lnTo>
                  <a:pt x="1" y="31"/>
                </a:lnTo>
                <a:lnTo>
                  <a:pt x="3" y="23"/>
                </a:lnTo>
                <a:lnTo>
                  <a:pt x="8" y="17"/>
                </a:lnTo>
                <a:lnTo>
                  <a:pt x="14" y="11"/>
                </a:lnTo>
                <a:lnTo>
                  <a:pt x="21" y="7"/>
                </a:lnTo>
                <a:lnTo>
                  <a:pt x="27" y="4"/>
                </a:lnTo>
                <a:lnTo>
                  <a:pt x="32" y="2"/>
                </a:lnTo>
                <a:lnTo>
                  <a:pt x="38" y="1"/>
                </a:lnTo>
                <a:lnTo>
                  <a:pt x="44" y="0"/>
                </a:lnTo>
                <a:lnTo>
                  <a:pt x="49" y="0"/>
                </a:lnTo>
                <a:lnTo>
                  <a:pt x="56" y="1"/>
                </a:lnTo>
                <a:lnTo>
                  <a:pt x="61" y="1"/>
                </a:lnTo>
                <a:lnTo>
                  <a:pt x="68" y="3"/>
                </a:lnTo>
                <a:lnTo>
                  <a:pt x="78" y="10"/>
                </a:lnTo>
                <a:lnTo>
                  <a:pt x="84" y="22"/>
                </a:lnTo>
                <a:lnTo>
                  <a:pt x="84" y="38"/>
                </a:lnTo>
                <a:lnTo>
                  <a:pt x="80" y="55"/>
                </a:lnTo>
                <a:lnTo>
                  <a:pt x="78" y="63"/>
                </a:lnTo>
                <a:lnTo>
                  <a:pt x="75" y="69"/>
                </a:lnTo>
                <a:lnTo>
                  <a:pt x="70" y="76"/>
                </a:lnTo>
                <a:lnTo>
                  <a:pt x="66" y="81"/>
                </a:lnTo>
                <a:lnTo>
                  <a:pt x="60" y="86"/>
                </a:lnTo>
                <a:lnTo>
                  <a:pt x="55" y="89"/>
                </a:lnTo>
                <a:lnTo>
                  <a:pt x="49" y="90"/>
                </a:lnTo>
                <a:lnTo>
                  <a:pt x="42" y="89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1" name="Freeform 49"/>
          <p:cNvSpPr>
            <a:spLocks/>
          </p:cNvSpPr>
          <p:nvPr/>
        </p:nvSpPr>
        <p:spPr bwMode="auto">
          <a:xfrm>
            <a:off x="2628901" y="3492494"/>
            <a:ext cx="34925" cy="36512"/>
          </a:xfrm>
          <a:custGeom>
            <a:avLst/>
            <a:gdLst>
              <a:gd name="T0" fmla="*/ 65 w 66"/>
              <a:gd name="T1" fmla="*/ 12 h 70"/>
              <a:gd name="T2" fmla="*/ 64 w 66"/>
              <a:gd name="T3" fmla="*/ 9 h 70"/>
              <a:gd name="T4" fmla="*/ 61 w 66"/>
              <a:gd name="T5" fmla="*/ 6 h 70"/>
              <a:gd name="T6" fmla="*/ 59 w 66"/>
              <a:gd name="T7" fmla="*/ 3 h 70"/>
              <a:gd name="T8" fmla="*/ 57 w 66"/>
              <a:gd name="T9" fmla="*/ 2 h 70"/>
              <a:gd name="T10" fmla="*/ 51 w 66"/>
              <a:gd name="T11" fmla="*/ 1 h 70"/>
              <a:gd name="T12" fmla="*/ 46 w 66"/>
              <a:gd name="T13" fmla="*/ 0 h 70"/>
              <a:gd name="T14" fmla="*/ 41 w 66"/>
              <a:gd name="T15" fmla="*/ 0 h 70"/>
              <a:gd name="T16" fmla="*/ 36 w 66"/>
              <a:gd name="T17" fmla="*/ 0 h 70"/>
              <a:gd name="T18" fmla="*/ 30 w 66"/>
              <a:gd name="T19" fmla="*/ 0 h 70"/>
              <a:gd name="T20" fmla="*/ 26 w 66"/>
              <a:gd name="T21" fmla="*/ 1 h 70"/>
              <a:gd name="T22" fmla="*/ 21 w 66"/>
              <a:gd name="T23" fmla="*/ 3 h 70"/>
              <a:gd name="T24" fmla="*/ 17 w 66"/>
              <a:gd name="T25" fmla="*/ 6 h 70"/>
              <a:gd name="T26" fmla="*/ 11 w 66"/>
              <a:gd name="T27" fmla="*/ 9 h 70"/>
              <a:gd name="T28" fmla="*/ 7 w 66"/>
              <a:gd name="T29" fmla="*/ 13 h 70"/>
              <a:gd name="T30" fmla="*/ 3 w 66"/>
              <a:gd name="T31" fmla="*/ 18 h 70"/>
              <a:gd name="T32" fmla="*/ 1 w 66"/>
              <a:gd name="T33" fmla="*/ 23 h 70"/>
              <a:gd name="T34" fmla="*/ 0 w 66"/>
              <a:gd name="T35" fmla="*/ 30 h 70"/>
              <a:gd name="T36" fmla="*/ 1 w 66"/>
              <a:gd name="T37" fmla="*/ 38 h 70"/>
              <a:gd name="T38" fmla="*/ 3 w 66"/>
              <a:gd name="T39" fmla="*/ 45 h 70"/>
              <a:gd name="T40" fmla="*/ 8 w 66"/>
              <a:gd name="T41" fmla="*/ 51 h 70"/>
              <a:gd name="T42" fmla="*/ 12 w 66"/>
              <a:gd name="T43" fmla="*/ 58 h 70"/>
              <a:gd name="T44" fmla="*/ 20 w 66"/>
              <a:gd name="T45" fmla="*/ 63 h 70"/>
              <a:gd name="T46" fmla="*/ 28 w 66"/>
              <a:gd name="T47" fmla="*/ 67 h 70"/>
              <a:gd name="T48" fmla="*/ 37 w 66"/>
              <a:gd name="T49" fmla="*/ 70 h 70"/>
              <a:gd name="T50" fmla="*/ 39 w 66"/>
              <a:gd name="T51" fmla="*/ 70 h 70"/>
              <a:gd name="T52" fmla="*/ 42 w 66"/>
              <a:gd name="T53" fmla="*/ 70 h 70"/>
              <a:gd name="T54" fmla="*/ 46 w 66"/>
              <a:gd name="T55" fmla="*/ 68 h 70"/>
              <a:gd name="T56" fmla="*/ 49 w 66"/>
              <a:gd name="T57" fmla="*/ 66 h 70"/>
              <a:gd name="T58" fmla="*/ 57 w 66"/>
              <a:gd name="T59" fmla="*/ 55 h 70"/>
              <a:gd name="T60" fmla="*/ 62 w 66"/>
              <a:gd name="T61" fmla="*/ 41 h 70"/>
              <a:gd name="T62" fmla="*/ 66 w 66"/>
              <a:gd name="T63" fmla="*/ 26 h 70"/>
              <a:gd name="T64" fmla="*/ 65 w 66"/>
              <a:gd name="T65" fmla="*/ 12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" h="70">
                <a:moveTo>
                  <a:pt x="65" y="12"/>
                </a:moveTo>
                <a:lnTo>
                  <a:pt x="64" y="9"/>
                </a:lnTo>
                <a:lnTo>
                  <a:pt x="61" y="6"/>
                </a:lnTo>
                <a:lnTo>
                  <a:pt x="59" y="3"/>
                </a:lnTo>
                <a:lnTo>
                  <a:pt x="57" y="2"/>
                </a:lnTo>
                <a:lnTo>
                  <a:pt x="51" y="1"/>
                </a:lnTo>
                <a:lnTo>
                  <a:pt x="46" y="0"/>
                </a:lnTo>
                <a:lnTo>
                  <a:pt x="41" y="0"/>
                </a:lnTo>
                <a:lnTo>
                  <a:pt x="36" y="0"/>
                </a:lnTo>
                <a:lnTo>
                  <a:pt x="30" y="0"/>
                </a:lnTo>
                <a:lnTo>
                  <a:pt x="26" y="1"/>
                </a:lnTo>
                <a:lnTo>
                  <a:pt x="21" y="3"/>
                </a:lnTo>
                <a:lnTo>
                  <a:pt x="17" y="6"/>
                </a:lnTo>
                <a:lnTo>
                  <a:pt x="11" y="9"/>
                </a:lnTo>
                <a:lnTo>
                  <a:pt x="7" y="13"/>
                </a:lnTo>
                <a:lnTo>
                  <a:pt x="3" y="18"/>
                </a:lnTo>
                <a:lnTo>
                  <a:pt x="1" y="23"/>
                </a:lnTo>
                <a:lnTo>
                  <a:pt x="0" y="30"/>
                </a:lnTo>
                <a:lnTo>
                  <a:pt x="1" y="38"/>
                </a:lnTo>
                <a:lnTo>
                  <a:pt x="3" y="45"/>
                </a:lnTo>
                <a:lnTo>
                  <a:pt x="8" y="51"/>
                </a:lnTo>
                <a:lnTo>
                  <a:pt x="12" y="58"/>
                </a:lnTo>
                <a:lnTo>
                  <a:pt x="20" y="63"/>
                </a:lnTo>
                <a:lnTo>
                  <a:pt x="28" y="67"/>
                </a:lnTo>
                <a:lnTo>
                  <a:pt x="37" y="70"/>
                </a:lnTo>
                <a:lnTo>
                  <a:pt x="39" y="70"/>
                </a:lnTo>
                <a:lnTo>
                  <a:pt x="42" y="70"/>
                </a:lnTo>
                <a:lnTo>
                  <a:pt x="46" y="68"/>
                </a:lnTo>
                <a:lnTo>
                  <a:pt x="49" y="66"/>
                </a:lnTo>
                <a:lnTo>
                  <a:pt x="57" y="55"/>
                </a:lnTo>
                <a:lnTo>
                  <a:pt x="62" y="41"/>
                </a:lnTo>
                <a:lnTo>
                  <a:pt x="66" y="26"/>
                </a:lnTo>
                <a:lnTo>
                  <a:pt x="65" y="12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2" name="Freeform 50"/>
          <p:cNvSpPr>
            <a:spLocks/>
          </p:cNvSpPr>
          <p:nvPr/>
        </p:nvSpPr>
        <p:spPr bwMode="auto">
          <a:xfrm>
            <a:off x="2679700" y="3584570"/>
            <a:ext cx="49212" cy="46037"/>
          </a:xfrm>
          <a:custGeom>
            <a:avLst/>
            <a:gdLst>
              <a:gd name="T0" fmla="*/ 92 w 93"/>
              <a:gd name="T1" fmla="*/ 42 h 85"/>
              <a:gd name="T2" fmla="*/ 87 w 93"/>
              <a:gd name="T3" fmla="*/ 54 h 85"/>
              <a:gd name="T4" fmla="*/ 81 w 93"/>
              <a:gd name="T5" fmla="*/ 64 h 85"/>
              <a:gd name="T6" fmla="*/ 72 w 93"/>
              <a:gd name="T7" fmla="*/ 73 h 85"/>
              <a:gd name="T8" fmla="*/ 63 w 93"/>
              <a:gd name="T9" fmla="*/ 80 h 85"/>
              <a:gd name="T10" fmla="*/ 55 w 93"/>
              <a:gd name="T11" fmla="*/ 83 h 85"/>
              <a:gd name="T12" fmla="*/ 47 w 93"/>
              <a:gd name="T13" fmla="*/ 85 h 85"/>
              <a:gd name="T14" fmla="*/ 39 w 93"/>
              <a:gd name="T15" fmla="*/ 85 h 85"/>
              <a:gd name="T16" fmla="*/ 31 w 93"/>
              <a:gd name="T17" fmla="*/ 84 h 85"/>
              <a:gd name="T18" fmla="*/ 24 w 93"/>
              <a:gd name="T19" fmla="*/ 81 h 85"/>
              <a:gd name="T20" fmla="*/ 18 w 93"/>
              <a:gd name="T21" fmla="*/ 76 h 85"/>
              <a:gd name="T22" fmla="*/ 11 w 93"/>
              <a:gd name="T23" fmla="*/ 71 h 85"/>
              <a:gd name="T24" fmla="*/ 7 w 93"/>
              <a:gd name="T25" fmla="*/ 64 h 85"/>
              <a:gd name="T26" fmla="*/ 2 w 93"/>
              <a:gd name="T27" fmla="*/ 53 h 85"/>
              <a:gd name="T28" fmla="*/ 0 w 93"/>
              <a:gd name="T29" fmla="*/ 41 h 85"/>
              <a:gd name="T30" fmla="*/ 1 w 93"/>
              <a:gd name="T31" fmla="*/ 28 h 85"/>
              <a:gd name="T32" fmla="*/ 4 w 93"/>
              <a:gd name="T33" fmla="*/ 16 h 85"/>
              <a:gd name="T34" fmla="*/ 7 w 93"/>
              <a:gd name="T35" fmla="*/ 11 h 85"/>
              <a:gd name="T36" fmla="*/ 11 w 93"/>
              <a:gd name="T37" fmla="*/ 6 h 85"/>
              <a:gd name="T38" fmla="*/ 17 w 93"/>
              <a:gd name="T39" fmla="*/ 3 h 85"/>
              <a:gd name="T40" fmla="*/ 24 w 93"/>
              <a:gd name="T41" fmla="*/ 0 h 85"/>
              <a:gd name="T42" fmla="*/ 30 w 93"/>
              <a:gd name="T43" fmla="*/ 0 h 85"/>
              <a:gd name="T44" fmla="*/ 39 w 93"/>
              <a:gd name="T45" fmla="*/ 0 h 85"/>
              <a:gd name="T46" fmla="*/ 47 w 93"/>
              <a:gd name="T47" fmla="*/ 2 h 85"/>
              <a:gd name="T48" fmla="*/ 55 w 93"/>
              <a:gd name="T49" fmla="*/ 4 h 85"/>
              <a:gd name="T50" fmla="*/ 63 w 93"/>
              <a:gd name="T51" fmla="*/ 6 h 85"/>
              <a:gd name="T52" fmla="*/ 71 w 93"/>
              <a:gd name="T53" fmla="*/ 9 h 85"/>
              <a:gd name="T54" fmla="*/ 77 w 93"/>
              <a:gd name="T55" fmla="*/ 14 h 85"/>
              <a:gd name="T56" fmla="*/ 83 w 93"/>
              <a:gd name="T57" fmla="*/ 18 h 85"/>
              <a:gd name="T58" fmla="*/ 87 w 93"/>
              <a:gd name="T59" fmla="*/ 24 h 85"/>
              <a:gd name="T60" fmla="*/ 91 w 93"/>
              <a:gd name="T61" fmla="*/ 29 h 85"/>
              <a:gd name="T62" fmla="*/ 93 w 93"/>
              <a:gd name="T63" fmla="*/ 35 h 85"/>
              <a:gd name="T64" fmla="*/ 92 w 93"/>
              <a:gd name="T65" fmla="*/ 4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3" h="85">
                <a:moveTo>
                  <a:pt x="92" y="42"/>
                </a:moveTo>
                <a:lnTo>
                  <a:pt x="87" y="54"/>
                </a:lnTo>
                <a:lnTo>
                  <a:pt x="81" y="64"/>
                </a:lnTo>
                <a:lnTo>
                  <a:pt x="72" y="73"/>
                </a:lnTo>
                <a:lnTo>
                  <a:pt x="63" y="80"/>
                </a:lnTo>
                <a:lnTo>
                  <a:pt x="55" y="83"/>
                </a:lnTo>
                <a:lnTo>
                  <a:pt x="47" y="85"/>
                </a:lnTo>
                <a:lnTo>
                  <a:pt x="39" y="85"/>
                </a:lnTo>
                <a:lnTo>
                  <a:pt x="31" y="84"/>
                </a:lnTo>
                <a:lnTo>
                  <a:pt x="24" y="81"/>
                </a:lnTo>
                <a:lnTo>
                  <a:pt x="18" y="76"/>
                </a:lnTo>
                <a:lnTo>
                  <a:pt x="11" y="71"/>
                </a:lnTo>
                <a:lnTo>
                  <a:pt x="7" y="64"/>
                </a:lnTo>
                <a:lnTo>
                  <a:pt x="2" y="53"/>
                </a:lnTo>
                <a:lnTo>
                  <a:pt x="0" y="41"/>
                </a:lnTo>
                <a:lnTo>
                  <a:pt x="1" y="28"/>
                </a:lnTo>
                <a:lnTo>
                  <a:pt x="4" y="16"/>
                </a:lnTo>
                <a:lnTo>
                  <a:pt x="7" y="11"/>
                </a:lnTo>
                <a:lnTo>
                  <a:pt x="11" y="6"/>
                </a:lnTo>
                <a:lnTo>
                  <a:pt x="17" y="3"/>
                </a:lnTo>
                <a:lnTo>
                  <a:pt x="24" y="0"/>
                </a:lnTo>
                <a:lnTo>
                  <a:pt x="30" y="0"/>
                </a:lnTo>
                <a:lnTo>
                  <a:pt x="39" y="0"/>
                </a:lnTo>
                <a:lnTo>
                  <a:pt x="47" y="2"/>
                </a:lnTo>
                <a:lnTo>
                  <a:pt x="55" y="4"/>
                </a:lnTo>
                <a:lnTo>
                  <a:pt x="63" y="6"/>
                </a:lnTo>
                <a:lnTo>
                  <a:pt x="71" y="9"/>
                </a:lnTo>
                <a:lnTo>
                  <a:pt x="77" y="14"/>
                </a:lnTo>
                <a:lnTo>
                  <a:pt x="83" y="18"/>
                </a:lnTo>
                <a:lnTo>
                  <a:pt x="87" y="24"/>
                </a:lnTo>
                <a:lnTo>
                  <a:pt x="91" y="29"/>
                </a:lnTo>
                <a:lnTo>
                  <a:pt x="93" y="35"/>
                </a:lnTo>
                <a:lnTo>
                  <a:pt x="92" y="42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3" name="Freeform 51"/>
          <p:cNvSpPr>
            <a:spLocks/>
          </p:cNvSpPr>
          <p:nvPr/>
        </p:nvSpPr>
        <p:spPr bwMode="auto">
          <a:xfrm>
            <a:off x="2686050" y="3589332"/>
            <a:ext cx="38100" cy="34925"/>
          </a:xfrm>
          <a:custGeom>
            <a:avLst/>
            <a:gdLst>
              <a:gd name="T0" fmla="*/ 2 w 72"/>
              <a:gd name="T1" fmla="*/ 9 h 66"/>
              <a:gd name="T2" fmla="*/ 0 w 72"/>
              <a:gd name="T3" fmla="*/ 28 h 66"/>
              <a:gd name="T4" fmla="*/ 4 w 72"/>
              <a:gd name="T5" fmla="*/ 45 h 66"/>
              <a:gd name="T6" fmla="*/ 11 w 72"/>
              <a:gd name="T7" fmla="*/ 57 h 66"/>
              <a:gd name="T8" fmla="*/ 24 w 72"/>
              <a:gd name="T9" fmla="*/ 65 h 66"/>
              <a:gd name="T10" fmla="*/ 29 w 72"/>
              <a:gd name="T11" fmla="*/ 66 h 66"/>
              <a:gd name="T12" fmla="*/ 36 w 72"/>
              <a:gd name="T13" fmla="*/ 66 h 66"/>
              <a:gd name="T14" fmla="*/ 42 w 72"/>
              <a:gd name="T15" fmla="*/ 64 h 66"/>
              <a:gd name="T16" fmla="*/ 47 w 72"/>
              <a:gd name="T17" fmla="*/ 62 h 66"/>
              <a:gd name="T18" fmla="*/ 56 w 72"/>
              <a:gd name="T19" fmla="*/ 56 h 66"/>
              <a:gd name="T20" fmla="*/ 63 w 72"/>
              <a:gd name="T21" fmla="*/ 50 h 66"/>
              <a:gd name="T22" fmla="*/ 67 w 72"/>
              <a:gd name="T23" fmla="*/ 41 h 66"/>
              <a:gd name="T24" fmla="*/ 72 w 72"/>
              <a:gd name="T25" fmla="*/ 31 h 66"/>
              <a:gd name="T26" fmla="*/ 72 w 72"/>
              <a:gd name="T27" fmla="*/ 27 h 66"/>
              <a:gd name="T28" fmla="*/ 72 w 72"/>
              <a:gd name="T29" fmla="*/ 24 h 66"/>
              <a:gd name="T30" fmla="*/ 69 w 72"/>
              <a:gd name="T31" fmla="*/ 20 h 66"/>
              <a:gd name="T32" fmla="*/ 67 w 72"/>
              <a:gd name="T33" fmla="*/ 17 h 66"/>
              <a:gd name="T34" fmla="*/ 63 w 72"/>
              <a:gd name="T35" fmla="*/ 13 h 66"/>
              <a:gd name="T36" fmla="*/ 56 w 72"/>
              <a:gd name="T37" fmla="*/ 9 h 66"/>
              <a:gd name="T38" fmla="*/ 49 w 72"/>
              <a:gd name="T39" fmla="*/ 6 h 66"/>
              <a:gd name="T40" fmla="*/ 43 w 72"/>
              <a:gd name="T41" fmla="*/ 4 h 66"/>
              <a:gd name="T42" fmla="*/ 35 w 72"/>
              <a:gd name="T43" fmla="*/ 2 h 66"/>
              <a:gd name="T44" fmla="*/ 27 w 72"/>
              <a:gd name="T45" fmla="*/ 2 h 66"/>
              <a:gd name="T46" fmla="*/ 20 w 72"/>
              <a:gd name="T47" fmla="*/ 0 h 66"/>
              <a:gd name="T48" fmla="*/ 14 w 72"/>
              <a:gd name="T49" fmla="*/ 2 h 66"/>
              <a:gd name="T50" fmla="*/ 9 w 72"/>
              <a:gd name="T51" fmla="*/ 3 h 66"/>
              <a:gd name="T52" fmla="*/ 6 w 72"/>
              <a:gd name="T53" fmla="*/ 5 h 66"/>
              <a:gd name="T54" fmla="*/ 4 w 72"/>
              <a:gd name="T55" fmla="*/ 7 h 66"/>
              <a:gd name="T56" fmla="*/ 2 w 72"/>
              <a:gd name="T57" fmla="*/ 9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2" h="66">
                <a:moveTo>
                  <a:pt x="2" y="9"/>
                </a:moveTo>
                <a:lnTo>
                  <a:pt x="0" y="28"/>
                </a:lnTo>
                <a:lnTo>
                  <a:pt x="4" y="45"/>
                </a:lnTo>
                <a:lnTo>
                  <a:pt x="11" y="57"/>
                </a:lnTo>
                <a:lnTo>
                  <a:pt x="24" y="65"/>
                </a:lnTo>
                <a:lnTo>
                  <a:pt x="29" y="66"/>
                </a:lnTo>
                <a:lnTo>
                  <a:pt x="36" y="66"/>
                </a:lnTo>
                <a:lnTo>
                  <a:pt x="42" y="64"/>
                </a:lnTo>
                <a:lnTo>
                  <a:pt x="47" y="62"/>
                </a:lnTo>
                <a:lnTo>
                  <a:pt x="56" y="56"/>
                </a:lnTo>
                <a:lnTo>
                  <a:pt x="63" y="50"/>
                </a:lnTo>
                <a:lnTo>
                  <a:pt x="67" y="41"/>
                </a:lnTo>
                <a:lnTo>
                  <a:pt x="72" y="31"/>
                </a:lnTo>
                <a:lnTo>
                  <a:pt x="72" y="27"/>
                </a:lnTo>
                <a:lnTo>
                  <a:pt x="72" y="24"/>
                </a:lnTo>
                <a:lnTo>
                  <a:pt x="69" y="20"/>
                </a:lnTo>
                <a:lnTo>
                  <a:pt x="67" y="17"/>
                </a:lnTo>
                <a:lnTo>
                  <a:pt x="63" y="13"/>
                </a:lnTo>
                <a:lnTo>
                  <a:pt x="56" y="9"/>
                </a:lnTo>
                <a:lnTo>
                  <a:pt x="49" y="6"/>
                </a:lnTo>
                <a:lnTo>
                  <a:pt x="43" y="4"/>
                </a:lnTo>
                <a:lnTo>
                  <a:pt x="35" y="2"/>
                </a:lnTo>
                <a:lnTo>
                  <a:pt x="27" y="2"/>
                </a:lnTo>
                <a:lnTo>
                  <a:pt x="20" y="0"/>
                </a:lnTo>
                <a:lnTo>
                  <a:pt x="14" y="2"/>
                </a:lnTo>
                <a:lnTo>
                  <a:pt x="9" y="3"/>
                </a:lnTo>
                <a:lnTo>
                  <a:pt x="6" y="5"/>
                </a:lnTo>
                <a:lnTo>
                  <a:pt x="4" y="7"/>
                </a:lnTo>
                <a:lnTo>
                  <a:pt x="2" y="9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4" name="Freeform 52"/>
          <p:cNvSpPr>
            <a:spLocks/>
          </p:cNvSpPr>
          <p:nvPr/>
        </p:nvSpPr>
        <p:spPr bwMode="auto">
          <a:xfrm>
            <a:off x="2779712" y="3524244"/>
            <a:ext cx="44450" cy="49212"/>
          </a:xfrm>
          <a:custGeom>
            <a:avLst/>
            <a:gdLst>
              <a:gd name="T0" fmla="*/ 84 w 85"/>
              <a:gd name="T1" fmla="*/ 61 h 92"/>
              <a:gd name="T2" fmla="*/ 80 w 85"/>
              <a:gd name="T3" fmla="*/ 69 h 92"/>
              <a:gd name="T4" fmla="*/ 76 w 85"/>
              <a:gd name="T5" fmla="*/ 74 h 92"/>
              <a:gd name="T6" fmla="*/ 70 w 85"/>
              <a:gd name="T7" fmla="*/ 81 h 92"/>
              <a:gd name="T8" fmla="*/ 63 w 85"/>
              <a:gd name="T9" fmla="*/ 85 h 92"/>
              <a:gd name="T10" fmla="*/ 58 w 85"/>
              <a:gd name="T11" fmla="*/ 88 h 92"/>
              <a:gd name="T12" fmla="*/ 52 w 85"/>
              <a:gd name="T13" fmla="*/ 90 h 92"/>
              <a:gd name="T14" fmla="*/ 47 w 85"/>
              <a:gd name="T15" fmla="*/ 91 h 92"/>
              <a:gd name="T16" fmla="*/ 41 w 85"/>
              <a:gd name="T17" fmla="*/ 92 h 92"/>
              <a:gd name="T18" fmla="*/ 34 w 85"/>
              <a:gd name="T19" fmla="*/ 92 h 92"/>
              <a:gd name="T20" fmla="*/ 28 w 85"/>
              <a:gd name="T21" fmla="*/ 91 h 92"/>
              <a:gd name="T22" fmla="*/ 22 w 85"/>
              <a:gd name="T23" fmla="*/ 91 h 92"/>
              <a:gd name="T24" fmla="*/ 15 w 85"/>
              <a:gd name="T25" fmla="*/ 89 h 92"/>
              <a:gd name="T26" fmla="*/ 11 w 85"/>
              <a:gd name="T27" fmla="*/ 88 h 92"/>
              <a:gd name="T28" fmla="*/ 7 w 85"/>
              <a:gd name="T29" fmla="*/ 84 h 92"/>
              <a:gd name="T30" fmla="*/ 3 w 85"/>
              <a:gd name="T31" fmla="*/ 79 h 92"/>
              <a:gd name="T32" fmla="*/ 1 w 85"/>
              <a:gd name="T33" fmla="*/ 72 h 92"/>
              <a:gd name="T34" fmla="*/ 0 w 85"/>
              <a:gd name="T35" fmla="*/ 55 h 92"/>
              <a:gd name="T36" fmla="*/ 3 w 85"/>
              <a:gd name="T37" fmla="*/ 37 h 92"/>
              <a:gd name="T38" fmla="*/ 10 w 85"/>
              <a:gd name="T39" fmla="*/ 21 h 92"/>
              <a:gd name="T40" fmla="*/ 20 w 85"/>
              <a:gd name="T41" fmla="*/ 7 h 92"/>
              <a:gd name="T42" fmla="*/ 26 w 85"/>
              <a:gd name="T43" fmla="*/ 3 h 92"/>
              <a:gd name="T44" fmla="*/ 31 w 85"/>
              <a:gd name="T45" fmla="*/ 0 h 92"/>
              <a:gd name="T46" fmla="*/ 37 w 85"/>
              <a:gd name="T47" fmla="*/ 0 h 92"/>
              <a:gd name="T48" fmla="*/ 41 w 85"/>
              <a:gd name="T49" fmla="*/ 2 h 92"/>
              <a:gd name="T50" fmla="*/ 52 w 85"/>
              <a:gd name="T51" fmla="*/ 6 h 92"/>
              <a:gd name="T52" fmla="*/ 61 w 85"/>
              <a:gd name="T53" fmla="*/ 12 h 92"/>
              <a:gd name="T54" fmla="*/ 69 w 85"/>
              <a:gd name="T55" fmla="*/ 18 h 92"/>
              <a:gd name="T56" fmla="*/ 76 w 85"/>
              <a:gd name="T57" fmla="*/ 26 h 92"/>
              <a:gd name="T58" fmla="*/ 81 w 85"/>
              <a:gd name="T59" fmla="*/ 34 h 92"/>
              <a:gd name="T60" fmla="*/ 84 w 85"/>
              <a:gd name="T61" fmla="*/ 43 h 92"/>
              <a:gd name="T62" fmla="*/ 85 w 85"/>
              <a:gd name="T63" fmla="*/ 52 h 92"/>
              <a:gd name="T64" fmla="*/ 84 w 85"/>
              <a:gd name="T65" fmla="*/ 6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" h="92">
                <a:moveTo>
                  <a:pt x="84" y="61"/>
                </a:moveTo>
                <a:lnTo>
                  <a:pt x="80" y="69"/>
                </a:lnTo>
                <a:lnTo>
                  <a:pt x="76" y="74"/>
                </a:lnTo>
                <a:lnTo>
                  <a:pt x="70" y="81"/>
                </a:lnTo>
                <a:lnTo>
                  <a:pt x="63" y="85"/>
                </a:lnTo>
                <a:lnTo>
                  <a:pt x="58" y="88"/>
                </a:lnTo>
                <a:lnTo>
                  <a:pt x="52" y="90"/>
                </a:lnTo>
                <a:lnTo>
                  <a:pt x="47" y="91"/>
                </a:lnTo>
                <a:lnTo>
                  <a:pt x="41" y="92"/>
                </a:lnTo>
                <a:lnTo>
                  <a:pt x="34" y="92"/>
                </a:lnTo>
                <a:lnTo>
                  <a:pt x="28" y="91"/>
                </a:lnTo>
                <a:lnTo>
                  <a:pt x="22" y="91"/>
                </a:lnTo>
                <a:lnTo>
                  <a:pt x="15" y="89"/>
                </a:lnTo>
                <a:lnTo>
                  <a:pt x="11" y="88"/>
                </a:lnTo>
                <a:lnTo>
                  <a:pt x="7" y="84"/>
                </a:lnTo>
                <a:lnTo>
                  <a:pt x="3" y="79"/>
                </a:lnTo>
                <a:lnTo>
                  <a:pt x="1" y="72"/>
                </a:lnTo>
                <a:lnTo>
                  <a:pt x="0" y="55"/>
                </a:lnTo>
                <a:lnTo>
                  <a:pt x="3" y="37"/>
                </a:lnTo>
                <a:lnTo>
                  <a:pt x="10" y="21"/>
                </a:lnTo>
                <a:lnTo>
                  <a:pt x="20" y="7"/>
                </a:lnTo>
                <a:lnTo>
                  <a:pt x="26" y="3"/>
                </a:lnTo>
                <a:lnTo>
                  <a:pt x="31" y="0"/>
                </a:lnTo>
                <a:lnTo>
                  <a:pt x="37" y="0"/>
                </a:lnTo>
                <a:lnTo>
                  <a:pt x="41" y="2"/>
                </a:lnTo>
                <a:lnTo>
                  <a:pt x="52" y="6"/>
                </a:lnTo>
                <a:lnTo>
                  <a:pt x="61" y="12"/>
                </a:lnTo>
                <a:lnTo>
                  <a:pt x="69" y="18"/>
                </a:lnTo>
                <a:lnTo>
                  <a:pt x="76" y="26"/>
                </a:lnTo>
                <a:lnTo>
                  <a:pt x="81" y="34"/>
                </a:lnTo>
                <a:lnTo>
                  <a:pt x="84" y="43"/>
                </a:lnTo>
                <a:lnTo>
                  <a:pt x="85" y="52"/>
                </a:lnTo>
                <a:lnTo>
                  <a:pt x="84" y="6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5" name="Freeform 53"/>
          <p:cNvSpPr>
            <a:spLocks/>
          </p:cNvSpPr>
          <p:nvPr/>
        </p:nvSpPr>
        <p:spPr bwMode="auto">
          <a:xfrm>
            <a:off x="2784476" y="3529006"/>
            <a:ext cx="34925" cy="38100"/>
          </a:xfrm>
          <a:custGeom>
            <a:avLst/>
            <a:gdLst>
              <a:gd name="T0" fmla="*/ 2 w 65"/>
              <a:gd name="T1" fmla="*/ 31 h 72"/>
              <a:gd name="T2" fmla="*/ 0 w 65"/>
              <a:gd name="T3" fmla="*/ 43 h 72"/>
              <a:gd name="T4" fmla="*/ 0 w 65"/>
              <a:gd name="T5" fmla="*/ 55 h 72"/>
              <a:gd name="T6" fmla="*/ 2 w 65"/>
              <a:gd name="T7" fmla="*/ 64 h 72"/>
              <a:gd name="T8" fmla="*/ 8 w 65"/>
              <a:gd name="T9" fmla="*/ 70 h 72"/>
              <a:gd name="T10" fmla="*/ 13 w 65"/>
              <a:gd name="T11" fmla="*/ 71 h 72"/>
              <a:gd name="T12" fmla="*/ 19 w 65"/>
              <a:gd name="T13" fmla="*/ 72 h 72"/>
              <a:gd name="T14" fmla="*/ 24 w 65"/>
              <a:gd name="T15" fmla="*/ 72 h 72"/>
              <a:gd name="T16" fmla="*/ 29 w 65"/>
              <a:gd name="T17" fmla="*/ 72 h 72"/>
              <a:gd name="T18" fmla="*/ 35 w 65"/>
              <a:gd name="T19" fmla="*/ 72 h 72"/>
              <a:gd name="T20" fmla="*/ 39 w 65"/>
              <a:gd name="T21" fmla="*/ 71 h 72"/>
              <a:gd name="T22" fmla="*/ 45 w 65"/>
              <a:gd name="T23" fmla="*/ 69 h 72"/>
              <a:gd name="T24" fmla="*/ 49 w 65"/>
              <a:gd name="T25" fmla="*/ 66 h 72"/>
              <a:gd name="T26" fmla="*/ 55 w 65"/>
              <a:gd name="T27" fmla="*/ 63 h 72"/>
              <a:gd name="T28" fmla="*/ 58 w 65"/>
              <a:gd name="T29" fmla="*/ 59 h 72"/>
              <a:gd name="T30" fmla="*/ 61 w 65"/>
              <a:gd name="T31" fmla="*/ 54 h 72"/>
              <a:gd name="T32" fmla="*/ 64 w 65"/>
              <a:gd name="T33" fmla="*/ 49 h 72"/>
              <a:gd name="T34" fmla="*/ 65 w 65"/>
              <a:gd name="T35" fmla="*/ 43 h 72"/>
              <a:gd name="T36" fmla="*/ 65 w 65"/>
              <a:gd name="T37" fmla="*/ 36 h 72"/>
              <a:gd name="T38" fmla="*/ 64 w 65"/>
              <a:gd name="T39" fmla="*/ 31 h 72"/>
              <a:gd name="T40" fmla="*/ 61 w 65"/>
              <a:gd name="T41" fmla="*/ 25 h 72"/>
              <a:gd name="T42" fmla="*/ 56 w 65"/>
              <a:gd name="T43" fmla="*/ 17 h 72"/>
              <a:gd name="T44" fmla="*/ 48 w 65"/>
              <a:gd name="T45" fmla="*/ 11 h 72"/>
              <a:gd name="T46" fmla="*/ 39 w 65"/>
              <a:gd name="T47" fmla="*/ 5 h 72"/>
              <a:gd name="T48" fmla="*/ 29 w 65"/>
              <a:gd name="T49" fmla="*/ 0 h 72"/>
              <a:gd name="T50" fmla="*/ 21 w 65"/>
              <a:gd name="T51" fmla="*/ 2 h 72"/>
              <a:gd name="T52" fmla="*/ 13 w 65"/>
              <a:gd name="T53" fmla="*/ 8 h 72"/>
              <a:gd name="T54" fmla="*/ 7 w 65"/>
              <a:gd name="T55" fmla="*/ 18 h 72"/>
              <a:gd name="T56" fmla="*/ 2 w 65"/>
              <a:gd name="T57" fmla="*/ 31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5" h="72">
                <a:moveTo>
                  <a:pt x="2" y="31"/>
                </a:moveTo>
                <a:lnTo>
                  <a:pt x="0" y="43"/>
                </a:lnTo>
                <a:lnTo>
                  <a:pt x="0" y="55"/>
                </a:lnTo>
                <a:lnTo>
                  <a:pt x="2" y="64"/>
                </a:lnTo>
                <a:lnTo>
                  <a:pt x="8" y="70"/>
                </a:lnTo>
                <a:lnTo>
                  <a:pt x="13" y="71"/>
                </a:lnTo>
                <a:lnTo>
                  <a:pt x="19" y="72"/>
                </a:lnTo>
                <a:lnTo>
                  <a:pt x="24" y="72"/>
                </a:lnTo>
                <a:lnTo>
                  <a:pt x="29" y="72"/>
                </a:lnTo>
                <a:lnTo>
                  <a:pt x="35" y="72"/>
                </a:lnTo>
                <a:lnTo>
                  <a:pt x="39" y="71"/>
                </a:lnTo>
                <a:lnTo>
                  <a:pt x="45" y="69"/>
                </a:lnTo>
                <a:lnTo>
                  <a:pt x="49" y="66"/>
                </a:lnTo>
                <a:lnTo>
                  <a:pt x="55" y="63"/>
                </a:lnTo>
                <a:lnTo>
                  <a:pt x="58" y="59"/>
                </a:lnTo>
                <a:lnTo>
                  <a:pt x="61" y="54"/>
                </a:lnTo>
                <a:lnTo>
                  <a:pt x="64" y="49"/>
                </a:lnTo>
                <a:lnTo>
                  <a:pt x="65" y="43"/>
                </a:lnTo>
                <a:lnTo>
                  <a:pt x="65" y="36"/>
                </a:lnTo>
                <a:lnTo>
                  <a:pt x="64" y="31"/>
                </a:lnTo>
                <a:lnTo>
                  <a:pt x="61" y="25"/>
                </a:lnTo>
                <a:lnTo>
                  <a:pt x="56" y="17"/>
                </a:lnTo>
                <a:lnTo>
                  <a:pt x="48" y="11"/>
                </a:lnTo>
                <a:lnTo>
                  <a:pt x="39" y="5"/>
                </a:lnTo>
                <a:lnTo>
                  <a:pt x="29" y="0"/>
                </a:lnTo>
                <a:lnTo>
                  <a:pt x="21" y="2"/>
                </a:lnTo>
                <a:lnTo>
                  <a:pt x="13" y="8"/>
                </a:lnTo>
                <a:lnTo>
                  <a:pt x="7" y="18"/>
                </a:lnTo>
                <a:lnTo>
                  <a:pt x="2" y="31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6" name="Freeform 54"/>
          <p:cNvSpPr>
            <a:spLocks/>
          </p:cNvSpPr>
          <p:nvPr/>
        </p:nvSpPr>
        <p:spPr bwMode="auto">
          <a:xfrm>
            <a:off x="2432050" y="3084506"/>
            <a:ext cx="207962" cy="268288"/>
          </a:xfrm>
          <a:custGeom>
            <a:avLst/>
            <a:gdLst>
              <a:gd name="T0" fmla="*/ 145 w 394"/>
              <a:gd name="T1" fmla="*/ 1 h 505"/>
              <a:gd name="T2" fmla="*/ 385 w 394"/>
              <a:gd name="T3" fmla="*/ 71 h 505"/>
              <a:gd name="T4" fmla="*/ 390 w 394"/>
              <a:gd name="T5" fmla="*/ 73 h 505"/>
              <a:gd name="T6" fmla="*/ 393 w 394"/>
              <a:gd name="T7" fmla="*/ 77 h 505"/>
              <a:gd name="T8" fmla="*/ 394 w 394"/>
              <a:gd name="T9" fmla="*/ 81 h 505"/>
              <a:gd name="T10" fmla="*/ 393 w 394"/>
              <a:gd name="T11" fmla="*/ 86 h 505"/>
              <a:gd name="T12" fmla="*/ 362 w 394"/>
              <a:gd name="T13" fmla="*/ 193 h 505"/>
              <a:gd name="T14" fmla="*/ 360 w 394"/>
              <a:gd name="T15" fmla="*/ 196 h 505"/>
              <a:gd name="T16" fmla="*/ 356 w 394"/>
              <a:gd name="T17" fmla="*/ 199 h 505"/>
              <a:gd name="T18" fmla="*/ 352 w 394"/>
              <a:gd name="T19" fmla="*/ 201 h 505"/>
              <a:gd name="T20" fmla="*/ 347 w 394"/>
              <a:gd name="T21" fmla="*/ 201 h 505"/>
              <a:gd name="T22" fmla="*/ 238 w 394"/>
              <a:gd name="T23" fmla="*/ 168 h 505"/>
              <a:gd name="T24" fmla="*/ 141 w 394"/>
              <a:gd name="T25" fmla="*/ 497 h 505"/>
              <a:gd name="T26" fmla="*/ 139 w 394"/>
              <a:gd name="T27" fmla="*/ 501 h 505"/>
              <a:gd name="T28" fmla="*/ 135 w 394"/>
              <a:gd name="T29" fmla="*/ 503 h 505"/>
              <a:gd name="T30" fmla="*/ 131 w 394"/>
              <a:gd name="T31" fmla="*/ 505 h 505"/>
              <a:gd name="T32" fmla="*/ 126 w 394"/>
              <a:gd name="T33" fmla="*/ 504 h 505"/>
              <a:gd name="T34" fmla="*/ 8 w 394"/>
              <a:gd name="T35" fmla="*/ 470 h 505"/>
              <a:gd name="T36" fmla="*/ 5 w 394"/>
              <a:gd name="T37" fmla="*/ 467 h 505"/>
              <a:gd name="T38" fmla="*/ 1 w 394"/>
              <a:gd name="T39" fmla="*/ 464 h 505"/>
              <a:gd name="T40" fmla="*/ 0 w 394"/>
              <a:gd name="T41" fmla="*/ 460 h 505"/>
              <a:gd name="T42" fmla="*/ 0 w 394"/>
              <a:gd name="T43" fmla="*/ 455 h 505"/>
              <a:gd name="T44" fmla="*/ 131 w 394"/>
              <a:gd name="T45" fmla="*/ 8 h 505"/>
              <a:gd name="T46" fmla="*/ 133 w 394"/>
              <a:gd name="T47" fmla="*/ 4 h 505"/>
              <a:gd name="T48" fmla="*/ 136 w 394"/>
              <a:gd name="T49" fmla="*/ 1 h 505"/>
              <a:gd name="T50" fmla="*/ 141 w 394"/>
              <a:gd name="T51" fmla="*/ 0 h 505"/>
              <a:gd name="T52" fmla="*/ 145 w 394"/>
              <a:gd name="T53" fmla="*/ 1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94" h="505">
                <a:moveTo>
                  <a:pt x="145" y="1"/>
                </a:moveTo>
                <a:lnTo>
                  <a:pt x="385" y="71"/>
                </a:lnTo>
                <a:lnTo>
                  <a:pt x="390" y="73"/>
                </a:lnTo>
                <a:lnTo>
                  <a:pt x="393" y="77"/>
                </a:lnTo>
                <a:lnTo>
                  <a:pt x="394" y="81"/>
                </a:lnTo>
                <a:lnTo>
                  <a:pt x="393" y="86"/>
                </a:lnTo>
                <a:lnTo>
                  <a:pt x="362" y="193"/>
                </a:lnTo>
                <a:lnTo>
                  <a:pt x="360" y="196"/>
                </a:lnTo>
                <a:lnTo>
                  <a:pt x="356" y="199"/>
                </a:lnTo>
                <a:lnTo>
                  <a:pt x="352" y="201"/>
                </a:lnTo>
                <a:lnTo>
                  <a:pt x="347" y="201"/>
                </a:lnTo>
                <a:lnTo>
                  <a:pt x="238" y="168"/>
                </a:lnTo>
                <a:lnTo>
                  <a:pt x="141" y="497"/>
                </a:lnTo>
                <a:lnTo>
                  <a:pt x="139" y="501"/>
                </a:lnTo>
                <a:lnTo>
                  <a:pt x="135" y="503"/>
                </a:lnTo>
                <a:lnTo>
                  <a:pt x="131" y="505"/>
                </a:lnTo>
                <a:lnTo>
                  <a:pt x="126" y="504"/>
                </a:lnTo>
                <a:lnTo>
                  <a:pt x="8" y="470"/>
                </a:lnTo>
                <a:lnTo>
                  <a:pt x="5" y="467"/>
                </a:lnTo>
                <a:lnTo>
                  <a:pt x="1" y="464"/>
                </a:lnTo>
                <a:lnTo>
                  <a:pt x="0" y="460"/>
                </a:lnTo>
                <a:lnTo>
                  <a:pt x="0" y="455"/>
                </a:lnTo>
                <a:lnTo>
                  <a:pt x="131" y="8"/>
                </a:lnTo>
                <a:lnTo>
                  <a:pt x="133" y="4"/>
                </a:lnTo>
                <a:lnTo>
                  <a:pt x="136" y="1"/>
                </a:lnTo>
                <a:lnTo>
                  <a:pt x="141" y="0"/>
                </a:lnTo>
                <a:lnTo>
                  <a:pt x="145" y="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7" name="Freeform 55"/>
          <p:cNvSpPr>
            <a:spLocks/>
          </p:cNvSpPr>
          <p:nvPr/>
        </p:nvSpPr>
        <p:spPr bwMode="auto">
          <a:xfrm>
            <a:off x="2562225" y="3117844"/>
            <a:ext cx="61912" cy="61912"/>
          </a:xfrm>
          <a:custGeom>
            <a:avLst/>
            <a:gdLst>
              <a:gd name="T0" fmla="*/ 0 w 119"/>
              <a:gd name="T1" fmla="*/ 87 h 116"/>
              <a:gd name="T2" fmla="*/ 0 w 119"/>
              <a:gd name="T3" fmla="*/ 88 h 116"/>
              <a:gd name="T4" fmla="*/ 1 w 119"/>
              <a:gd name="T5" fmla="*/ 88 h 116"/>
              <a:gd name="T6" fmla="*/ 1 w 119"/>
              <a:gd name="T7" fmla="*/ 90 h 116"/>
              <a:gd name="T8" fmla="*/ 2 w 119"/>
              <a:gd name="T9" fmla="*/ 90 h 116"/>
              <a:gd name="T10" fmla="*/ 91 w 119"/>
              <a:gd name="T11" fmla="*/ 116 h 116"/>
              <a:gd name="T12" fmla="*/ 92 w 119"/>
              <a:gd name="T13" fmla="*/ 116 h 116"/>
              <a:gd name="T14" fmla="*/ 92 w 119"/>
              <a:gd name="T15" fmla="*/ 116 h 116"/>
              <a:gd name="T16" fmla="*/ 92 w 119"/>
              <a:gd name="T17" fmla="*/ 116 h 116"/>
              <a:gd name="T18" fmla="*/ 94 w 119"/>
              <a:gd name="T19" fmla="*/ 115 h 116"/>
              <a:gd name="T20" fmla="*/ 94 w 119"/>
              <a:gd name="T21" fmla="*/ 115 h 116"/>
              <a:gd name="T22" fmla="*/ 94 w 119"/>
              <a:gd name="T23" fmla="*/ 115 h 116"/>
              <a:gd name="T24" fmla="*/ 94 w 119"/>
              <a:gd name="T25" fmla="*/ 115 h 116"/>
              <a:gd name="T26" fmla="*/ 95 w 119"/>
              <a:gd name="T27" fmla="*/ 114 h 116"/>
              <a:gd name="T28" fmla="*/ 119 w 119"/>
              <a:gd name="T29" fmla="*/ 29 h 116"/>
              <a:gd name="T30" fmla="*/ 119 w 119"/>
              <a:gd name="T31" fmla="*/ 28 h 116"/>
              <a:gd name="T32" fmla="*/ 119 w 119"/>
              <a:gd name="T33" fmla="*/ 28 h 116"/>
              <a:gd name="T34" fmla="*/ 119 w 119"/>
              <a:gd name="T35" fmla="*/ 28 h 116"/>
              <a:gd name="T36" fmla="*/ 119 w 119"/>
              <a:gd name="T37" fmla="*/ 27 h 116"/>
              <a:gd name="T38" fmla="*/ 119 w 119"/>
              <a:gd name="T39" fmla="*/ 27 h 116"/>
              <a:gd name="T40" fmla="*/ 119 w 119"/>
              <a:gd name="T41" fmla="*/ 27 h 116"/>
              <a:gd name="T42" fmla="*/ 119 w 119"/>
              <a:gd name="T43" fmla="*/ 27 h 116"/>
              <a:gd name="T44" fmla="*/ 118 w 119"/>
              <a:gd name="T45" fmla="*/ 26 h 116"/>
              <a:gd name="T46" fmla="*/ 28 w 119"/>
              <a:gd name="T47" fmla="*/ 0 h 116"/>
              <a:gd name="T48" fmla="*/ 28 w 119"/>
              <a:gd name="T49" fmla="*/ 0 h 116"/>
              <a:gd name="T50" fmla="*/ 28 w 119"/>
              <a:gd name="T51" fmla="*/ 0 h 116"/>
              <a:gd name="T52" fmla="*/ 26 w 119"/>
              <a:gd name="T53" fmla="*/ 0 h 116"/>
              <a:gd name="T54" fmla="*/ 26 w 119"/>
              <a:gd name="T55" fmla="*/ 0 h 116"/>
              <a:gd name="T56" fmla="*/ 25 w 119"/>
              <a:gd name="T57" fmla="*/ 0 h 116"/>
              <a:gd name="T58" fmla="*/ 25 w 119"/>
              <a:gd name="T59" fmla="*/ 0 h 116"/>
              <a:gd name="T60" fmla="*/ 25 w 119"/>
              <a:gd name="T61" fmla="*/ 0 h 116"/>
              <a:gd name="T62" fmla="*/ 25 w 119"/>
              <a:gd name="T63" fmla="*/ 1 h 116"/>
              <a:gd name="T64" fmla="*/ 0 w 119"/>
              <a:gd name="T65" fmla="*/ 8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9" h="116">
                <a:moveTo>
                  <a:pt x="0" y="87"/>
                </a:moveTo>
                <a:lnTo>
                  <a:pt x="0" y="88"/>
                </a:lnTo>
                <a:lnTo>
                  <a:pt x="1" y="88"/>
                </a:lnTo>
                <a:lnTo>
                  <a:pt x="1" y="90"/>
                </a:lnTo>
                <a:lnTo>
                  <a:pt x="2" y="90"/>
                </a:lnTo>
                <a:lnTo>
                  <a:pt x="91" y="116"/>
                </a:lnTo>
                <a:lnTo>
                  <a:pt x="92" y="116"/>
                </a:lnTo>
                <a:lnTo>
                  <a:pt x="92" y="116"/>
                </a:lnTo>
                <a:lnTo>
                  <a:pt x="92" y="116"/>
                </a:lnTo>
                <a:lnTo>
                  <a:pt x="94" y="115"/>
                </a:lnTo>
                <a:lnTo>
                  <a:pt x="94" y="115"/>
                </a:lnTo>
                <a:lnTo>
                  <a:pt x="94" y="115"/>
                </a:lnTo>
                <a:lnTo>
                  <a:pt x="94" y="115"/>
                </a:lnTo>
                <a:lnTo>
                  <a:pt x="95" y="114"/>
                </a:lnTo>
                <a:lnTo>
                  <a:pt x="119" y="29"/>
                </a:lnTo>
                <a:lnTo>
                  <a:pt x="119" y="28"/>
                </a:lnTo>
                <a:lnTo>
                  <a:pt x="119" y="28"/>
                </a:lnTo>
                <a:lnTo>
                  <a:pt x="119" y="28"/>
                </a:lnTo>
                <a:lnTo>
                  <a:pt x="119" y="27"/>
                </a:lnTo>
                <a:lnTo>
                  <a:pt x="119" y="27"/>
                </a:lnTo>
                <a:lnTo>
                  <a:pt x="119" y="27"/>
                </a:lnTo>
                <a:lnTo>
                  <a:pt x="119" y="27"/>
                </a:lnTo>
                <a:lnTo>
                  <a:pt x="118" y="26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6" y="0"/>
                </a:lnTo>
                <a:lnTo>
                  <a:pt x="26" y="0"/>
                </a:lnTo>
                <a:lnTo>
                  <a:pt x="25" y="0"/>
                </a:lnTo>
                <a:lnTo>
                  <a:pt x="25" y="0"/>
                </a:lnTo>
                <a:lnTo>
                  <a:pt x="25" y="0"/>
                </a:lnTo>
                <a:lnTo>
                  <a:pt x="25" y="1"/>
                </a:lnTo>
                <a:lnTo>
                  <a:pt x="0" y="8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8" name="Freeform 56"/>
          <p:cNvSpPr>
            <a:spLocks/>
          </p:cNvSpPr>
          <p:nvPr/>
        </p:nvSpPr>
        <p:spPr bwMode="auto">
          <a:xfrm>
            <a:off x="2436812" y="3090856"/>
            <a:ext cx="198438" cy="255588"/>
          </a:xfrm>
          <a:custGeom>
            <a:avLst/>
            <a:gdLst>
              <a:gd name="T0" fmla="*/ 0 w 375"/>
              <a:gd name="T1" fmla="*/ 447 h 485"/>
              <a:gd name="T2" fmla="*/ 0 w 375"/>
              <a:gd name="T3" fmla="*/ 449 h 485"/>
              <a:gd name="T4" fmla="*/ 1 w 375"/>
              <a:gd name="T5" fmla="*/ 449 h 485"/>
              <a:gd name="T6" fmla="*/ 1 w 375"/>
              <a:gd name="T7" fmla="*/ 450 h 485"/>
              <a:gd name="T8" fmla="*/ 2 w 375"/>
              <a:gd name="T9" fmla="*/ 450 h 485"/>
              <a:gd name="T10" fmla="*/ 121 w 375"/>
              <a:gd name="T11" fmla="*/ 485 h 485"/>
              <a:gd name="T12" fmla="*/ 121 w 375"/>
              <a:gd name="T13" fmla="*/ 485 h 485"/>
              <a:gd name="T14" fmla="*/ 122 w 375"/>
              <a:gd name="T15" fmla="*/ 485 h 485"/>
              <a:gd name="T16" fmla="*/ 122 w 375"/>
              <a:gd name="T17" fmla="*/ 485 h 485"/>
              <a:gd name="T18" fmla="*/ 122 w 375"/>
              <a:gd name="T19" fmla="*/ 485 h 485"/>
              <a:gd name="T20" fmla="*/ 122 w 375"/>
              <a:gd name="T21" fmla="*/ 485 h 485"/>
              <a:gd name="T22" fmla="*/ 123 w 375"/>
              <a:gd name="T23" fmla="*/ 484 h 485"/>
              <a:gd name="T24" fmla="*/ 123 w 375"/>
              <a:gd name="T25" fmla="*/ 484 h 485"/>
              <a:gd name="T26" fmla="*/ 123 w 375"/>
              <a:gd name="T27" fmla="*/ 484 h 485"/>
              <a:gd name="T28" fmla="*/ 222 w 375"/>
              <a:gd name="T29" fmla="*/ 146 h 485"/>
              <a:gd name="T30" fmla="*/ 230 w 375"/>
              <a:gd name="T31" fmla="*/ 148 h 485"/>
              <a:gd name="T32" fmla="*/ 228 w 375"/>
              <a:gd name="T33" fmla="*/ 146 h 485"/>
              <a:gd name="T34" fmla="*/ 227 w 375"/>
              <a:gd name="T35" fmla="*/ 144 h 485"/>
              <a:gd name="T36" fmla="*/ 227 w 375"/>
              <a:gd name="T37" fmla="*/ 140 h 485"/>
              <a:gd name="T38" fmla="*/ 227 w 375"/>
              <a:gd name="T39" fmla="*/ 137 h 485"/>
              <a:gd name="T40" fmla="*/ 252 w 375"/>
              <a:gd name="T41" fmla="*/ 52 h 485"/>
              <a:gd name="T42" fmla="*/ 255 w 375"/>
              <a:gd name="T43" fmla="*/ 48 h 485"/>
              <a:gd name="T44" fmla="*/ 258 w 375"/>
              <a:gd name="T45" fmla="*/ 44 h 485"/>
              <a:gd name="T46" fmla="*/ 262 w 375"/>
              <a:gd name="T47" fmla="*/ 43 h 485"/>
              <a:gd name="T48" fmla="*/ 267 w 375"/>
              <a:gd name="T49" fmla="*/ 43 h 485"/>
              <a:gd name="T50" fmla="*/ 356 w 375"/>
              <a:gd name="T51" fmla="*/ 70 h 485"/>
              <a:gd name="T52" fmla="*/ 361 w 375"/>
              <a:gd name="T53" fmla="*/ 72 h 485"/>
              <a:gd name="T54" fmla="*/ 364 w 375"/>
              <a:gd name="T55" fmla="*/ 76 h 485"/>
              <a:gd name="T56" fmla="*/ 365 w 375"/>
              <a:gd name="T57" fmla="*/ 80 h 485"/>
              <a:gd name="T58" fmla="*/ 364 w 375"/>
              <a:gd name="T59" fmla="*/ 84 h 485"/>
              <a:gd name="T60" fmla="*/ 340 w 375"/>
              <a:gd name="T61" fmla="*/ 170 h 485"/>
              <a:gd name="T62" fmla="*/ 338 w 375"/>
              <a:gd name="T63" fmla="*/ 173 h 485"/>
              <a:gd name="T64" fmla="*/ 336 w 375"/>
              <a:gd name="T65" fmla="*/ 175 h 485"/>
              <a:gd name="T66" fmla="*/ 334 w 375"/>
              <a:gd name="T67" fmla="*/ 177 h 485"/>
              <a:gd name="T68" fmla="*/ 331 w 375"/>
              <a:gd name="T69" fmla="*/ 178 h 485"/>
              <a:gd name="T70" fmla="*/ 341 w 375"/>
              <a:gd name="T71" fmla="*/ 182 h 485"/>
              <a:gd name="T72" fmla="*/ 342 w 375"/>
              <a:gd name="T73" fmla="*/ 182 h 485"/>
              <a:gd name="T74" fmla="*/ 342 w 375"/>
              <a:gd name="T75" fmla="*/ 182 h 485"/>
              <a:gd name="T76" fmla="*/ 343 w 375"/>
              <a:gd name="T77" fmla="*/ 182 h 485"/>
              <a:gd name="T78" fmla="*/ 343 w 375"/>
              <a:gd name="T79" fmla="*/ 182 h 485"/>
              <a:gd name="T80" fmla="*/ 343 w 375"/>
              <a:gd name="T81" fmla="*/ 181 h 485"/>
              <a:gd name="T82" fmla="*/ 344 w 375"/>
              <a:gd name="T83" fmla="*/ 181 h 485"/>
              <a:gd name="T84" fmla="*/ 344 w 375"/>
              <a:gd name="T85" fmla="*/ 181 h 485"/>
              <a:gd name="T86" fmla="*/ 344 w 375"/>
              <a:gd name="T87" fmla="*/ 179 h 485"/>
              <a:gd name="T88" fmla="*/ 375 w 375"/>
              <a:gd name="T89" fmla="*/ 73 h 485"/>
              <a:gd name="T90" fmla="*/ 375 w 375"/>
              <a:gd name="T91" fmla="*/ 72 h 485"/>
              <a:gd name="T92" fmla="*/ 375 w 375"/>
              <a:gd name="T93" fmla="*/ 72 h 485"/>
              <a:gd name="T94" fmla="*/ 375 w 375"/>
              <a:gd name="T95" fmla="*/ 71 h 485"/>
              <a:gd name="T96" fmla="*/ 375 w 375"/>
              <a:gd name="T97" fmla="*/ 71 h 485"/>
              <a:gd name="T98" fmla="*/ 375 w 375"/>
              <a:gd name="T99" fmla="*/ 71 h 485"/>
              <a:gd name="T100" fmla="*/ 375 w 375"/>
              <a:gd name="T101" fmla="*/ 70 h 485"/>
              <a:gd name="T102" fmla="*/ 374 w 375"/>
              <a:gd name="T103" fmla="*/ 70 h 485"/>
              <a:gd name="T104" fmla="*/ 374 w 375"/>
              <a:gd name="T105" fmla="*/ 70 h 485"/>
              <a:gd name="T106" fmla="*/ 134 w 375"/>
              <a:gd name="T107" fmla="*/ 0 h 485"/>
              <a:gd name="T108" fmla="*/ 133 w 375"/>
              <a:gd name="T109" fmla="*/ 0 h 485"/>
              <a:gd name="T110" fmla="*/ 133 w 375"/>
              <a:gd name="T111" fmla="*/ 0 h 485"/>
              <a:gd name="T112" fmla="*/ 132 w 375"/>
              <a:gd name="T113" fmla="*/ 0 h 485"/>
              <a:gd name="T114" fmla="*/ 132 w 375"/>
              <a:gd name="T115" fmla="*/ 0 h 485"/>
              <a:gd name="T116" fmla="*/ 132 w 375"/>
              <a:gd name="T117" fmla="*/ 0 h 485"/>
              <a:gd name="T118" fmla="*/ 132 w 375"/>
              <a:gd name="T119" fmla="*/ 0 h 485"/>
              <a:gd name="T120" fmla="*/ 131 w 375"/>
              <a:gd name="T121" fmla="*/ 1 h 485"/>
              <a:gd name="T122" fmla="*/ 131 w 375"/>
              <a:gd name="T123" fmla="*/ 1 h 485"/>
              <a:gd name="T124" fmla="*/ 0 w 375"/>
              <a:gd name="T125" fmla="*/ 447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5" h="485">
                <a:moveTo>
                  <a:pt x="0" y="447"/>
                </a:moveTo>
                <a:lnTo>
                  <a:pt x="0" y="449"/>
                </a:lnTo>
                <a:lnTo>
                  <a:pt x="1" y="449"/>
                </a:lnTo>
                <a:lnTo>
                  <a:pt x="1" y="450"/>
                </a:lnTo>
                <a:lnTo>
                  <a:pt x="2" y="450"/>
                </a:lnTo>
                <a:lnTo>
                  <a:pt x="121" y="485"/>
                </a:lnTo>
                <a:lnTo>
                  <a:pt x="121" y="485"/>
                </a:lnTo>
                <a:lnTo>
                  <a:pt x="122" y="485"/>
                </a:lnTo>
                <a:lnTo>
                  <a:pt x="122" y="485"/>
                </a:lnTo>
                <a:lnTo>
                  <a:pt x="122" y="485"/>
                </a:lnTo>
                <a:lnTo>
                  <a:pt x="122" y="485"/>
                </a:lnTo>
                <a:lnTo>
                  <a:pt x="123" y="484"/>
                </a:lnTo>
                <a:lnTo>
                  <a:pt x="123" y="484"/>
                </a:lnTo>
                <a:lnTo>
                  <a:pt x="123" y="484"/>
                </a:lnTo>
                <a:lnTo>
                  <a:pt x="222" y="146"/>
                </a:lnTo>
                <a:lnTo>
                  <a:pt x="230" y="148"/>
                </a:lnTo>
                <a:lnTo>
                  <a:pt x="228" y="146"/>
                </a:lnTo>
                <a:lnTo>
                  <a:pt x="227" y="144"/>
                </a:lnTo>
                <a:lnTo>
                  <a:pt x="227" y="140"/>
                </a:lnTo>
                <a:lnTo>
                  <a:pt x="227" y="137"/>
                </a:lnTo>
                <a:lnTo>
                  <a:pt x="252" y="52"/>
                </a:lnTo>
                <a:lnTo>
                  <a:pt x="255" y="48"/>
                </a:lnTo>
                <a:lnTo>
                  <a:pt x="258" y="44"/>
                </a:lnTo>
                <a:lnTo>
                  <a:pt x="262" y="43"/>
                </a:lnTo>
                <a:lnTo>
                  <a:pt x="267" y="43"/>
                </a:lnTo>
                <a:lnTo>
                  <a:pt x="356" y="70"/>
                </a:lnTo>
                <a:lnTo>
                  <a:pt x="361" y="72"/>
                </a:lnTo>
                <a:lnTo>
                  <a:pt x="364" y="76"/>
                </a:lnTo>
                <a:lnTo>
                  <a:pt x="365" y="80"/>
                </a:lnTo>
                <a:lnTo>
                  <a:pt x="364" y="84"/>
                </a:lnTo>
                <a:lnTo>
                  <a:pt x="340" y="170"/>
                </a:lnTo>
                <a:lnTo>
                  <a:pt x="338" y="173"/>
                </a:lnTo>
                <a:lnTo>
                  <a:pt x="336" y="175"/>
                </a:lnTo>
                <a:lnTo>
                  <a:pt x="334" y="177"/>
                </a:lnTo>
                <a:lnTo>
                  <a:pt x="331" y="178"/>
                </a:lnTo>
                <a:lnTo>
                  <a:pt x="341" y="182"/>
                </a:lnTo>
                <a:lnTo>
                  <a:pt x="342" y="182"/>
                </a:lnTo>
                <a:lnTo>
                  <a:pt x="342" y="182"/>
                </a:lnTo>
                <a:lnTo>
                  <a:pt x="343" y="182"/>
                </a:lnTo>
                <a:lnTo>
                  <a:pt x="343" y="182"/>
                </a:lnTo>
                <a:lnTo>
                  <a:pt x="343" y="181"/>
                </a:lnTo>
                <a:lnTo>
                  <a:pt x="344" y="181"/>
                </a:lnTo>
                <a:lnTo>
                  <a:pt x="344" y="181"/>
                </a:lnTo>
                <a:lnTo>
                  <a:pt x="344" y="179"/>
                </a:lnTo>
                <a:lnTo>
                  <a:pt x="375" y="73"/>
                </a:lnTo>
                <a:lnTo>
                  <a:pt x="375" y="72"/>
                </a:lnTo>
                <a:lnTo>
                  <a:pt x="375" y="72"/>
                </a:lnTo>
                <a:lnTo>
                  <a:pt x="375" y="71"/>
                </a:lnTo>
                <a:lnTo>
                  <a:pt x="375" y="71"/>
                </a:lnTo>
                <a:lnTo>
                  <a:pt x="375" y="71"/>
                </a:lnTo>
                <a:lnTo>
                  <a:pt x="375" y="70"/>
                </a:lnTo>
                <a:lnTo>
                  <a:pt x="374" y="70"/>
                </a:lnTo>
                <a:lnTo>
                  <a:pt x="374" y="70"/>
                </a:lnTo>
                <a:lnTo>
                  <a:pt x="134" y="0"/>
                </a:lnTo>
                <a:lnTo>
                  <a:pt x="133" y="0"/>
                </a:lnTo>
                <a:lnTo>
                  <a:pt x="133" y="0"/>
                </a:lnTo>
                <a:lnTo>
                  <a:pt x="132" y="0"/>
                </a:lnTo>
                <a:lnTo>
                  <a:pt x="132" y="0"/>
                </a:lnTo>
                <a:lnTo>
                  <a:pt x="132" y="0"/>
                </a:lnTo>
                <a:lnTo>
                  <a:pt x="132" y="0"/>
                </a:lnTo>
                <a:lnTo>
                  <a:pt x="131" y="1"/>
                </a:lnTo>
                <a:lnTo>
                  <a:pt x="131" y="1"/>
                </a:lnTo>
                <a:lnTo>
                  <a:pt x="0" y="44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89" name="Freeform 57"/>
          <p:cNvSpPr>
            <a:spLocks/>
          </p:cNvSpPr>
          <p:nvPr/>
        </p:nvSpPr>
        <p:spPr bwMode="auto">
          <a:xfrm>
            <a:off x="2495551" y="3095620"/>
            <a:ext cx="73025" cy="71437"/>
          </a:xfrm>
          <a:custGeom>
            <a:avLst/>
            <a:gdLst>
              <a:gd name="T0" fmla="*/ 40 w 138"/>
              <a:gd name="T1" fmla="*/ 0 h 135"/>
              <a:gd name="T2" fmla="*/ 130 w 138"/>
              <a:gd name="T3" fmla="*/ 26 h 135"/>
              <a:gd name="T4" fmla="*/ 134 w 138"/>
              <a:gd name="T5" fmla="*/ 29 h 135"/>
              <a:gd name="T6" fmla="*/ 137 w 138"/>
              <a:gd name="T7" fmla="*/ 32 h 135"/>
              <a:gd name="T8" fmla="*/ 138 w 138"/>
              <a:gd name="T9" fmla="*/ 37 h 135"/>
              <a:gd name="T10" fmla="*/ 138 w 138"/>
              <a:gd name="T11" fmla="*/ 41 h 135"/>
              <a:gd name="T12" fmla="*/ 112 w 138"/>
              <a:gd name="T13" fmla="*/ 126 h 135"/>
              <a:gd name="T14" fmla="*/ 110 w 138"/>
              <a:gd name="T15" fmla="*/ 130 h 135"/>
              <a:gd name="T16" fmla="*/ 107 w 138"/>
              <a:gd name="T17" fmla="*/ 133 h 135"/>
              <a:gd name="T18" fmla="*/ 102 w 138"/>
              <a:gd name="T19" fmla="*/ 135 h 135"/>
              <a:gd name="T20" fmla="*/ 98 w 138"/>
              <a:gd name="T21" fmla="*/ 134 h 135"/>
              <a:gd name="T22" fmla="*/ 7 w 138"/>
              <a:gd name="T23" fmla="*/ 108 h 135"/>
              <a:gd name="T24" fmla="*/ 4 w 138"/>
              <a:gd name="T25" fmla="*/ 106 h 135"/>
              <a:gd name="T26" fmla="*/ 1 w 138"/>
              <a:gd name="T27" fmla="*/ 102 h 135"/>
              <a:gd name="T28" fmla="*/ 0 w 138"/>
              <a:gd name="T29" fmla="*/ 98 h 135"/>
              <a:gd name="T30" fmla="*/ 0 w 138"/>
              <a:gd name="T31" fmla="*/ 93 h 135"/>
              <a:gd name="T32" fmla="*/ 25 w 138"/>
              <a:gd name="T33" fmla="*/ 7 h 135"/>
              <a:gd name="T34" fmla="*/ 28 w 138"/>
              <a:gd name="T35" fmla="*/ 4 h 135"/>
              <a:gd name="T36" fmla="*/ 31 w 138"/>
              <a:gd name="T37" fmla="*/ 1 h 135"/>
              <a:gd name="T38" fmla="*/ 35 w 138"/>
              <a:gd name="T39" fmla="*/ 0 h 135"/>
              <a:gd name="T40" fmla="*/ 40 w 138"/>
              <a:gd name="T41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8" h="135">
                <a:moveTo>
                  <a:pt x="40" y="0"/>
                </a:moveTo>
                <a:lnTo>
                  <a:pt x="130" y="26"/>
                </a:lnTo>
                <a:lnTo>
                  <a:pt x="134" y="29"/>
                </a:lnTo>
                <a:lnTo>
                  <a:pt x="137" y="32"/>
                </a:lnTo>
                <a:lnTo>
                  <a:pt x="138" y="37"/>
                </a:lnTo>
                <a:lnTo>
                  <a:pt x="138" y="41"/>
                </a:lnTo>
                <a:lnTo>
                  <a:pt x="112" y="126"/>
                </a:lnTo>
                <a:lnTo>
                  <a:pt x="110" y="130"/>
                </a:lnTo>
                <a:lnTo>
                  <a:pt x="107" y="133"/>
                </a:lnTo>
                <a:lnTo>
                  <a:pt x="102" y="135"/>
                </a:lnTo>
                <a:lnTo>
                  <a:pt x="98" y="134"/>
                </a:lnTo>
                <a:lnTo>
                  <a:pt x="7" y="108"/>
                </a:lnTo>
                <a:lnTo>
                  <a:pt x="4" y="106"/>
                </a:lnTo>
                <a:lnTo>
                  <a:pt x="1" y="102"/>
                </a:lnTo>
                <a:lnTo>
                  <a:pt x="0" y="98"/>
                </a:lnTo>
                <a:lnTo>
                  <a:pt x="0" y="93"/>
                </a:lnTo>
                <a:lnTo>
                  <a:pt x="25" y="7"/>
                </a:lnTo>
                <a:lnTo>
                  <a:pt x="28" y="4"/>
                </a:lnTo>
                <a:lnTo>
                  <a:pt x="31" y="1"/>
                </a:lnTo>
                <a:lnTo>
                  <a:pt x="35" y="0"/>
                </a:lnTo>
                <a:lnTo>
                  <a:pt x="40" y="0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0" name="Freeform 58"/>
          <p:cNvSpPr>
            <a:spLocks/>
          </p:cNvSpPr>
          <p:nvPr/>
        </p:nvSpPr>
        <p:spPr bwMode="auto">
          <a:xfrm>
            <a:off x="2500312" y="3100382"/>
            <a:ext cx="63500" cy="61913"/>
          </a:xfrm>
          <a:custGeom>
            <a:avLst/>
            <a:gdLst>
              <a:gd name="T0" fmla="*/ 0 w 118"/>
              <a:gd name="T1" fmla="*/ 87 h 116"/>
              <a:gd name="T2" fmla="*/ 0 w 118"/>
              <a:gd name="T3" fmla="*/ 88 h 116"/>
              <a:gd name="T4" fmla="*/ 0 w 118"/>
              <a:gd name="T5" fmla="*/ 88 h 116"/>
              <a:gd name="T6" fmla="*/ 0 w 118"/>
              <a:gd name="T7" fmla="*/ 89 h 116"/>
              <a:gd name="T8" fmla="*/ 1 w 118"/>
              <a:gd name="T9" fmla="*/ 89 h 116"/>
              <a:gd name="T10" fmla="*/ 91 w 118"/>
              <a:gd name="T11" fmla="*/ 116 h 116"/>
              <a:gd name="T12" fmla="*/ 91 w 118"/>
              <a:gd name="T13" fmla="*/ 116 h 116"/>
              <a:gd name="T14" fmla="*/ 92 w 118"/>
              <a:gd name="T15" fmla="*/ 116 h 116"/>
              <a:gd name="T16" fmla="*/ 92 w 118"/>
              <a:gd name="T17" fmla="*/ 116 h 116"/>
              <a:gd name="T18" fmla="*/ 92 w 118"/>
              <a:gd name="T19" fmla="*/ 116 h 116"/>
              <a:gd name="T20" fmla="*/ 92 w 118"/>
              <a:gd name="T21" fmla="*/ 116 h 116"/>
              <a:gd name="T22" fmla="*/ 93 w 118"/>
              <a:gd name="T23" fmla="*/ 115 h 116"/>
              <a:gd name="T24" fmla="*/ 93 w 118"/>
              <a:gd name="T25" fmla="*/ 115 h 116"/>
              <a:gd name="T26" fmla="*/ 93 w 118"/>
              <a:gd name="T27" fmla="*/ 115 h 116"/>
              <a:gd name="T28" fmla="*/ 118 w 118"/>
              <a:gd name="T29" fmla="*/ 29 h 116"/>
              <a:gd name="T30" fmla="*/ 118 w 118"/>
              <a:gd name="T31" fmla="*/ 29 h 116"/>
              <a:gd name="T32" fmla="*/ 118 w 118"/>
              <a:gd name="T33" fmla="*/ 28 h 116"/>
              <a:gd name="T34" fmla="*/ 118 w 118"/>
              <a:gd name="T35" fmla="*/ 28 h 116"/>
              <a:gd name="T36" fmla="*/ 118 w 118"/>
              <a:gd name="T37" fmla="*/ 28 h 116"/>
              <a:gd name="T38" fmla="*/ 118 w 118"/>
              <a:gd name="T39" fmla="*/ 28 h 116"/>
              <a:gd name="T40" fmla="*/ 118 w 118"/>
              <a:gd name="T41" fmla="*/ 26 h 116"/>
              <a:gd name="T42" fmla="*/ 118 w 118"/>
              <a:gd name="T43" fmla="*/ 26 h 116"/>
              <a:gd name="T44" fmla="*/ 117 w 118"/>
              <a:gd name="T45" fmla="*/ 26 h 116"/>
              <a:gd name="T46" fmla="*/ 28 w 118"/>
              <a:gd name="T47" fmla="*/ 0 h 116"/>
              <a:gd name="T48" fmla="*/ 26 w 118"/>
              <a:gd name="T49" fmla="*/ 0 h 116"/>
              <a:gd name="T50" fmla="*/ 26 w 118"/>
              <a:gd name="T51" fmla="*/ 0 h 116"/>
              <a:gd name="T52" fmla="*/ 25 w 118"/>
              <a:gd name="T53" fmla="*/ 0 h 116"/>
              <a:gd name="T54" fmla="*/ 25 w 118"/>
              <a:gd name="T55" fmla="*/ 0 h 116"/>
              <a:gd name="T56" fmla="*/ 25 w 118"/>
              <a:gd name="T57" fmla="*/ 0 h 116"/>
              <a:gd name="T58" fmla="*/ 25 w 118"/>
              <a:gd name="T59" fmla="*/ 0 h 116"/>
              <a:gd name="T60" fmla="*/ 24 w 118"/>
              <a:gd name="T61" fmla="*/ 1 h 116"/>
              <a:gd name="T62" fmla="*/ 24 w 118"/>
              <a:gd name="T63" fmla="*/ 1 h 116"/>
              <a:gd name="T64" fmla="*/ 0 w 118"/>
              <a:gd name="T65" fmla="*/ 8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8" h="116">
                <a:moveTo>
                  <a:pt x="0" y="87"/>
                </a:moveTo>
                <a:lnTo>
                  <a:pt x="0" y="88"/>
                </a:lnTo>
                <a:lnTo>
                  <a:pt x="0" y="88"/>
                </a:lnTo>
                <a:lnTo>
                  <a:pt x="0" y="89"/>
                </a:lnTo>
                <a:lnTo>
                  <a:pt x="1" y="89"/>
                </a:lnTo>
                <a:lnTo>
                  <a:pt x="91" y="116"/>
                </a:lnTo>
                <a:lnTo>
                  <a:pt x="91" y="116"/>
                </a:lnTo>
                <a:lnTo>
                  <a:pt x="92" y="116"/>
                </a:lnTo>
                <a:lnTo>
                  <a:pt x="92" y="116"/>
                </a:lnTo>
                <a:lnTo>
                  <a:pt x="92" y="116"/>
                </a:lnTo>
                <a:lnTo>
                  <a:pt x="92" y="116"/>
                </a:lnTo>
                <a:lnTo>
                  <a:pt x="93" y="115"/>
                </a:lnTo>
                <a:lnTo>
                  <a:pt x="93" y="115"/>
                </a:lnTo>
                <a:lnTo>
                  <a:pt x="93" y="115"/>
                </a:lnTo>
                <a:lnTo>
                  <a:pt x="118" y="29"/>
                </a:lnTo>
                <a:lnTo>
                  <a:pt x="118" y="29"/>
                </a:lnTo>
                <a:lnTo>
                  <a:pt x="118" y="28"/>
                </a:lnTo>
                <a:lnTo>
                  <a:pt x="118" y="28"/>
                </a:lnTo>
                <a:lnTo>
                  <a:pt x="118" y="28"/>
                </a:lnTo>
                <a:lnTo>
                  <a:pt x="118" y="28"/>
                </a:lnTo>
                <a:lnTo>
                  <a:pt x="118" y="26"/>
                </a:lnTo>
                <a:lnTo>
                  <a:pt x="118" y="26"/>
                </a:lnTo>
                <a:lnTo>
                  <a:pt x="117" y="26"/>
                </a:lnTo>
                <a:lnTo>
                  <a:pt x="28" y="0"/>
                </a:lnTo>
                <a:lnTo>
                  <a:pt x="26" y="0"/>
                </a:lnTo>
                <a:lnTo>
                  <a:pt x="26" y="0"/>
                </a:lnTo>
                <a:lnTo>
                  <a:pt x="25" y="0"/>
                </a:lnTo>
                <a:lnTo>
                  <a:pt x="25" y="0"/>
                </a:lnTo>
                <a:lnTo>
                  <a:pt x="25" y="0"/>
                </a:lnTo>
                <a:lnTo>
                  <a:pt x="25" y="0"/>
                </a:lnTo>
                <a:lnTo>
                  <a:pt x="24" y="1"/>
                </a:lnTo>
                <a:lnTo>
                  <a:pt x="24" y="1"/>
                </a:lnTo>
                <a:lnTo>
                  <a:pt x="0" y="8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1" name="Freeform 59"/>
          <p:cNvSpPr>
            <a:spLocks/>
          </p:cNvSpPr>
          <p:nvPr/>
        </p:nvSpPr>
        <p:spPr bwMode="auto">
          <a:xfrm>
            <a:off x="2478088" y="3154356"/>
            <a:ext cx="73025" cy="71438"/>
          </a:xfrm>
          <a:custGeom>
            <a:avLst/>
            <a:gdLst>
              <a:gd name="T0" fmla="*/ 40 w 139"/>
              <a:gd name="T1" fmla="*/ 1 h 135"/>
              <a:gd name="T2" fmla="*/ 130 w 139"/>
              <a:gd name="T3" fmla="*/ 27 h 135"/>
              <a:gd name="T4" fmla="*/ 134 w 139"/>
              <a:gd name="T5" fmla="*/ 29 h 135"/>
              <a:gd name="T6" fmla="*/ 138 w 139"/>
              <a:gd name="T7" fmla="*/ 33 h 135"/>
              <a:gd name="T8" fmla="*/ 139 w 139"/>
              <a:gd name="T9" fmla="*/ 37 h 135"/>
              <a:gd name="T10" fmla="*/ 138 w 139"/>
              <a:gd name="T11" fmla="*/ 42 h 135"/>
              <a:gd name="T12" fmla="*/ 113 w 139"/>
              <a:gd name="T13" fmla="*/ 128 h 135"/>
              <a:gd name="T14" fmla="*/ 111 w 139"/>
              <a:gd name="T15" fmla="*/ 131 h 135"/>
              <a:gd name="T16" fmla="*/ 107 w 139"/>
              <a:gd name="T17" fmla="*/ 134 h 135"/>
              <a:gd name="T18" fmla="*/ 103 w 139"/>
              <a:gd name="T19" fmla="*/ 135 h 135"/>
              <a:gd name="T20" fmla="*/ 98 w 139"/>
              <a:gd name="T21" fmla="*/ 135 h 135"/>
              <a:gd name="T22" fmla="*/ 8 w 139"/>
              <a:gd name="T23" fmla="*/ 109 h 135"/>
              <a:gd name="T24" fmla="*/ 5 w 139"/>
              <a:gd name="T25" fmla="*/ 106 h 135"/>
              <a:gd name="T26" fmla="*/ 1 w 139"/>
              <a:gd name="T27" fmla="*/ 103 h 135"/>
              <a:gd name="T28" fmla="*/ 0 w 139"/>
              <a:gd name="T29" fmla="*/ 98 h 135"/>
              <a:gd name="T30" fmla="*/ 0 w 139"/>
              <a:gd name="T31" fmla="*/ 94 h 135"/>
              <a:gd name="T32" fmla="*/ 26 w 139"/>
              <a:gd name="T33" fmla="*/ 9 h 135"/>
              <a:gd name="T34" fmla="*/ 28 w 139"/>
              <a:gd name="T35" fmla="*/ 5 h 135"/>
              <a:gd name="T36" fmla="*/ 31 w 139"/>
              <a:gd name="T37" fmla="*/ 1 h 135"/>
              <a:gd name="T38" fmla="*/ 36 w 139"/>
              <a:gd name="T39" fmla="*/ 0 h 135"/>
              <a:gd name="T40" fmla="*/ 40 w 139"/>
              <a:gd name="T41" fmla="*/ 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9" h="135">
                <a:moveTo>
                  <a:pt x="40" y="1"/>
                </a:moveTo>
                <a:lnTo>
                  <a:pt x="130" y="27"/>
                </a:lnTo>
                <a:lnTo>
                  <a:pt x="134" y="29"/>
                </a:lnTo>
                <a:lnTo>
                  <a:pt x="138" y="33"/>
                </a:lnTo>
                <a:lnTo>
                  <a:pt x="139" y="37"/>
                </a:lnTo>
                <a:lnTo>
                  <a:pt x="138" y="42"/>
                </a:lnTo>
                <a:lnTo>
                  <a:pt x="113" y="128"/>
                </a:lnTo>
                <a:lnTo>
                  <a:pt x="111" y="131"/>
                </a:lnTo>
                <a:lnTo>
                  <a:pt x="107" y="134"/>
                </a:lnTo>
                <a:lnTo>
                  <a:pt x="103" y="135"/>
                </a:lnTo>
                <a:lnTo>
                  <a:pt x="98" y="135"/>
                </a:lnTo>
                <a:lnTo>
                  <a:pt x="8" y="109"/>
                </a:lnTo>
                <a:lnTo>
                  <a:pt x="5" y="106"/>
                </a:lnTo>
                <a:lnTo>
                  <a:pt x="1" y="103"/>
                </a:lnTo>
                <a:lnTo>
                  <a:pt x="0" y="98"/>
                </a:lnTo>
                <a:lnTo>
                  <a:pt x="0" y="94"/>
                </a:lnTo>
                <a:lnTo>
                  <a:pt x="26" y="9"/>
                </a:lnTo>
                <a:lnTo>
                  <a:pt x="28" y="5"/>
                </a:lnTo>
                <a:lnTo>
                  <a:pt x="31" y="1"/>
                </a:lnTo>
                <a:lnTo>
                  <a:pt x="36" y="0"/>
                </a:lnTo>
                <a:lnTo>
                  <a:pt x="40" y="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2" name="Freeform 60"/>
          <p:cNvSpPr>
            <a:spLocks/>
          </p:cNvSpPr>
          <p:nvPr/>
        </p:nvSpPr>
        <p:spPr bwMode="auto">
          <a:xfrm>
            <a:off x="2482850" y="3159119"/>
            <a:ext cx="63500" cy="61912"/>
          </a:xfrm>
          <a:custGeom>
            <a:avLst/>
            <a:gdLst>
              <a:gd name="T0" fmla="*/ 0 w 120"/>
              <a:gd name="T1" fmla="*/ 87 h 116"/>
              <a:gd name="T2" fmla="*/ 0 w 120"/>
              <a:gd name="T3" fmla="*/ 88 h 116"/>
              <a:gd name="T4" fmla="*/ 1 w 120"/>
              <a:gd name="T5" fmla="*/ 88 h 116"/>
              <a:gd name="T6" fmla="*/ 1 w 120"/>
              <a:gd name="T7" fmla="*/ 90 h 116"/>
              <a:gd name="T8" fmla="*/ 2 w 120"/>
              <a:gd name="T9" fmla="*/ 90 h 116"/>
              <a:gd name="T10" fmla="*/ 92 w 120"/>
              <a:gd name="T11" fmla="*/ 116 h 116"/>
              <a:gd name="T12" fmla="*/ 93 w 120"/>
              <a:gd name="T13" fmla="*/ 116 h 116"/>
              <a:gd name="T14" fmla="*/ 93 w 120"/>
              <a:gd name="T15" fmla="*/ 116 h 116"/>
              <a:gd name="T16" fmla="*/ 93 w 120"/>
              <a:gd name="T17" fmla="*/ 116 h 116"/>
              <a:gd name="T18" fmla="*/ 94 w 120"/>
              <a:gd name="T19" fmla="*/ 116 h 116"/>
              <a:gd name="T20" fmla="*/ 94 w 120"/>
              <a:gd name="T21" fmla="*/ 116 h 116"/>
              <a:gd name="T22" fmla="*/ 94 w 120"/>
              <a:gd name="T23" fmla="*/ 115 h 116"/>
              <a:gd name="T24" fmla="*/ 94 w 120"/>
              <a:gd name="T25" fmla="*/ 115 h 116"/>
              <a:gd name="T26" fmla="*/ 95 w 120"/>
              <a:gd name="T27" fmla="*/ 115 h 116"/>
              <a:gd name="T28" fmla="*/ 120 w 120"/>
              <a:gd name="T29" fmla="*/ 29 h 116"/>
              <a:gd name="T30" fmla="*/ 120 w 120"/>
              <a:gd name="T31" fmla="*/ 28 h 116"/>
              <a:gd name="T32" fmla="*/ 120 w 120"/>
              <a:gd name="T33" fmla="*/ 28 h 116"/>
              <a:gd name="T34" fmla="*/ 120 w 120"/>
              <a:gd name="T35" fmla="*/ 28 h 116"/>
              <a:gd name="T36" fmla="*/ 120 w 120"/>
              <a:gd name="T37" fmla="*/ 28 h 116"/>
              <a:gd name="T38" fmla="*/ 120 w 120"/>
              <a:gd name="T39" fmla="*/ 27 h 116"/>
              <a:gd name="T40" fmla="*/ 120 w 120"/>
              <a:gd name="T41" fmla="*/ 27 h 116"/>
              <a:gd name="T42" fmla="*/ 120 w 120"/>
              <a:gd name="T43" fmla="*/ 27 h 116"/>
              <a:gd name="T44" fmla="*/ 119 w 120"/>
              <a:gd name="T45" fmla="*/ 27 h 116"/>
              <a:gd name="T46" fmla="*/ 28 w 120"/>
              <a:gd name="T47" fmla="*/ 0 h 116"/>
              <a:gd name="T48" fmla="*/ 28 w 120"/>
              <a:gd name="T49" fmla="*/ 0 h 116"/>
              <a:gd name="T50" fmla="*/ 28 w 120"/>
              <a:gd name="T51" fmla="*/ 0 h 116"/>
              <a:gd name="T52" fmla="*/ 27 w 120"/>
              <a:gd name="T53" fmla="*/ 0 h 116"/>
              <a:gd name="T54" fmla="*/ 27 w 120"/>
              <a:gd name="T55" fmla="*/ 0 h 116"/>
              <a:gd name="T56" fmla="*/ 26 w 120"/>
              <a:gd name="T57" fmla="*/ 0 h 116"/>
              <a:gd name="T58" fmla="*/ 26 w 120"/>
              <a:gd name="T59" fmla="*/ 0 h 116"/>
              <a:gd name="T60" fmla="*/ 26 w 120"/>
              <a:gd name="T61" fmla="*/ 1 h 116"/>
              <a:gd name="T62" fmla="*/ 26 w 120"/>
              <a:gd name="T63" fmla="*/ 1 h 116"/>
              <a:gd name="T64" fmla="*/ 0 w 120"/>
              <a:gd name="T65" fmla="*/ 8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0" h="116">
                <a:moveTo>
                  <a:pt x="0" y="87"/>
                </a:moveTo>
                <a:lnTo>
                  <a:pt x="0" y="88"/>
                </a:lnTo>
                <a:lnTo>
                  <a:pt x="1" y="88"/>
                </a:lnTo>
                <a:lnTo>
                  <a:pt x="1" y="90"/>
                </a:lnTo>
                <a:lnTo>
                  <a:pt x="2" y="90"/>
                </a:lnTo>
                <a:lnTo>
                  <a:pt x="92" y="116"/>
                </a:lnTo>
                <a:lnTo>
                  <a:pt x="93" y="116"/>
                </a:lnTo>
                <a:lnTo>
                  <a:pt x="93" y="116"/>
                </a:lnTo>
                <a:lnTo>
                  <a:pt x="93" y="116"/>
                </a:lnTo>
                <a:lnTo>
                  <a:pt x="94" y="116"/>
                </a:lnTo>
                <a:lnTo>
                  <a:pt x="94" y="116"/>
                </a:lnTo>
                <a:lnTo>
                  <a:pt x="94" y="115"/>
                </a:lnTo>
                <a:lnTo>
                  <a:pt x="94" y="115"/>
                </a:lnTo>
                <a:lnTo>
                  <a:pt x="95" y="115"/>
                </a:lnTo>
                <a:lnTo>
                  <a:pt x="120" y="29"/>
                </a:lnTo>
                <a:lnTo>
                  <a:pt x="120" y="28"/>
                </a:lnTo>
                <a:lnTo>
                  <a:pt x="120" y="28"/>
                </a:lnTo>
                <a:lnTo>
                  <a:pt x="120" y="28"/>
                </a:lnTo>
                <a:lnTo>
                  <a:pt x="120" y="28"/>
                </a:lnTo>
                <a:lnTo>
                  <a:pt x="120" y="27"/>
                </a:lnTo>
                <a:lnTo>
                  <a:pt x="120" y="27"/>
                </a:lnTo>
                <a:lnTo>
                  <a:pt x="120" y="27"/>
                </a:lnTo>
                <a:lnTo>
                  <a:pt x="119" y="27"/>
                </a:lnTo>
                <a:lnTo>
                  <a:pt x="28" y="0"/>
                </a:lnTo>
                <a:lnTo>
                  <a:pt x="28" y="0"/>
                </a:lnTo>
                <a:lnTo>
                  <a:pt x="28" y="0"/>
                </a:lnTo>
                <a:lnTo>
                  <a:pt x="27" y="0"/>
                </a:lnTo>
                <a:lnTo>
                  <a:pt x="27" y="0"/>
                </a:lnTo>
                <a:lnTo>
                  <a:pt x="26" y="0"/>
                </a:lnTo>
                <a:lnTo>
                  <a:pt x="26" y="0"/>
                </a:lnTo>
                <a:lnTo>
                  <a:pt x="26" y="1"/>
                </a:lnTo>
                <a:lnTo>
                  <a:pt x="26" y="1"/>
                </a:lnTo>
                <a:lnTo>
                  <a:pt x="0" y="8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3" name="Freeform 61"/>
          <p:cNvSpPr>
            <a:spLocks/>
          </p:cNvSpPr>
          <p:nvPr/>
        </p:nvSpPr>
        <p:spPr bwMode="auto">
          <a:xfrm>
            <a:off x="2460626" y="3213095"/>
            <a:ext cx="73025" cy="71437"/>
          </a:xfrm>
          <a:custGeom>
            <a:avLst/>
            <a:gdLst>
              <a:gd name="T0" fmla="*/ 39 w 138"/>
              <a:gd name="T1" fmla="*/ 0 h 135"/>
              <a:gd name="T2" fmla="*/ 129 w 138"/>
              <a:gd name="T3" fmla="*/ 27 h 135"/>
              <a:gd name="T4" fmla="*/ 134 w 138"/>
              <a:gd name="T5" fmla="*/ 29 h 135"/>
              <a:gd name="T6" fmla="*/ 137 w 138"/>
              <a:gd name="T7" fmla="*/ 32 h 135"/>
              <a:gd name="T8" fmla="*/ 138 w 138"/>
              <a:gd name="T9" fmla="*/ 37 h 135"/>
              <a:gd name="T10" fmla="*/ 137 w 138"/>
              <a:gd name="T11" fmla="*/ 41 h 135"/>
              <a:gd name="T12" fmla="*/ 113 w 138"/>
              <a:gd name="T13" fmla="*/ 127 h 135"/>
              <a:gd name="T14" fmla="*/ 110 w 138"/>
              <a:gd name="T15" fmla="*/ 131 h 135"/>
              <a:gd name="T16" fmla="*/ 107 w 138"/>
              <a:gd name="T17" fmla="*/ 134 h 135"/>
              <a:gd name="T18" fmla="*/ 101 w 138"/>
              <a:gd name="T19" fmla="*/ 135 h 135"/>
              <a:gd name="T20" fmla="*/ 97 w 138"/>
              <a:gd name="T21" fmla="*/ 135 h 135"/>
              <a:gd name="T22" fmla="*/ 8 w 138"/>
              <a:gd name="T23" fmla="*/ 108 h 135"/>
              <a:gd name="T24" fmla="*/ 3 w 138"/>
              <a:gd name="T25" fmla="*/ 106 h 135"/>
              <a:gd name="T26" fmla="*/ 1 w 138"/>
              <a:gd name="T27" fmla="*/ 103 h 135"/>
              <a:gd name="T28" fmla="*/ 0 w 138"/>
              <a:gd name="T29" fmla="*/ 98 h 135"/>
              <a:gd name="T30" fmla="*/ 0 w 138"/>
              <a:gd name="T31" fmla="*/ 94 h 135"/>
              <a:gd name="T32" fmla="*/ 24 w 138"/>
              <a:gd name="T33" fmla="*/ 8 h 135"/>
              <a:gd name="T34" fmla="*/ 27 w 138"/>
              <a:gd name="T35" fmla="*/ 4 h 135"/>
              <a:gd name="T36" fmla="*/ 30 w 138"/>
              <a:gd name="T37" fmla="*/ 1 h 135"/>
              <a:gd name="T38" fmla="*/ 34 w 138"/>
              <a:gd name="T39" fmla="*/ 0 h 135"/>
              <a:gd name="T40" fmla="*/ 39 w 138"/>
              <a:gd name="T41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8" h="135">
                <a:moveTo>
                  <a:pt x="39" y="0"/>
                </a:moveTo>
                <a:lnTo>
                  <a:pt x="129" y="27"/>
                </a:lnTo>
                <a:lnTo>
                  <a:pt x="134" y="29"/>
                </a:lnTo>
                <a:lnTo>
                  <a:pt x="137" y="32"/>
                </a:lnTo>
                <a:lnTo>
                  <a:pt x="138" y="37"/>
                </a:lnTo>
                <a:lnTo>
                  <a:pt x="137" y="41"/>
                </a:lnTo>
                <a:lnTo>
                  <a:pt x="113" y="127"/>
                </a:lnTo>
                <a:lnTo>
                  <a:pt x="110" y="131"/>
                </a:lnTo>
                <a:lnTo>
                  <a:pt x="107" y="134"/>
                </a:lnTo>
                <a:lnTo>
                  <a:pt x="101" y="135"/>
                </a:lnTo>
                <a:lnTo>
                  <a:pt x="97" y="135"/>
                </a:lnTo>
                <a:lnTo>
                  <a:pt x="8" y="108"/>
                </a:lnTo>
                <a:lnTo>
                  <a:pt x="3" y="106"/>
                </a:lnTo>
                <a:lnTo>
                  <a:pt x="1" y="103"/>
                </a:lnTo>
                <a:lnTo>
                  <a:pt x="0" y="98"/>
                </a:lnTo>
                <a:lnTo>
                  <a:pt x="0" y="94"/>
                </a:lnTo>
                <a:lnTo>
                  <a:pt x="24" y="8"/>
                </a:lnTo>
                <a:lnTo>
                  <a:pt x="27" y="4"/>
                </a:lnTo>
                <a:lnTo>
                  <a:pt x="30" y="1"/>
                </a:lnTo>
                <a:lnTo>
                  <a:pt x="34" y="0"/>
                </a:lnTo>
                <a:lnTo>
                  <a:pt x="39" y="0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4" name="Freeform 62"/>
          <p:cNvSpPr>
            <a:spLocks/>
          </p:cNvSpPr>
          <p:nvPr/>
        </p:nvSpPr>
        <p:spPr bwMode="auto">
          <a:xfrm>
            <a:off x="2465387" y="3217857"/>
            <a:ext cx="63500" cy="61913"/>
          </a:xfrm>
          <a:custGeom>
            <a:avLst/>
            <a:gdLst>
              <a:gd name="T0" fmla="*/ 0 w 119"/>
              <a:gd name="T1" fmla="*/ 86 h 115"/>
              <a:gd name="T2" fmla="*/ 0 w 119"/>
              <a:gd name="T3" fmla="*/ 87 h 115"/>
              <a:gd name="T4" fmla="*/ 0 w 119"/>
              <a:gd name="T5" fmla="*/ 87 h 115"/>
              <a:gd name="T6" fmla="*/ 0 w 119"/>
              <a:gd name="T7" fmla="*/ 88 h 115"/>
              <a:gd name="T8" fmla="*/ 1 w 119"/>
              <a:gd name="T9" fmla="*/ 89 h 115"/>
              <a:gd name="T10" fmla="*/ 91 w 119"/>
              <a:gd name="T11" fmla="*/ 115 h 115"/>
              <a:gd name="T12" fmla="*/ 92 w 119"/>
              <a:gd name="T13" fmla="*/ 115 h 115"/>
              <a:gd name="T14" fmla="*/ 92 w 119"/>
              <a:gd name="T15" fmla="*/ 115 h 115"/>
              <a:gd name="T16" fmla="*/ 92 w 119"/>
              <a:gd name="T17" fmla="*/ 115 h 115"/>
              <a:gd name="T18" fmla="*/ 92 w 119"/>
              <a:gd name="T19" fmla="*/ 115 h 115"/>
              <a:gd name="T20" fmla="*/ 94 w 119"/>
              <a:gd name="T21" fmla="*/ 115 h 115"/>
              <a:gd name="T22" fmla="*/ 94 w 119"/>
              <a:gd name="T23" fmla="*/ 115 h 115"/>
              <a:gd name="T24" fmla="*/ 94 w 119"/>
              <a:gd name="T25" fmla="*/ 115 h 115"/>
              <a:gd name="T26" fmla="*/ 94 w 119"/>
              <a:gd name="T27" fmla="*/ 114 h 115"/>
              <a:gd name="T28" fmla="*/ 119 w 119"/>
              <a:gd name="T29" fmla="*/ 29 h 115"/>
              <a:gd name="T30" fmla="*/ 119 w 119"/>
              <a:gd name="T31" fmla="*/ 28 h 115"/>
              <a:gd name="T32" fmla="*/ 119 w 119"/>
              <a:gd name="T33" fmla="*/ 28 h 115"/>
              <a:gd name="T34" fmla="*/ 119 w 119"/>
              <a:gd name="T35" fmla="*/ 27 h 115"/>
              <a:gd name="T36" fmla="*/ 119 w 119"/>
              <a:gd name="T37" fmla="*/ 27 h 115"/>
              <a:gd name="T38" fmla="*/ 118 w 119"/>
              <a:gd name="T39" fmla="*/ 27 h 115"/>
              <a:gd name="T40" fmla="*/ 118 w 119"/>
              <a:gd name="T41" fmla="*/ 27 h 115"/>
              <a:gd name="T42" fmla="*/ 118 w 119"/>
              <a:gd name="T43" fmla="*/ 27 h 115"/>
              <a:gd name="T44" fmla="*/ 117 w 119"/>
              <a:gd name="T45" fmla="*/ 26 h 115"/>
              <a:gd name="T46" fmla="*/ 28 w 119"/>
              <a:gd name="T47" fmla="*/ 0 h 115"/>
              <a:gd name="T48" fmla="*/ 27 w 119"/>
              <a:gd name="T49" fmla="*/ 0 h 115"/>
              <a:gd name="T50" fmla="*/ 27 w 119"/>
              <a:gd name="T51" fmla="*/ 0 h 115"/>
              <a:gd name="T52" fmla="*/ 27 w 119"/>
              <a:gd name="T53" fmla="*/ 0 h 115"/>
              <a:gd name="T54" fmla="*/ 25 w 119"/>
              <a:gd name="T55" fmla="*/ 0 h 115"/>
              <a:gd name="T56" fmla="*/ 25 w 119"/>
              <a:gd name="T57" fmla="*/ 0 h 115"/>
              <a:gd name="T58" fmla="*/ 25 w 119"/>
              <a:gd name="T59" fmla="*/ 0 h 115"/>
              <a:gd name="T60" fmla="*/ 25 w 119"/>
              <a:gd name="T61" fmla="*/ 0 h 115"/>
              <a:gd name="T62" fmla="*/ 24 w 119"/>
              <a:gd name="T63" fmla="*/ 1 h 115"/>
              <a:gd name="T64" fmla="*/ 0 w 119"/>
              <a:gd name="T65" fmla="*/ 86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9" h="115">
                <a:moveTo>
                  <a:pt x="0" y="86"/>
                </a:moveTo>
                <a:lnTo>
                  <a:pt x="0" y="87"/>
                </a:lnTo>
                <a:lnTo>
                  <a:pt x="0" y="87"/>
                </a:lnTo>
                <a:lnTo>
                  <a:pt x="0" y="88"/>
                </a:lnTo>
                <a:lnTo>
                  <a:pt x="1" y="89"/>
                </a:lnTo>
                <a:lnTo>
                  <a:pt x="91" y="115"/>
                </a:lnTo>
                <a:lnTo>
                  <a:pt x="92" y="115"/>
                </a:lnTo>
                <a:lnTo>
                  <a:pt x="92" y="115"/>
                </a:lnTo>
                <a:lnTo>
                  <a:pt x="92" y="115"/>
                </a:lnTo>
                <a:lnTo>
                  <a:pt x="92" y="115"/>
                </a:lnTo>
                <a:lnTo>
                  <a:pt x="94" y="115"/>
                </a:lnTo>
                <a:lnTo>
                  <a:pt x="94" y="115"/>
                </a:lnTo>
                <a:lnTo>
                  <a:pt x="94" y="115"/>
                </a:lnTo>
                <a:lnTo>
                  <a:pt x="94" y="114"/>
                </a:lnTo>
                <a:lnTo>
                  <a:pt x="119" y="29"/>
                </a:lnTo>
                <a:lnTo>
                  <a:pt x="119" y="28"/>
                </a:lnTo>
                <a:lnTo>
                  <a:pt x="119" y="28"/>
                </a:lnTo>
                <a:lnTo>
                  <a:pt x="119" y="27"/>
                </a:lnTo>
                <a:lnTo>
                  <a:pt x="119" y="27"/>
                </a:lnTo>
                <a:lnTo>
                  <a:pt x="118" y="27"/>
                </a:lnTo>
                <a:lnTo>
                  <a:pt x="118" y="27"/>
                </a:lnTo>
                <a:lnTo>
                  <a:pt x="118" y="27"/>
                </a:lnTo>
                <a:lnTo>
                  <a:pt x="117" y="26"/>
                </a:lnTo>
                <a:lnTo>
                  <a:pt x="28" y="0"/>
                </a:lnTo>
                <a:lnTo>
                  <a:pt x="27" y="0"/>
                </a:lnTo>
                <a:lnTo>
                  <a:pt x="27" y="0"/>
                </a:lnTo>
                <a:lnTo>
                  <a:pt x="27" y="0"/>
                </a:lnTo>
                <a:lnTo>
                  <a:pt x="25" y="0"/>
                </a:lnTo>
                <a:lnTo>
                  <a:pt x="25" y="0"/>
                </a:lnTo>
                <a:lnTo>
                  <a:pt x="25" y="0"/>
                </a:lnTo>
                <a:lnTo>
                  <a:pt x="25" y="0"/>
                </a:lnTo>
                <a:lnTo>
                  <a:pt x="24" y="1"/>
                </a:lnTo>
                <a:lnTo>
                  <a:pt x="0" y="86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5" name="Freeform 63"/>
          <p:cNvSpPr>
            <a:spLocks/>
          </p:cNvSpPr>
          <p:nvPr/>
        </p:nvSpPr>
        <p:spPr bwMode="auto">
          <a:xfrm>
            <a:off x="2443163" y="3271831"/>
            <a:ext cx="73025" cy="71438"/>
          </a:xfrm>
          <a:custGeom>
            <a:avLst/>
            <a:gdLst>
              <a:gd name="T0" fmla="*/ 40 w 138"/>
              <a:gd name="T1" fmla="*/ 0 h 135"/>
              <a:gd name="T2" fmla="*/ 130 w 138"/>
              <a:gd name="T3" fmla="*/ 26 h 135"/>
              <a:gd name="T4" fmla="*/ 133 w 138"/>
              <a:gd name="T5" fmla="*/ 29 h 135"/>
              <a:gd name="T6" fmla="*/ 137 w 138"/>
              <a:gd name="T7" fmla="*/ 32 h 135"/>
              <a:gd name="T8" fmla="*/ 138 w 138"/>
              <a:gd name="T9" fmla="*/ 36 h 135"/>
              <a:gd name="T10" fmla="*/ 138 w 138"/>
              <a:gd name="T11" fmla="*/ 41 h 135"/>
              <a:gd name="T12" fmla="*/ 112 w 138"/>
              <a:gd name="T13" fmla="*/ 126 h 135"/>
              <a:gd name="T14" fmla="*/ 110 w 138"/>
              <a:gd name="T15" fmla="*/ 130 h 135"/>
              <a:gd name="T16" fmla="*/ 107 w 138"/>
              <a:gd name="T17" fmla="*/ 132 h 135"/>
              <a:gd name="T18" fmla="*/ 102 w 138"/>
              <a:gd name="T19" fmla="*/ 135 h 135"/>
              <a:gd name="T20" fmla="*/ 98 w 138"/>
              <a:gd name="T21" fmla="*/ 134 h 135"/>
              <a:gd name="T22" fmla="*/ 8 w 138"/>
              <a:gd name="T23" fmla="*/ 108 h 135"/>
              <a:gd name="T24" fmla="*/ 5 w 138"/>
              <a:gd name="T25" fmla="*/ 106 h 135"/>
              <a:gd name="T26" fmla="*/ 2 w 138"/>
              <a:gd name="T27" fmla="*/ 102 h 135"/>
              <a:gd name="T28" fmla="*/ 0 w 138"/>
              <a:gd name="T29" fmla="*/ 98 h 135"/>
              <a:gd name="T30" fmla="*/ 0 w 138"/>
              <a:gd name="T31" fmla="*/ 93 h 135"/>
              <a:gd name="T32" fmla="*/ 26 w 138"/>
              <a:gd name="T33" fmla="*/ 7 h 135"/>
              <a:gd name="T34" fmla="*/ 28 w 138"/>
              <a:gd name="T35" fmla="*/ 4 h 135"/>
              <a:gd name="T36" fmla="*/ 32 w 138"/>
              <a:gd name="T37" fmla="*/ 1 h 135"/>
              <a:gd name="T38" fmla="*/ 35 w 138"/>
              <a:gd name="T39" fmla="*/ 0 h 135"/>
              <a:gd name="T40" fmla="*/ 40 w 138"/>
              <a:gd name="T41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8" h="135">
                <a:moveTo>
                  <a:pt x="40" y="0"/>
                </a:moveTo>
                <a:lnTo>
                  <a:pt x="130" y="26"/>
                </a:lnTo>
                <a:lnTo>
                  <a:pt x="133" y="29"/>
                </a:lnTo>
                <a:lnTo>
                  <a:pt x="137" y="32"/>
                </a:lnTo>
                <a:lnTo>
                  <a:pt x="138" y="36"/>
                </a:lnTo>
                <a:lnTo>
                  <a:pt x="138" y="41"/>
                </a:lnTo>
                <a:lnTo>
                  <a:pt x="112" y="126"/>
                </a:lnTo>
                <a:lnTo>
                  <a:pt x="110" y="130"/>
                </a:lnTo>
                <a:lnTo>
                  <a:pt x="107" y="132"/>
                </a:lnTo>
                <a:lnTo>
                  <a:pt x="102" y="135"/>
                </a:lnTo>
                <a:lnTo>
                  <a:pt x="98" y="134"/>
                </a:lnTo>
                <a:lnTo>
                  <a:pt x="8" y="108"/>
                </a:lnTo>
                <a:lnTo>
                  <a:pt x="5" y="106"/>
                </a:lnTo>
                <a:lnTo>
                  <a:pt x="2" y="102"/>
                </a:lnTo>
                <a:lnTo>
                  <a:pt x="0" y="98"/>
                </a:lnTo>
                <a:lnTo>
                  <a:pt x="0" y="93"/>
                </a:lnTo>
                <a:lnTo>
                  <a:pt x="26" y="7"/>
                </a:lnTo>
                <a:lnTo>
                  <a:pt x="28" y="4"/>
                </a:lnTo>
                <a:lnTo>
                  <a:pt x="32" y="1"/>
                </a:lnTo>
                <a:lnTo>
                  <a:pt x="35" y="0"/>
                </a:lnTo>
                <a:lnTo>
                  <a:pt x="40" y="0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6" name="Freeform 64"/>
          <p:cNvSpPr>
            <a:spLocks/>
          </p:cNvSpPr>
          <p:nvPr/>
        </p:nvSpPr>
        <p:spPr bwMode="auto">
          <a:xfrm>
            <a:off x="2449513" y="3276594"/>
            <a:ext cx="61913" cy="61912"/>
          </a:xfrm>
          <a:custGeom>
            <a:avLst/>
            <a:gdLst>
              <a:gd name="T0" fmla="*/ 0 w 118"/>
              <a:gd name="T1" fmla="*/ 87 h 116"/>
              <a:gd name="T2" fmla="*/ 0 w 118"/>
              <a:gd name="T3" fmla="*/ 88 h 116"/>
              <a:gd name="T4" fmla="*/ 0 w 118"/>
              <a:gd name="T5" fmla="*/ 88 h 116"/>
              <a:gd name="T6" fmla="*/ 0 w 118"/>
              <a:gd name="T7" fmla="*/ 89 h 116"/>
              <a:gd name="T8" fmla="*/ 2 w 118"/>
              <a:gd name="T9" fmla="*/ 89 h 116"/>
              <a:gd name="T10" fmla="*/ 91 w 118"/>
              <a:gd name="T11" fmla="*/ 116 h 116"/>
              <a:gd name="T12" fmla="*/ 91 w 118"/>
              <a:gd name="T13" fmla="*/ 116 h 116"/>
              <a:gd name="T14" fmla="*/ 92 w 118"/>
              <a:gd name="T15" fmla="*/ 116 h 116"/>
              <a:gd name="T16" fmla="*/ 92 w 118"/>
              <a:gd name="T17" fmla="*/ 116 h 116"/>
              <a:gd name="T18" fmla="*/ 92 w 118"/>
              <a:gd name="T19" fmla="*/ 116 h 116"/>
              <a:gd name="T20" fmla="*/ 92 w 118"/>
              <a:gd name="T21" fmla="*/ 116 h 116"/>
              <a:gd name="T22" fmla="*/ 93 w 118"/>
              <a:gd name="T23" fmla="*/ 116 h 116"/>
              <a:gd name="T24" fmla="*/ 93 w 118"/>
              <a:gd name="T25" fmla="*/ 116 h 116"/>
              <a:gd name="T26" fmla="*/ 93 w 118"/>
              <a:gd name="T27" fmla="*/ 115 h 116"/>
              <a:gd name="T28" fmla="*/ 118 w 118"/>
              <a:gd name="T29" fmla="*/ 29 h 116"/>
              <a:gd name="T30" fmla="*/ 118 w 118"/>
              <a:gd name="T31" fmla="*/ 29 h 116"/>
              <a:gd name="T32" fmla="*/ 118 w 118"/>
              <a:gd name="T33" fmla="*/ 27 h 116"/>
              <a:gd name="T34" fmla="*/ 118 w 118"/>
              <a:gd name="T35" fmla="*/ 27 h 116"/>
              <a:gd name="T36" fmla="*/ 118 w 118"/>
              <a:gd name="T37" fmla="*/ 27 h 116"/>
              <a:gd name="T38" fmla="*/ 118 w 118"/>
              <a:gd name="T39" fmla="*/ 27 h 116"/>
              <a:gd name="T40" fmla="*/ 118 w 118"/>
              <a:gd name="T41" fmla="*/ 26 h 116"/>
              <a:gd name="T42" fmla="*/ 118 w 118"/>
              <a:gd name="T43" fmla="*/ 26 h 116"/>
              <a:gd name="T44" fmla="*/ 117 w 118"/>
              <a:gd name="T45" fmla="*/ 26 h 116"/>
              <a:gd name="T46" fmla="*/ 26 w 118"/>
              <a:gd name="T47" fmla="*/ 0 h 116"/>
              <a:gd name="T48" fmla="*/ 26 w 118"/>
              <a:gd name="T49" fmla="*/ 0 h 116"/>
              <a:gd name="T50" fmla="*/ 26 w 118"/>
              <a:gd name="T51" fmla="*/ 0 h 116"/>
              <a:gd name="T52" fmla="*/ 25 w 118"/>
              <a:gd name="T53" fmla="*/ 0 h 116"/>
              <a:gd name="T54" fmla="*/ 25 w 118"/>
              <a:gd name="T55" fmla="*/ 0 h 116"/>
              <a:gd name="T56" fmla="*/ 25 w 118"/>
              <a:gd name="T57" fmla="*/ 1 h 116"/>
              <a:gd name="T58" fmla="*/ 25 w 118"/>
              <a:gd name="T59" fmla="*/ 1 h 116"/>
              <a:gd name="T60" fmla="*/ 24 w 118"/>
              <a:gd name="T61" fmla="*/ 1 h 116"/>
              <a:gd name="T62" fmla="*/ 24 w 118"/>
              <a:gd name="T63" fmla="*/ 2 h 116"/>
              <a:gd name="T64" fmla="*/ 0 w 118"/>
              <a:gd name="T65" fmla="*/ 87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8" h="116">
                <a:moveTo>
                  <a:pt x="0" y="87"/>
                </a:moveTo>
                <a:lnTo>
                  <a:pt x="0" y="88"/>
                </a:lnTo>
                <a:lnTo>
                  <a:pt x="0" y="88"/>
                </a:lnTo>
                <a:lnTo>
                  <a:pt x="0" y="89"/>
                </a:lnTo>
                <a:lnTo>
                  <a:pt x="2" y="89"/>
                </a:lnTo>
                <a:lnTo>
                  <a:pt x="91" y="116"/>
                </a:lnTo>
                <a:lnTo>
                  <a:pt x="91" y="116"/>
                </a:lnTo>
                <a:lnTo>
                  <a:pt x="92" y="116"/>
                </a:lnTo>
                <a:lnTo>
                  <a:pt x="92" y="116"/>
                </a:lnTo>
                <a:lnTo>
                  <a:pt x="92" y="116"/>
                </a:lnTo>
                <a:lnTo>
                  <a:pt x="92" y="116"/>
                </a:lnTo>
                <a:lnTo>
                  <a:pt x="93" y="116"/>
                </a:lnTo>
                <a:lnTo>
                  <a:pt x="93" y="116"/>
                </a:lnTo>
                <a:lnTo>
                  <a:pt x="93" y="115"/>
                </a:lnTo>
                <a:lnTo>
                  <a:pt x="118" y="29"/>
                </a:lnTo>
                <a:lnTo>
                  <a:pt x="118" y="29"/>
                </a:lnTo>
                <a:lnTo>
                  <a:pt x="118" y="27"/>
                </a:lnTo>
                <a:lnTo>
                  <a:pt x="118" y="27"/>
                </a:lnTo>
                <a:lnTo>
                  <a:pt x="118" y="27"/>
                </a:lnTo>
                <a:lnTo>
                  <a:pt x="118" y="27"/>
                </a:lnTo>
                <a:lnTo>
                  <a:pt x="118" y="26"/>
                </a:lnTo>
                <a:lnTo>
                  <a:pt x="118" y="26"/>
                </a:lnTo>
                <a:lnTo>
                  <a:pt x="117" y="26"/>
                </a:lnTo>
                <a:lnTo>
                  <a:pt x="26" y="0"/>
                </a:lnTo>
                <a:lnTo>
                  <a:pt x="26" y="0"/>
                </a:lnTo>
                <a:lnTo>
                  <a:pt x="26" y="0"/>
                </a:lnTo>
                <a:lnTo>
                  <a:pt x="25" y="0"/>
                </a:lnTo>
                <a:lnTo>
                  <a:pt x="25" y="0"/>
                </a:lnTo>
                <a:lnTo>
                  <a:pt x="25" y="1"/>
                </a:lnTo>
                <a:lnTo>
                  <a:pt x="25" y="1"/>
                </a:lnTo>
                <a:lnTo>
                  <a:pt x="24" y="1"/>
                </a:lnTo>
                <a:lnTo>
                  <a:pt x="24" y="2"/>
                </a:lnTo>
                <a:lnTo>
                  <a:pt x="0" y="8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7" name="Freeform 65"/>
          <p:cNvSpPr>
            <a:spLocks/>
          </p:cNvSpPr>
          <p:nvPr/>
        </p:nvSpPr>
        <p:spPr bwMode="auto">
          <a:xfrm>
            <a:off x="2835275" y="3371844"/>
            <a:ext cx="55562" cy="55562"/>
          </a:xfrm>
          <a:custGeom>
            <a:avLst/>
            <a:gdLst>
              <a:gd name="T0" fmla="*/ 38 w 105"/>
              <a:gd name="T1" fmla="*/ 103 h 105"/>
              <a:gd name="T2" fmla="*/ 28 w 105"/>
              <a:gd name="T3" fmla="*/ 100 h 105"/>
              <a:gd name="T4" fmla="*/ 20 w 105"/>
              <a:gd name="T5" fmla="*/ 94 h 105"/>
              <a:gd name="T6" fmla="*/ 12 w 105"/>
              <a:gd name="T7" fmla="*/ 86 h 105"/>
              <a:gd name="T8" fmla="*/ 7 w 105"/>
              <a:gd name="T9" fmla="*/ 77 h 105"/>
              <a:gd name="T10" fmla="*/ 2 w 105"/>
              <a:gd name="T11" fmla="*/ 68 h 105"/>
              <a:gd name="T12" fmla="*/ 0 w 105"/>
              <a:gd name="T13" fmla="*/ 58 h 105"/>
              <a:gd name="T14" fmla="*/ 0 w 105"/>
              <a:gd name="T15" fmla="*/ 48 h 105"/>
              <a:gd name="T16" fmla="*/ 2 w 105"/>
              <a:gd name="T17" fmla="*/ 38 h 105"/>
              <a:gd name="T18" fmla="*/ 5 w 105"/>
              <a:gd name="T19" fmla="*/ 28 h 105"/>
              <a:gd name="T20" fmla="*/ 11 w 105"/>
              <a:gd name="T21" fmla="*/ 20 h 105"/>
              <a:gd name="T22" fmla="*/ 18 w 105"/>
              <a:gd name="T23" fmla="*/ 13 h 105"/>
              <a:gd name="T24" fmla="*/ 27 w 105"/>
              <a:gd name="T25" fmla="*/ 7 h 105"/>
              <a:gd name="T26" fmla="*/ 32 w 105"/>
              <a:gd name="T27" fmla="*/ 5 h 105"/>
              <a:gd name="T28" fmla="*/ 37 w 105"/>
              <a:gd name="T29" fmla="*/ 3 h 105"/>
              <a:gd name="T30" fmla="*/ 42 w 105"/>
              <a:gd name="T31" fmla="*/ 1 h 105"/>
              <a:gd name="T32" fmla="*/ 47 w 105"/>
              <a:gd name="T33" fmla="*/ 0 h 105"/>
              <a:gd name="T34" fmla="*/ 52 w 105"/>
              <a:gd name="T35" fmla="*/ 0 h 105"/>
              <a:gd name="T36" fmla="*/ 57 w 105"/>
              <a:gd name="T37" fmla="*/ 0 h 105"/>
              <a:gd name="T38" fmla="*/ 62 w 105"/>
              <a:gd name="T39" fmla="*/ 1 h 105"/>
              <a:gd name="T40" fmla="*/ 67 w 105"/>
              <a:gd name="T41" fmla="*/ 3 h 105"/>
              <a:gd name="T42" fmla="*/ 77 w 105"/>
              <a:gd name="T43" fmla="*/ 6 h 105"/>
              <a:gd name="T44" fmla="*/ 86 w 105"/>
              <a:gd name="T45" fmla="*/ 11 h 105"/>
              <a:gd name="T46" fmla="*/ 93 w 105"/>
              <a:gd name="T47" fmla="*/ 19 h 105"/>
              <a:gd name="T48" fmla="*/ 98 w 105"/>
              <a:gd name="T49" fmla="*/ 27 h 105"/>
              <a:gd name="T50" fmla="*/ 103 w 105"/>
              <a:gd name="T51" fmla="*/ 37 h 105"/>
              <a:gd name="T52" fmla="*/ 105 w 105"/>
              <a:gd name="T53" fmla="*/ 46 h 105"/>
              <a:gd name="T54" fmla="*/ 105 w 105"/>
              <a:gd name="T55" fmla="*/ 57 h 105"/>
              <a:gd name="T56" fmla="*/ 103 w 105"/>
              <a:gd name="T57" fmla="*/ 67 h 105"/>
              <a:gd name="T58" fmla="*/ 99 w 105"/>
              <a:gd name="T59" fmla="*/ 77 h 105"/>
              <a:gd name="T60" fmla="*/ 94 w 105"/>
              <a:gd name="T61" fmla="*/ 85 h 105"/>
              <a:gd name="T62" fmla="*/ 87 w 105"/>
              <a:gd name="T63" fmla="*/ 93 h 105"/>
              <a:gd name="T64" fmla="*/ 78 w 105"/>
              <a:gd name="T65" fmla="*/ 99 h 105"/>
              <a:gd name="T66" fmla="*/ 74 w 105"/>
              <a:gd name="T67" fmla="*/ 101 h 105"/>
              <a:gd name="T68" fmla="*/ 68 w 105"/>
              <a:gd name="T69" fmla="*/ 103 h 105"/>
              <a:gd name="T70" fmla="*/ 63 w 105"/>
              <a:gd name="T71" fmla="*/ 104 h 105"/>
              <a:gd name="T72" fmla="*/ 58 w 105"/>
              <a:gd name="T73" fmla="*/ 105 h 105"/>
              <a:gd name="T74" fmla="*/ 53 w 105"/>
              <a:gd name="T75" fmla="*/ 105 h 105"/>
              <a:gd name="T76" fmla="*/ 48 w 105"/>
              <a:gd name="T77" fmla="*/ 105 h 105"/>
              <a:gd name="T78" fmla="*/ 43 w 105"/>
              <a:gd name="T79" fmla="*/ 104 h 105"/>
              <a:gd name="T80" fmla="*/ 38 w 105"/>
              <a:gd name="T81" fmla="*/ 10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" h="105">
                <a:moveTo>
                  <a:pt x="38" y="103"/>
                </a:moveTo>
                <a:lnTo>
                  <a:pt x="28" y="100"/>
                </a:lnTo>
                <a:lnTo>
                  <a:pt x="20" y="94"/>
                </a:lnTo>
                <a:lnTo>
                  <a:pt x="12" y="86"/>
                </a:lnTo>
                <a:lnTo>
                  <a:pt x="7" y="77"/>
                </a:lnTo>
                <a:lnTo>
                  <a:pt x="2" y="68"/>
                </a:lnTo>
                <a:lnTo>
                  <a:pt x="0" y="58"/>
                </a:lnTo>
                <a:lnTo>
                  <a:pt x="0" y="48"/>
                </a:lnTo>
                <a:lnTo>
                  <a:pt x="2" y="38"/>
                </a:lnTo>
                <a:lnTo>
                  <a:pt x="5" y="28"/>
                </a:lnTo>
                <a:lnTo>
                  <a:pt x="11" y="20"/>
                </a:lnTo>
                <a:lnTo>
                  <a:pt x="18" y="13"/>
                </a:lnTo>
                <a:lnTo>
                  <a:pt x="27" y="7"/>
                </a:lnTo>
                <a:lnTo>
                  <a:pt x="32" y="5"/>
                </a:lnTo>
                <a:lnTo>
                  <a:pt x="37" y="3"/>
                </a:lnTo>
                <a:lnTo>
                  <a:pt x="42" y="1"/>
                </a:lnTo>
                <a:lnTo>
                  <a:pt x="47" y="0"/>
                </a:lnTo>
                <a:lnTo>
                  <a:pt x="52" y="0"/>
                </a:lnTo>
                <a:lnTo>
                  <a:pt x="57" y="0"/>
                </a:lnTo>
                <a:lnTo>
                  <a:pt x="62" y="1"/>
                </a:lnTo>
                <a:lnTo>
                  <a:pt x="67" y="3"/>
                </a:lnTo>
                <a:lnTo>
                  <a:pt x="77" y="6"/>
                </a:lnTo>
                <a:lnTo>
                  <a:pt x="86" y="11"/>
                </a:lnTo>
                <a:lnTo>
                  <a:pt x="93" y="19"/>
                </a:lnTo>
                <a:lnTo>
                  <a:pt x="98" y="27"/>
                </a:lnTo>
                <a:lnTo>
                  <a:pt x="103" y="37"/>
                </a:lnTo>
                <a:lnTo>
                  <a:pt x="105" y="46"/>
                </a:lnTo>
                <a:lnTo>
                  <a:pt x="105" y="57"/>
                </a:lnTo>
                <a:lnTo>
                  <a:pt x="103" y="67"/>
                </a:lnTo>
                <a:lnTo>
                  <a:pt x="99" y="77"/>
                </a:lnTo>
                <a:lnTo>
                  <a:pt x="94" y="85"/>
                </a:lnTo>
                <a:lnTo>
                  <a:pt x="87" y="93"/>
                </a:lnTo>
                <a:lnTo>
                  <a:pt x="78" y="99"/>
                </a:lnTo>
                <a:lnTo>
                  <a:pt x="74" y="101"/>
                </a:lnTo>
                <a:lnTo>
                  <a:pt x="68" y="103"/>
                </a:lnTo>
                <a:lnTo>
                  <a:pt x="63" y="104"/>
                </a:lnTo>
                <a:lnTo>
                  <a:pt x="58" y="105"/>
                </a:lnTo>
                <a:lnTo>
                  <a:pt x="53" y="105"/>
                </a:lnTo>
                <a:lnTo>
                  <a:pt x="48" y="105"/>
                </a:lnTo>
                <a:lnTo>
                  <a:pt x="43" y="104"/>
                </a:lnTo>
                <a:lnTo>
                  <a:pt x="38" y="103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8" name="Freeform 66"/>
          <p:cNvSpPr>
            <a:spLocks/>
          </p:cNvSpPr>
          <p:nvPr/>
        </p:nvSpPr>
        <p:spPr bwMode="auto">
          <a:xfrm>
            <a:off x="2840037" y="3376606"/>
            <a:ext cx="46038" cy="46038"/>
          </a:xfrm>
          <a:custGeom>
            <a:avLst/>
            <a:gdLst>
              <a:gd name="T0" fmla="*/ 80 w 86"/>
              <a:gd name="T1" fmla="*/ 24 h 86"/>
              <a:gd name="T2" fmla="*/ 76 w 86"/>
              <a:gd name="T3" fmla="*/ 17 h 86"/>
              <a:gd name="T4" fmla="*/ 69 w 86"/>
              <a:gd name="T5" fmla="*/ 10 h 86"/>
              <a:gd name="T6" fmla="*/ 62 w 86"/>
              <a:gd name="T7" fmla="*/ 6 h 86"/>
              <a:gd name="T8" fmla="*/ 55 w 86"/>
              <a:gd name="T9" fmla="*/ 2 h 86"/>
              <a:gd name="T10" fmla="*/ 47 w 86"/>
              <a:gd name="T11" fmla="*/ 0 h 86"/>
              <a:gd name="T12" fmla="*/ 38 w 86"/>
              <a:gd name="T13" fmla="*/ 0 h 86"/>
              <a:gd name="T14" fmla="*/ 30 w 86"/>
              <a:gd name="T15" fmla="*/ 2 h 86"/>
              <a:gd name="T16" fmla="*/ 22 w 86"/>
              <a:gd name="T17" fmla="*/ 6 h 86"/>
              <a:gd name="T18" fmla="*/ 16 w 86"/>
              <a:gd name="T19" fmla="*/ 10 h 86"/>
              <a:gd name="T20" fmla="*/ 9 w 86"/>
              <a:gd name="T21" fmla="*/ 17 h 86"/>
              <a:gd name="T22" fmla="*/ 4 w 86"/>
              <a:gd name="T23" fmla="*/ 24 h 86"/>
              <a:gd name="T24" fmla="*/ 1 w 86"/>
              <a:gd name="T25" fmla="*/ 32 h 86"/>
              <a:gd name="T26" fmla="*/ 0 w 86"/>
              <a:gd name="T27" fmla="*/ 40 h 86"/>
              <a:gd name="T28" fmla="*/ 0 w 86"/>
              <a:gd name="T29" fmla="*/ 48 h 86"/>
              <a:gd name="T30" fmla="*/ 1 w 86"/>
              <a:gd name="T31" fmla="*/ 56 h 86"/>
              <a:gd name="T32" fmla="*/ 4 w 86"/>
              <a:gd name="T33" fmla="*/ 64 h 86"/>
              <a:gd name="T34" fmla="*/ 9 w 86"/>
              <a:gd name="T35" fmla="*/ 71 h 86"/>
              <a:gd name="T36" fmla="*/ 16 w 86"/>
              <a:gd name="T37" fmla="*/ 77 h 86"/>
              <a:gd name="T38" fmla="*/ 22 w 86"/>
              <a:gd name="T39" fmla="*/ 82 h 86"/>
              <a:gd name="T40" fmla="*/ 30 w 86"/>
              <a:gd name="T41" fmla="*/ 85 h 86"/>
              <a:gd name="T42" fmla="*/ 38 w 86"/>
              <a:gd name="T43" fmla="*/ 86 h 86"/>
              <a:gd name="T44" fmla="*/ 47 w 86"/>
              <a:gd name="T45" fmla="*/ 86 h 86"/>
              <a:gd name="T46" fmla="*/ 55 w 86"/>
              <a:gd name="T47" fmla="*/ 85 h 86"/>
              <a:gd name="T48" fmla="*/ 62 w 86"/>
              <a:gd name="T49" fmla="*/ 82 h 86"/>
              <a:gd name="T50" fmla="*/ 69 w 86"/>
              <a:gd name="T51" fmla="*/ 77 h 86"/>
              <a:gd name="T52" fmla="*/ 76 w 86"/>
              <a:gd name="T53" fmla="*/ 71 h 86"/>
              <a:gd name="T54" fmla="*/ 80 w 86"/>
              <a:gd name="T55" fmla="*/ 64 h 86"/>
              <a:gd name="T56" fmla="*/ 84 w 86"/>
              <a:gd name="T57" fmla="*/ 56 h 86"/>
              <a:gd name="T58" fmla="*/ 86 w 86"/>
              <a:gd name="T59" fmla="*/ 48 h 86"/>
              <a:gd name="T60" fmla="*/ 86 w 86"/>
              <a:gd name="T61" fmla="*/ 39 h 86"/>
              <a:gd name="T62" fmla="*/ 84 w 86"/>
              <a:gd name="T63" fmla="*/ 32 h 86"/>
              <a:gd name="T64" fmla="*/ 80 w 86"/>
              <a:gd name="T65" fmla="*/ 24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6" h="86">
                <a:moveTo>
                  <a:pt x="80" y="24"/>
                </a:moveTo>
                <a:lnTo>
                  <a:pt x="76" y="17"/>
                </a:lnTo>
                <a:lnTo>
                  <a:pt x="69" y="10"/>
                </a:lnTo>
                <a:lnTo>
                  <a:pt x="62" y="6"/>
                </a:lnTo>
                <a:lnTo>
                  <a:pt x="55" y="2"/>
                </a:lnTo>
                <a:lnTo>
                  <a:pt x="47" y="0"/>
                </a:lnTo>
                <a:lnTo>
                  <a:pt x="38" y="0"/>
                </a:lnTo>
                <a:lnTo>
                  <a:pt x="30" y="2"/>
                </a:lnTo>
                <a:lnTo>
                  <a:pt x="22" y="6"/>
                </a:lnTo>
                <a:lnTo>
                  <a:pt x="16" y="10"/>
                </a:lnTo>
                <a:lnTo>
                  <a:pt x="9" y="17"/>
                </a:lnTo>
                <a:lnTo>
                  <a:pt x="4" y="24"/>
                </a:lnTo>
                <a:lnTo>
                  <a:pt x="1" y="32"/>
                </a:lnTo>
                <a:lnTo>
                  <a:pt x="0" y="40"/>
                </a:lnTo>
                <a:lnTo>
                  <a:pt x="0" y="48"/>
                </a:lnTo>
                <a:lnTo>
                  <a:pt x="1" y="56"/>
                </a:lnTo>
                <a:lnTo>
                  <a:pt x="4" y="64"/>
                </a:lnTo>
                <a:lnTo>
                  <a:pt x="9" y="71"/>
                </a:lnTo>
                <a:lnTo>
                  <a:pt x="16" y="77"/>
                </a:lnTo>
                <a:lnTo>
                  <a:pt x="22" y="82"/>
                </a:lnTo>
                <a:lnTo>
                  <a:pt x="30" y="85"/>
                </a:lnTo>
                <a:lnTo>
                  <a:pt x="38" y="86"/>
                </a:lnTo>
                <a:lnTo>
                  <a:pt x="47" y="86"/>
                </a:lnTo>
                <a:lnTo>
                  <a:pt x="55" y="85"/>
                </a:lnTo>
                <a:lnTo>
                  <a:pt x="62" y="82"/>
                </a:lnTo>
                <a:lnTo>
                  <a:pt x="69" y="77"/>
                </a:lnTo>
                <a:lnTo>
                  <a:pt x="76" y="71"/>
                </a:lnTo>
                <a:lnTo>
                  <a:pt x="80" y="64"/>
                </a:lnTo>
                <a:lnTo>
                  <a:pt x="84" y="56"/>
                </a:lnTo>
                <a:lnTo>
                  <a:pt x="86" y="48"/>
                </a:lnTo>
                <a:lnTo>
                  <a:pt x="86" y="39"/>
                </a:lnTo>
                <a:lnTo>
                  <a:pt x="84" y="32"/>
                </a:lnTo>
                <a:lnTo>
                  <a:pt x="80" y="24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699" name="Freeform 67"/>
          <p:cNvSpPr>
            <a:spLocks/>
          </p:cNvSpPr>
          <p:nvPr/>
        </p:nvSpPr>
        <p:spPr bwMode="auto">
          <a:xfrm>
            <a:off x="2233613" y="3079745"/>
            <a:ext cx="188913" cy="128587"/>
          </a:xfrm>
          <a:custGeom>
            <a:avLst/>
            <a:gdLst>
              <a:gd name="T0" fmla="*/ 287 w 356"/>
              <a:gd name="T1" fmla="*/ 234 h 242"/>
              <a:gd name="T2" fmla="*/ 285 w 356"/>
              <a:gd name="T3" fmla="*/ 237 h 242"/>
              <a:gd name="T4" fmla="*/ 281 w 356"/>
              <a:gd name="T5" fmla="*/ 241 h 242"/>
              <a:gd name="T6" fmla="*/ 277 w 356"/>
              <a:gd name="T7" fmla="*/ 242 h 242"/>
              <a:gd name="T8" fmla="*/ 272 w 356"/>
              <a:gd name="T9" fmla="*/ 242 h 242"/>
              <a:gd name="T10" fmla="*/ 8 w 356"/>
              <a:gd name="T11" fmla="*/ 164 h 242"/>
              <a:gd name="T12" fmla="*/ 4 w 356"/>
              <a:gd name="T13" fmla="*/ 161 h 242"/>
              <a:gd name="T14" fmla="*/ 1 w 356"/>
              <a:gd name="T15" fmla="*/ 158 h 242"/>
              <a:gd name="T16" fmla="*/ 0 w 356"/>
              <a:gd name="T17" fmla="*/ 154 h 242"/>
              <a:gd name="T18" fmla="*/ 0 w 356"/>
              <a:gd name="T19" fmla="*/ 149 h 242"/>
              <a:gd name="T20" fmla="*/ 21 w 356"/>
              <a:gd name="T21" fmla="*/ 75 h 242"/>
              <a:gd name="T22" fmla="*/ 41 w 356"/>
              <a:gd name="T23" fmla="*/ 69 h 242"/>
              <a:gd name="T24" fmla="*/ 60 w 356"/>
              <a:gd name="T25" fmla="*/ 61 h 242"/>
              <a:gd name="T26" fmla="*/ 80 w 356"/>
              <a:gd name="T27" fmla="*/ 54 h 242"/>
              <a:gd name="T28" fmla="*/ 100 w 356"/>
              <a:gd name="T29" fmla="*/ 49 h 242"/>
              <a:gd name="T30" fmla="*/ 121 w 356"/>
              <a:gd name="T31" fmla="*/ 43 h 242"/>
              <a:gd name="T32" fmla="*/ 142 w 356"/>
              <a:gd name="T33" fmla="*/ 36 h 242"/>
              <a:gd name="T34" fmla="*/ 162 w 356"/>
              <a:gd name="T35" fmla="*/ 32 h 242"/>
              <a:gd name="T36" fmla="*/ 183 w 356"/>
              <a:gd name="T37" fmla="*/ 26 h 242"/>
              <a:gd name="T38" fmla="*/ 204 w 356"/>
              <a:gd name="T39" fmla="*/ 22 h 242"/>
              <a:gd name="T40" fmla="*/ 226 w 356"/>
              <a:gd name="T41" fmla="*/ 17 h 242"/>
              <a:gd name="T42" fmla="*/ 247 w 356"/>
              <a:gd name="T43" fmla="*/ 14 h 242"/>
              <a:gd name="T44" fmla="*/ 268 w 356"/>
              <a:gd name="T45" fmla="*/ 10 h 242"/>
              <a:gd name="T46" fmla="*/ 290 w 356"/>
              <a:gd name="T47" fmla="*/ 7 h 242"/>
              <a:gd name="T48" fmla="*/ 312 w 356"/>
              <a:gd name="T49" fmla="*/ 4 h 242"/>
              <a:gd name="T50" fmla="*/ 334 w 356"/>
              <a:gd name="T51" fmla="*/ 2 h 242"/>
              <a:gd name="T52" fmla="*/ 356 w 356"/>
              <a:gd name="T53" fmla="*/ 0 h 242"/>
              <a:gd name="T54" fmla="*/ 287 w 356"/>
              <a:gd name="T55" fmla="*/ 234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56" h="242">
                <a:moveTo>
                  <a:pt x="287" y="234"/>
                </a:moveTo>
                <a:lnTo>
                  <a:pt x="285" y="237"/>
                </a:lnTo>
                <a:lnTo>
                  <a:pt x="281" y="241"/>
                </a:lnTo>
                <a:lnTo>
                  <a:pt x="277" y="242"/>
                </a:lnTo>
                <a:lnTo>
                  <a:pt x="272" y="242"/>
                </a:lnTo>
                <a:lnTo>
                  <a:pt x="8" y="164"/>
                </a:lnTo>
                <a:lnTo>
                  <a:pt x="4" y="161"/>
                </a:lnTo>
                <a:lnTo>
                  <a:pt x="1" y="158"/>
                </a:lnTo>
                <a:lnTo>
                  <a:pt x="0" y="154"/>
                </a:lnTo>
                <a:lnTo>
                  <a:pt x="0" y="149"/>
                </a:lnTo>
                <a:lnTo>
                  <a:pt x="21" y="75"/>
                </a:lnTo>
                <a:lnTo>
                  <a:pt x="41" y="69"/>
                </a:lnTo>
                <a:lnTo>
                  <a:pt x="60" y="61"/>
                </a:lnTo>
                <a:lnTo>
                  <a:pt x="80" y="54"/>
                </a:lnTo>
                <a:lnTo>
                  <a:pt x="100" y="49"/>
                </a:lnTo>
                <a:lnTo>
                  <a:pt x="121" y="43"/>
                </a:lnTo>
                <a:lnTo>
                  <a:pt x="142" y="36"/>
                </a:lnTo>
                <a:lnTo>
                  <a:pt x="162" y="32"/>
                </a:lnTo>
                <a:lnTo>
                  <a:pt x="183" y="26"/>
                </a:lnTo>
                <a:lnTo>
                  <a:pt x="204" y="22"/>
                </a:lnTo>
                <a:lnTo>
                  <a:pt x="226" y="17"/>
                </a:lnTo>
                <a:lnTo>
                  <a:pt x="247" y="14"/>
                </a:lnTo>
                <a:lnTo>
                  <a:pt x="268" y="10"/>
                </a:lnTo>
                <a:lnTo>
                  <a:pt x="290" y="7"/>
                </a:lnTo>
                <a:lnTo>
                  <a:pt x="312" y="4"/>
                </a:lnTo>
                <a:lnTo>
                  <a:pt x="334" y="2"/>
                </a:lnTo>
                <a:lnTo>
                  <a:pt x="356" y="0"/>
                </a:lnTo>
                <a:lnTo>
                  <a:pt x="287" y="234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0" name="Freeform 68"/>
          <p:cNvSpPr>
            <a:spLocks/>
          </p:cNvSpPr>
          <p:nvPr/>
        </p:nvSpPr>
        <p:spPr bwMode="auto">
          <a:xfrm>
            <a:off x="2238376" y="3079745"/>
            <a:ext cx="179387" cy="123825"/>
          </a:xfrm>
          <a:custGeom>
            <a:avLst/>
            <a:gdLst>
              <a:gd name="T0" fmla="*/ 269 w 337"/>
              <a:gd name="T1" fmla="*/ 230 h 232"/>
              <a:gd name="T2" fmla="*/ 269 w 337"/>
              <a:gd name="T3" fmla="*/ 231 h 232"/>
              <a:gd name="T4" fmla="*/ 269 w 337"/>
              <a:gd name="T5" fmla="*/ 231 h 232"/>
              <a:gd name="T6" fmla="*/ 268 w 337"/>
              <a:gd name="T7" fmla="*/ 231 h 232"/>
              <a:gd name="T8" fmla="*/ 268 w 337"/>
              <a:gd name="T9" fmla="*/ 231 h 232"/>
              <a:gd name="T10" fmla="*/ 268 w 337"/>
              <a:gd name="T11" fmla="*/ 232 h 232"/>
              <a:gd name="T12" fmla="*/ 268 w 337"/>
              <a:gd name="T13" fmla="*/ 232 h 232"/>
              <a:gd name="T14" fmla="*/ 267 w 337"/>
              <a:gd name="T15" fmla="*/ 232 h 232"/>
              <a:gd name="T16" fmla="*/ 267 w 337"/>
              <a:gd name="T17" fmla="*/ 232 h 232"/>
              <a:gd name="T18" fmla="*/ 2 w 337"/>
              <a:gd name="T19" fmla="*/ 154 h 232"/>
              <a:gd name="T20" fmla="*/ 1 w 337"/>
              <a:gd name="T21" fmla="*/ 153 h 232"/>
              <a:gd name="T22" fmla="*/ 1 w 337"/>
              <a:gd name="T23" fmla="*/ 152 h 232"/>
              <a:gd name="T24" fmla="*/ 0 w 337"/>
              <a:gd name="T25" fmla="*/ 152 h 232"/>
              <a:gd name="T26" fmla="*/ 0 w 337"/>
              <a:gd name="T27" fmla="*/ 150 h 232"/>
              <a:gd name="T28" fmla="*/ 24 w 337"/>
              <a:gd name="T29" fmla="*/ 70 h 232"/>
              <a:gd name="T30" fmla="*/ 42 w 337"/>
              <a:gd name="T31" fmla="*/ 63 h 232"/>
              <a:gd name="T32" fmla="*/ 61 w 337"/>
              <a:gd name="T33" fmla="*/ 57 h 232"/>
              <a:gd name="T34" fmla="*/ 80 w 337"/>
              <a:gd name="T35" fmla="*/ 51 h 232"/>
              <a:gd name="T36" fmla="*/ 99 w 337"/>
              <a:gd name="T37" fmla="*/ 45 h 232"/>
              <a:gd name="T38" fmla="*/ 118 w 337"/>
              <a:gd name="T39" fmla="*/ 40 h 232"/>
              <a:gd name="T40" fmla="*/ 137 w 337"/>
              <a:gd name="T41" fmla="*/ 34 h 232"/>
              <a:gd name="T42" fmla="*/ 156 w 337"/>
              <a:gd name="T43" fmla="*/ 30 h 232"/>
              <a:gd name="T44" fmla="*/ 176 w 337"/>
              <a:gd name="T45" fmla="*/ 25 h 232"/>
              <a:gd name="T46" fmla="*/ 195 w 337"/>
              <a:gd name="T47" fmla="*/ 21 h 232"/>
              <a:gd name="T48" fmla="*/ 215 w 337"/>
              <a:gd name="T49" fmla="*/ 16 h 232"/>
              <a:gd name="T50" fmla="*/ 236 w 337"/>
              <a:gd name="T51" fmla="*/ 13 h 232"/>
              <a:gd name="T52" fmla="*/ 256 w 337"/>
              <a:gd name="T53" fmla="*/ 10 h 232"/>
              <a:gd name="T54" fmla="*/ 276 w 337"/>
              <a:gd name="T55" fmla="*/ 6 h 232"/>
              <a:gd name="T56" fmla="*/ 296 w 337"/>
              <a:gd name="T57" fmla="*/ 4 h 232"/>
              <a:gd name="T58" fmla="*/ 316 w 337"/>
              <a:gd name="T59" fmla="*/ 2 h 232"/>
              <a:gd name="T60" fmla="*/ 337 w 337"/>
              <a:gd name="T61" fmla="*/ 0 h 232"/>
              <a:gd name="T62" fmla="*/ 269 w 337"/>
              <a:gd name="T63" fmla="*/ 23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37" h="232">
                <a:moveTo>
                  <a:pt x="269" y="230"/>
                </a:moveTo>
                <a:lnTo>
                  <a:pt x="269" y="231"/>
                </a:lnTo>
                <a:lnTo>
                  <a:pt x="269" y="231"/>
                </a:lnTo>
                <a:lnTo>
                  <a:pt x="268" y="231"/>
                </a:lnTo>
                <a:lnTo>
                  <a:pt x="268" y="231"/>
                </a:lnTo>
                <a:lnTo>
                  <a:pt x="268" y="232"/>
                </a:lnTo>
                <a:lnTo>
                  <a:pt x="268" y="232"/>
                </a:lnTo>
                <a:lnTo>
                  <a:pt x="267" y="232"/>
                </a:lnTo>
                <a:lnTo>
                  <a:pt x="267" y="232"/>
                </a:lnTo>
                <a:lnTo>
                  <a:pt x="2" y="154"/>
                </a:lnTo>
                <a:lnTo>
                  <a:pt x="1" y="153"/>
                </a:lnTo>
                <a:lnTo>
                  <a:pt x="1" y="152"/>
                </a:lnTo>
                <a:lnTo>
                  <a:pt x="0" y="152"/>
                </a:lnTo>
                <a:lnTo>
                  <a:pt x="0" y="150"/>
                </a:lnTo>
                <a:lnTo>
                  <a:pt x="24" y="70"/>
                </a:lnTo>
                <a:lnTo>
                  <a:pt x="42" y="63"/>
                </a:lnTo>
                <a:lnTo>
                  <a:pt x="61" y="57"/>
                </a:lnTo>
                <a:lnTo>
                  <a:pt x="80" y="51"/>
                </a:lnTo>
                <a:lnTo>
                  <a:pt x="99" y="45"/>
                </a:lnTo>
                <a:lnTo>
                  <a:pt x="118" y="40"/>
                </a:lnTo>
                <a:lnTo>
                  <a:pt x="137" y="34"/>
                </a:lnTo>
                <a:lnTo>
                  <a:pt x="156" y="30"/>
                </a:lnTo>
                <a:lnTo>
                  <a:pt x="176" y="25"/>
                </a:lnTo>
                <a:lnTo>
                  <a:pt x="195" y="21"/>
                </a:lnTo>
                <a:lnTo>
                  <a:pt x="215" y="16"/>
                </a:lnTo>
                <a:lnTo>
                  <a:pt x="236" y="13"/>
                </a:lnTo>
                <a:lnTo>
                  <a:pt x="256" y="10"/>
                </a:lnTo>
                <a:lnTo>
                  <a:pt x="276" y="6"/>
                </a:lnTo>
                <a:lnTo>
                  <a:pt x="296" y="4"/>
                </a:lnTo>
                <a:lnTo>
                  <a:pt x="316" y="2"/>
                </a:lnTo>
                <a:lnTo>
                  <a:pt x="337" y="0"/>
                </a:lnTo>
                <a:lnTo>
                  <a:pt x="269" y="230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1" name="Freeform 69"/>
          <p:cNvSpPr>
            <a:spLocks/>
          </p:cNvSpPr>
          <p:nvPr/>
        </p:nvSpPr>
        <p:spPr bwMode="auto">
          <a:xfrm>
            <a:off x="2151062" y="3209919"/>
            <a:ext cx="109538" cy="80962"/>
          </a:xfrm>
          <a:custGeom>
            <a:avLst/>
            <a:gdLst>
              <a:gd name="T0" fmla="*/ 206 w 206"/>
              <a:gd name="T1" fmla="*/ 52 h 153"/>
              <a:gd name="T2" fmla="*/ 176 w 206"/>
              <a:gd name="T3" fmla="*/ 153 h 153"/>
              <a:gd name="T4" fmla="*/ 0 w 206"/>
              <a:gd name="T5" fmla="*/ 102 h 153"/>
              <a:gd name="T6" fmla="*/ 30 w 206"/>
              <a:gd name="T7" fmla="*/ 0 h 153"/>
              <a:gd name="T8" fmla="*/ 206 w 206"/>
              <a:gd name="T9" fmla="*/ 52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153">
                <a:moveTo>
                  <a:pt x="206" y="52"/>
                </a:moveTo>
                <a:lnTo>
                  <a:pt x="176" y="153"/>
                </a:lnTo>
                <a:lnTo>
                  <a:pt x="0" y="102"/>
                </a:lnTo>
                <a:lnTo>
                  <a:pt x="30" y="0"/>
                </a:lnTo>
                <a:lnTo>
                  <a:pt x="206" y="52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2" name="Freeform 70"/>
          <p:cNvSpPr>
            <a:spLocks/>
          </p:cNvSpPr>
          <p:nvPr/>
        </p:nvSpPr>
        <p:spPr bwMode="auto">
          <a:xfrm>
            <a:off x="2157412" y="3216269"/>
            <a:ext cx="96838" cy="68262"/>
          </a:xfrm>
          <a:custGeom>
            <a:avLst/>
            <a:gdLst>
              <a:gd name="T0" fmla="*/ 0 w 182"/>
              <a:gd name="T1" fmla="*/ 83 h 130"/>
              <a:gd name="T2" fmla="*/ 157 w 182"/>
              <a:gd name="T3" fmla="*/ 130 h 130"/>
              <a:gd name="T4" fmla="*/ 182 w 182"/>
              <a:gd name="T5" fmla="*/ 46 h 130"/>
              <a:gd name="T6" fmla="*/ 24 w 182"/>
              <a:gd name="T7" fmla="*/ 0 h 130"/>
              <a:gd name="T8" fmla="*/ 0 w 182"/>
              <a:gd name="T9" fmla="*/ 8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130">
                <a:moveTo>
                  <a:pt x="0" y="83"/>
                </a:moveTo>
                <a:lnTo>
                  <a:pt x="157" y="130"/>
                </a:lnTo>
                <a:lnTo>
                  <a:pt x="182" y="46"/>
                </a:lnTo>
                <a:lnTo>
                  <a:pt x="24" y="0"/>
                </a:lnTo>
                <a:lnTo>
                  <a:pt x="0" y="83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3" name="Freeform 71"/>
          <p:cNvSpPr>
            <a:spLocks/>
          </p:cNvSpPr>
          <p:nvPr/>
        </p:nvSpPr>
        <p:spPr bwMode="auto">
          <a:xfrm>
            <a:off x="2366963" y="3295645"/>
            <a:ext cx="34925" cy="34925"/>
          </a:xfrm>
          <a:custGeom>
            <a:avLst/>
            <a:gdLst>
              <a:gd name="T0" fmla="*/ 41 w 64"/>
              <a:gd name="T1" fmla="*/ 1 h 64"/>
              <a:gd name="T2" fmla="*/ 52 w 64"/>
              <a:gd name="T3" fmla="*/ 7 h 64"/>
              <a:gd name="T4" fmla="*/ 61 w 64"/>
              <a:gd name="T5" fmla="*/ 16 h 64"/>
              <a:gd name="T6" fmla="*/ 64 w 64"/>
              <a:gd name="T7" fmla="*/ 28 h 64"/>
              <a:gd name="T8" fmla="*/ 63 w 64"/>
              <a:gd name="T9" fmla="*/ 42 h 64"/>
              <a:gd name="T10" fmla="*/ 61 w 64"/>
              <a:gd name="T11" fmla="*/ 47 h 64"/>
              <a:gd name="T12" fmla="*/ 57 w 64"/>
              <a:gd name="T13" fmla="*/ 53 h 64"/>
              <a:gd name="T14" fmla="*/ 53 w 64"/>
              <a:gd name="T15" fmla="*/ 57 h 64"/>
              <a:gd name="T16" fmla="*/ 47 w 64"/>
              <a:gd name="T17" fmla="*/ 61 h 64"/>
              <a:gd name="T18" fmla="*/ 42 w 64"/>
              <a:gd name="T19" fmla="*/ 63 h 64"/>
              <a:gd name="T20" fmla="*/ 35 w 64"/>
              <a:gd name="T21" fmla="*/ 64 h 64"/>
              <a:gd name="T22" fmla="*/ 29 w 64"/>
              <a:gd name="T23" fmla="*/ 64 h 64"/>
              <a:gd name="T24" fmla="*/ 23 w 64"/>
              <a:gd name="T25" fmla="*/ 63 h 64"/>
              <a:gd name="T26" fmla="*/ 17 w 64"/>
              <a:gd name="T27" fmla="*/ 61 h 64"/>
              <a:gd name="T28" fmla="*/ 12 w 64"/>
              <a:gd name="T29" fmla="*/ 57 h 64"/>
              <a:gd name="T30" fmla="*/ 7 w 64"/>
              <a:gd name="T31" fmla="*/ 53 h 64"/>
              <a:gd name="T32" fmla="*/ 4 w 64"/>
              <a:gd name="T33" fmla="*/ 47 h 64"/>
              <a:gd name="T34" fmla="*/ 1 w 64"/>
              <a:gd name="T35" fmla="*/ 42 h 64"/>
              <a:gd name="T36" fmla="*/ 0 w 64"/>
              <a:gd name="T37" fmla="*/ 36 h 64"/>
              <a:gd name="T38" fmla="*/ 0 w 64"/>
              <a:gd name="T39" fmla="*/ 29 h 64"/>
              <a:gd name="T40" fmla="*/ 1 w 64"/>
              <a:gd name="T41" fmla="*/ 23 h 64"/>
              <a:gd name="T42" fmla="*/ 4 w 64"/>
              <a:gd name="T43" fmla="*/ 17 h 64"/>
              <a:gd name="T44" fmla="*/ 7 w 64"/>
              <a:gd name="T45" fmla="*/ 12 h 64"/>
              <a:gd name="T46" fmla="*/ 12 w 64"/>
              <a:gd name="T47" fmla="*/ 7 h 64"/>
              <a:gd name="T48" fmla="*/ 17 w 64"/>
              <a:gd name="T49" fmla="*/ 4 h 64"/>
              <a:gd name="T50" fmla="*/ 23 w 64"/>
              <a:gd name="T51" fmla="*/ 1 h 64"/>
              <a:gd name="T52" fmla="*/ 28 w 64"/>
              <a:gd name="T53" fmla="*/ 0 h 64"/>
              <a:gd name="T54" fmla="*/ 35 w 64"/>
              <a:gd name="T55" fmla="*/ 0 h 64"/>
              <a:gd name="T56" fmla="*/ 41 w 64"/>
              <a:gd name="T57" fmla="*/ 1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64" h="64">
                <a:moveTo>
                  <a:pt x="41" y="1"/>
                </a:moveTo>
                <a:lnTo>
                  <a:pt x="52" y="7"/>
                </a:lnTo>
                <a:lnTo>
                  <a:pt x="61" y="16"/>
                </a:lnTo>
                <a:lnTo>
                  <a:pt x="64" y="28"/>
                </a:lnTo>
                <a:lnTo>
                  <a:pt x="63" y="42"/>
                </a:lnTo>
                <a:lnTo>
                  <a:pt x="61" y="47"/>
                </a:lnTo>
                <a:lnTo>
                  <a:pt x="57" y="53"/>
                </a:lnTo>
                <a:lnTo>
                  <a:pt x="53" y="57"/>
                </a:lnTo>
                <a:lnTo>
                  <a:pt x="47" y="61"/>
                </a:lnTo>
                <a:lnTo>
                  <a:pt x="42" y="63"/>
                </a:lnTo>
                <a:lnTo>
                  <a:pt x="35" y="64"/>
                </a:lnTo>
                <a:lnTo>
                  <a:pt x="29" y="64"/>
                </a:lnTo>
                <a:lnTo>
                  <a:pt x="23" y="63"/>
                </a:lnTo>
                <a:lnTo>
                  <a:pt x="17" y="61"/>
                </a:lnTo>
                <a:lnTo>
                  <a:pt x="12" y="57"/>
                </a:lnTo>
                <a:lnTo>
                  <a:pt x="7" y="53"/>
                </a:lnTo>
                <a:lnTo>
                  <a:pt x="4" y="47"/>
                </a:lnTo>
                <a:lnTo>
                  <a:pt x="1" y="42"/>
                </a:lnTo>
                <a:lnTo>
                  <a:pt x="0" y="36"/>
                </a:lnTo>
                <a:lnTo>
                  <a:pt x="0" y="29"/>
                </a:lnTo>
                <a:lnTo>
                  <a:pt x="1" y="23"/>
                </a:lnTo>
                <a:lnTo>
                  <a:pt x="4" y="17"/>
                </a:lnTo>
                <a:lnTo>
                  <a:pt x="7" y="12"/>
                </a:lnTo>
                <a:lnTo>
                  <a:pt x="12" y="7"/>
                </a:lnTo>
                <a:lnTo>
                  <a:pt x="17" y="4"/>
                </a:lnTo>
                <a:lnTo>
                  <a:pt x="23" y="1"/>
                </a:lnTo>
                <a:lnTo>
                  <a:pt x="28" y="0"/>
                </a:lnTo>
                <a:lnTo>
                  <a:pt x="35" y="0"/>
                </a:lnTo>
                <a:lnTo>
                  <a:pt x="41" y="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4" name="Freeform 72"/>
          <p:cNvSpPr>
            <a:spLocks/>
          </p:cNvSpPr>
          <p:nvPr/>
        </p:nvSpPr>
        <p:spPr bwMode="auto">
          <a:xfrm>
            <a:off x="2371725" y="3300406"/>
            <a:ext cx="25400" cy="25400"/>
          </a:xfrm>
          <a:custGeom>
            <a:avLst/>
            <a:gdLst>
              <a:gd name="T0" fmla="*/ 17 w 46"/>
              <a:gd name="T1" fmla="*/ 45 h 46"/>
              <a:gd name="T2" fmla="*/ 22 w 46"/>
              <a:gd name="T3" fmla="*/ 46 h 46"/>
              <a:gd name="T4" fmla="*/ 26 w 46"/>
              <a:gd name="T5" fmla="*/ 45 h 46"/>
              <a:gd name="T6" fmla="*/ 29 w 46"/>
              <a:gd name="T7" fmla="*/ 45 h 46"/>
              <a:gd name="T8" fmla="*/ 34 w 46"/>
              <a:gd name="T9" fmla="*/ 43 h 46"/>
              <a:gd name="T10" fmla="*/ 37 w 46"/>
              <a:gd name="T11" fmla="*/ 41 h 46"/>
              <a:gd name="T12" fmla="*/ 40 w 46"/>
              <a:gd name="T13" fmla="*/ 37 h 46"/>
              <a:gd name="T14" fmla="*/ 43 w 46"/>
              <a:gd name="T15" fmla="*/ 34 h 46"/>
              <a:gd name="T16" fmla="*/ 45 w 46"/>
              <a:gd name="T17" fmla="*/ 29 h 46"/>
              <a:gd name="T18" fmla="*/ 46 w 46"/>
              <a:gd name="T19" fmla="*/ 25 h 46"/>
              <a:gd name="T20" fmla="*/ 46 w 46"/>
              <a:gd name="T21" fmla="*/ 20 h 46"/>
              <a:gd name="T22" fmla="*/ 45 w 46"/>
              <a:gd name="T23" fmla="*/ 17 h 46"/>
              <a:gd name="T24" fmla="*/ 43 w 46"/>
              <a:gd name="T25" fmla="*/ 13 h 46"/>
              <a:gd name="T26" fmla="*/ 40 w 46"/>
              <a:gd name="T27" fmla="*/ 9 h 46"/>
              <a:gd name="T28" fmla="*/ 37 w 46"/>
              <a:gd name="T29" fmla="*/ 6 h 46"/>
              <a:gd name="T30" fmla="*/ 34 w 46"/>
              <a:gd name="T31" fmla="*/ 4 h 46"/>
              <a:gd name="T32" fmla="*/ 29 w 46"/>
              <a:gd name="T33" fmla="*/ 1 h 46"/>
              <a:gd name="T34" fmla="*/ 25 w 46"/>
              <a:gd name="T35" fmla="*/ 0 h 46"/>
              <a:gd name="T36" fmla="*/ 20 w 46"/>
              <a:gd name="T37" fmla="*/ 0 h 46"/>
              <a:gd name="T38" fmla="*/ 16 w 46"/>
              <a:gd name="T39" fmla="*/ 1 h 46"/>
              <a:gd name="T40" fmla="*/ 13 w 46"/>
              <a:gd name="T41" fmla="*/ 4 h 46"/>
              <a:gd name="T42" fmla="*/ 8 w 46"/>
              <a:gd name="T43" fmla="*/ 6 h 46"/>
              <a:gd name="T44" fmla="*/ 6 w 46"/>
              <a:gd name="T45" fmla="*/ 9 h 46"/>
              <a:gd name="T46" fmla="*/ 3 w 46"/>
              <a:gd name="T47" fmla="*/ 13 h 46"/>
              <a:gd name="T48" fmla="*/ 1 w 46"/>
              <a:gd name="T49" fmla="*/ 17 h 46"/>
              <a:gd name="T50" fmla="*/ 0 w 46"/>
              <a:gd name="T51" fmla="*/ 26 h 46"/>
              <a:gd name="T52" fmla="*/ 4 w 46"/>
              <a:gd name="T53" fmla="*/ 34 h 46"/>
              <a:gd name="T54" fmla="*/ 9 w 46"/>
              <a:gd name="T55" fmla="*/ 41 h 46"/>
              <a:gd name="T56" fmla="*/ 17 w 46"/>
              <a:gd name="T57" fmla="*/ 45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" h="46">
                <a:moveTo>
                  <a:pt x="17" y="45"/>
                </a:moveTo>
                <a:lnTo>
                  <a:pt x="22" y="46"/>
                </a:lnTo>
                <a:lnTo>
                  <a:pt x="26" y="45"/>
                </a:lnTo>
                <a:lnTo>
                  <a:pt x="29" y="45"/>
                </a:lnTo>
                <a:lnTo>
                  <a:pt x="34" y="43"/>
                </a:lnTo>
                <a:lnTo>
                  <a:pt x="37" y="41"/>
                </a:lnTo>
                <a:lnTo>
                  <a:pt x="40" y="37"/>
                </a:lnTo>
                <a:lnTo>
                  <a:pt x="43" y="34"/>
                </a:lnTo>
                <a:lnTo>
                  <a:pt x="45" y="29"/>
                </a:lnTo>
                <a:lnTo>
                  <a:pt x="46" y="25"/>
                </a:lnTo>
                <a:lnTo>
                  <a:pt x="46" y="20"/>
                </a:lnTo>
                <a:lnTo>
                  <a:pt x="45" y="17"/>
                </a:lnTo>
                <a:lnTo>
                  <a:pt x="43" y="13"/>
                </a:lnTo>
                <a:lnTo>
                  <a:pt x="40" y="9"/>
                </a:lnTo>
                <a:lnTo>
                  <a:pt x="37" y="6"/>
                </a:lnTo>
                <a:lnTo>
                  <a:pt x="34" y="4"/>
                </a:lnTo>
                <a:lnTo>
                  <a:pt x="29" y="1"/>
                </a:lnTo>
                <a:lnTo>
                  <a:pt x="25" y="0"/>
                </a:lnTo>
                <a:lnTo>
                  <a:pt x="20" y="0"/>
                </a:lnTo>
                <a:lnTo>
                  <a:pt x="16" y="1"/>
                </a:lnTo>
                <a:lnTo>
                  <a:pt x="13" y="4"/>
                </a:lnTo>
                <a:lnTo>
                  <a:pt x="8" y="6"/>
                </a:lnTo>
                <a:lnTo>
                  <a:pt x="6" y="9"/>
                </a:lnTo>
                <a:lnTo>
                  <a:pt x="3" y="13"/>
                </a:lnTo>
                <a:lnTo>
                  <a:pt x="1" y="17"/>
                </a:lnTo>
                <a:lnTo>
                  <a:pt x="0" y="26"/>
                </a:lnTo>
                <a:lnTo>
                  <a:pt x="4" y="34"/>
                </a:lnTo>
                <a:lnTo>
                  <a:pt x="9" y="41"/>
                </a:lnTo>
                <a:lnTo>
                  <a:pt x="17" y="45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5" name="Freeform 73"/>
          <p:cNvSpPr>
            <a:spLocks/>
          </p:cNvSpPr>
          <p:nvPr/>
        </p:nvSpPr>
        <p:spPr bwMode="auto">
          <a:xfrm>
            <a:off x="2368550" y="3265482"/>
            <a:ext cx="30162" cy="30163"/>
          </a:xfrm>
          <a:custGeom>
            <a:avLst/>
            <a:gdLst>
              <a:gd name="T0" fmla="*/ 37 w 57"/>
              <a:gd name="T1" fmla="*/ 1 h 58"/>
              <a:gd name="T2" fmla="*/ 47 w 57"/>
              <a:gd name="T3" fmla="*/ 7 h 58"/>
              <a:gd name="T4" fmla="*/ 54 w 57"/>
              <a:gd name="T5" fmla="*/ 16 h 58"/>
              <a:gd name="T6" fmla="*/ 57 w 57"/>
              <a:gd name="T7" fmla="*/ 26 h 58"/>
              <a:gd name="T8" fmla="*/ 56 w 57"/>
              <a:gd name="T9" fmla="*/ 37 h 58"/>
              <a:gd name="T10" fmla="*/ 54 w 57"/>
              <a:gd name="T11" fmla="*/ 43 h 58"/>
              <a:gd name="T12" fmla="*/ 52 w 57"/>
              <a:gd name="T13" fmla="*/ 47 h 58"/>
              <a:gd name="T14" fmla="*/ 47 w 57"/>
              <a:gd name="T15" fmla="*/ 51 h 58"/>
              <a:gd name="T16" fmla="*/ 43 w 57"/>
              <a:gd name="T17" fmla="*/ 54 h 58"/>
              <a:gd name="T18" fmla="*/ 37 w 57"/>
              <a:gd name="T19" fmla="*/ 56 h 58"/>
              <a:gd name="T20" fmla="*/ 32 w 57"/>
              <a:gd name="T21" fmla="*/ 58 h 58"/>
              <a:gd name="T22" fmla="*/ 26 w 57"/>
              <a:gd name="T23" fmla="*/ 58 h 58"/>
              <a:gd name="T24" fmla="*/ 21 w 57"/>
              <a:gd name="T25" fmla="*/ 57 h 58"/>
              <a:gd name="T26" fmla="*/ 15 w 57"/>
              <a:gd name="T27" fmla="*/ 55 h 58"/>
              <a:gd name="T28" fmla="*/ 11 w 57"/>
              <a:gd name="T29" fmla="*/ 52 h 58"/>
              <a:gd name="T30" fmla="*/ 7 w 57"/>
              <a:gd name="T31" fmla="*/ 47 h 58"/>
              <a:gd name="T32" fmla="*/ 4 w 57"/>
              <a:gd name="T33" fmla="*/ 43 h 58"/>
              <a:gd name="T34" fmla="*/ 2 w 57"/>
              <a:gd name="T35" fmla="*/ 37 h 58"/>
              <a:gd name="T36" fmla="*/ 0 w 57"/>
              <a:gd name="T37" fmla="*/ 32 h 58"/>
              <a:gd name="T38" fmla="*/ 0 w 57"/>
              <a:gd name="T39" fmla="*/ 27 h 58"/>
              <a:gd name="T40" fmla="*/ 2 w 57"/>
              <a:gd name="T41" fmla="*/ 22 h 58"/>
              <a:gd name="T42" fmla="*/ 4 w 57"/>
              <a:gd name="T43" fmla="*/ 16 h 58"/>
              <a:gd name="T44" fmla="*/ 7 w 57"/>
              <a:gd name="T45" fmla="*/ 11 h 58"/>
              <a:gd name="T46" fmla="*/ 11 w 57"/>
              <a:gd name="T47" fmla="*/ 7 h 58"/>
              <a:gd name="T48" fmla="*/ 15 w 57"/>
              <a:gd name="T49" fmla="*/ 4 h 58"/>
              <a:gd name="T50" fmla="*/ 21 w 57"/>
              <a:gd name="T51" fmla="*/ 1 h 58"/>
              <a:gd name="T52" fmla="*/ 26 w 57"/>
              <a:gd name="T53" fmla="*/ 0 h 58"/>
              <a:gd name="T54" fmla="*/ 32 w 57"/>
              <a:gd name="T55" fmla="*/ 0 h 58"/>
              <a:gd name="T56" fmla="*/ 37 w 57"/>
              <a:gd name="T57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7" h="58">
                <a:moveTo>
                  <a:pt x="37" y="1"/>
                </a:moveTo>
                <a:lnTo>
                  <a:pt x="47" y="7"/>
                </a:lnTo>
                <a:lnTo>
                  <a:pt x="54" y="16"/>
                </a:lnTo>
                <a:lnTo>
                  <a:pt x="57" y="26"/>
                </a:lnTo>
                <a:lnTo>
                  <a:pt x="56" y="37"/>
                </a:lnTo>
                <a:lnTo>
                  <a:pt x="54" y="43"/>
                </a:lnTo>
                <a:lnTo>
                  <a:pt x="52" y="47"/>
                </a:lnTo>
                <a:lnTo>
                  <a:pt x="47" y="51"/>
                </a:lnTo>
                <a:lnTo>
                  <a:pt x="43" y="54"/>
                </a:lnTo>
                <a:lnTo>
                  <a:pt x="37" y="56"/>
                </a:lnTo>
                <a:lnTo>
                  <a:pt x="32" y="58"/>
                </a:lnTo>
                <a:lnTo>
                  <a:pt x="26" y="58"/>
                </a:lnTo>
                <a:lnTo>
                  <a:pt x="21" y="57"/>
                </a:lnTo>
                <a:lnTo>
                  <a:pt x="15" y="55"/>
                </a:lnTo>
                <a:lnTo>
                  <a:pt x="11" y="52"/>
                </a:lnTo>
                <a:lnTo>
                  <a:pt x="7" y="47"/>
                </a:lnTo>
                <a:lnTo>
                  <a:pt x="4" y="43"/>
                </a:lnTo>
                <a:lnTo>
                  <a:pt x="2" y="37"/>
                </a:lnTo>
                <a:lnTo>
                  <a:pt x="0" y="32"/>
                </a:lnTo>
                <a:lnTo>
                  <a:pt x="0" y="27"/>
                </a:lnTo>
                <a:lnTo>
                  <a:pt x="2" y="22"/>
                </a:lnTo>
                <a:lnTo>
                  <a:pt x="4" y="16"/>
                </a:lnTo>
                <a:lnTo>
                  <a:pt x="7" y="11"/>
                </a:lnTo>
                <a:lnTo>
                  <a:pt x="11" y="7"/>
                </a:lnTo>
                <a:lnTo>
                  <a:pt x="15" y="4"/>
                </a:lnTo>
                <a:lnTo>
                  <a:pt x="21" y="1"/>
                </a:lnTo>
                <a:lnTo>
                  <a:pt x="26" y="0"/>
                </a:lnTo>
                <a:lnTo>
                  <a:pt x="32" y="0"/>
                </a:lnTo>
                <a:lnTo>
                  <a:pt x="37" y="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6" name="Freeform 74"/>
          <p:cNvSpPr>
            <a:spLocks/>
          </p:cNvSpPr>
          <p:nvPr/>
        </p:nvSpPr>
        <p:spPr bwMode="auto">
          <a:xfrm>
            <a:off x="2373312" y="3270245"/>
            <a:ext cx="20638" cy="20637"/>
          </a:xfrm>
          <a:custGeom>
            <a:avLst/>
            <a:gdLst>
              <a:gd name="T0" fmla="*/ 15 w 39"/>
              <a:gd name="T1" fmla="*/ 37 h 38"/>
              <a:gd name="T2" fmla="*/ 18 w 39"/>
              <a:gd name="T3" fmla="*/ 38 h 38"/>
              <a:gd name="T4" fmla="*/ 23 w 39"/>
              <a:gd name="T5" fmla="*/ 38 h 38"/>
              <a:gd name="T6" fmla="*/ 26 w 39"/>
              <a:gd name="T7" fmla="*/ 37 h 38"/>
              <a:gd name="T8" fmla="*/ 29 w 39"/>
              <a:gd name="T9" fmla="*/ 36 h 38"/>
              <a:gd name="T10" fmla="*/ 33 w 39"/>
              <a:gd name="T11" fmla="*/ 34 h 38"/>
              <a:gd name="T12" fmla="*/ 35 w 39"/>
              <a:gd name="T13" fmla="*/ 32 h 38"/>
              <a:gd name="T14" fmla="*/ 36 w 39"/>
              <a:gd name="T15" fmla="*/ 28 h 38"/>
              <a:gd name="T16" fmla="*/ 38 w 39"/>
              <a:gd name="T17" fmla="*/ 25 h 38"/>
              <a:gd name="T18" fmla="*/ 39 w 39"/>
              <a:gd name="T19" fmla="*/ 20 h 38"/>
              <a:gd name="T20" fmla="*/ 39 w 39"/>
              <a:gd name="T21" fmla="*/ 17 h 38"/>
              <a:gd name="T22" fmla="*/ 38 w 39"/>
              <a:gd name="T23" fmla="*/ 14 h 38"/>
              <a:gd name="T24" fmla="*/ 36 w 39"/>
              <a:gd name="T25" fmla="*/ 10 h 38"/>
              <a:gd name="T26" fmla="*/ 34 w 39"/>
              <a:gd name="T27" fmla="*/ 7 h 38"/>
              <a:gd name="T28" fmla="*/ 32 w 39"/>
              <a:gd name="T29" fmla="*/ 5 h 38"/>
              <a:gd name="T30" fmla="*/ 28 w 39"/>
              <a:gd name="T31" fmla="*/ 3 h 38"/>
              <a:gd name="T32" fmla="*/ 25 w 39"/>
              <a:gd name="T33" fmla="*/ 1 h 38"/>
              <a:gd name="T34" fmla="*/ 22 w 39"/>
              <a:gd name="T35" fmla="*/ 0 h 38"/>
              <a:gd name="T36" fmla="*/ 18 w 39"/>
              <a:gd name="T37" fmla="*/ 0 h 38"/>
              <a:gd name="T38" fmla="*/ 14 w 39"/>
              <a:gd name="T39" fmla="*/ 1 h 38"/>
              <a:gd name="T40" fmla="*/ 10 w 39"/>
              <a:gd name="T41" fmla="*/ 3 h 38"/>
              <a:gd name="T42" fmla="*/ 7 w 39"/>
              <a:gd name="T43" fmla="*/ 5 h 38"/>
              <a:gd name="T44" fmla="*/ 5 w 39"/>
              <a:gd name="T45" fmla="*/ 7 h 38"/>
              <a:gd name="T46" fmla="*/ 3 w 39"/>
              <a:gd name="T47" fmla="*/ 10 h 38"/>
              <a:gd name="T48" fmla="*/ 2 w 39"/>
              <a:gd name="T49" fmla="*/ 14 h 38"/>
              <a:gd name="T50" fmla="*/ 0 w 39"/>
              <a:gd name="T51" fmla="*/ 22 h 38"/>
              <a:gd name="T52" fmla="*/ 3 w 39"/>
              <a:gd name="T53" fmla="*/ 28 h 38"/>
              <a:gd name="T54" fmla="*/ 7 w 39"/>
              <a:gd name="T55" fmla="*/ 34 h 38"/>
              <a:gd name="T56" fmla="*/ 15 w 39"/>
              <a:gd name="T57" fmla="*/ 3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" h="38">
                <a:moveTo>
                  <a:pt x="15" y="37"/>
                </a:moveTo>
                <a:lnTo>
                  <a:pt x="18" y="38"/>
                </a:lnTo>
                <a:lnTo>
                  <a:pt x="23" y="38"/>
                </a:lnTo>
                <a:lnTo>
                  <a:pt x="26" y="37"/>
                </a:lnTo>
                <a:lnTo>
                  <a:pt x="29" y="36"/>
                </a:lnTo>
                <a:lnTo>
                  <a:pt x="33" y="34"/>
                </a:lnTo>
                <a:lnTo>
                  <a:pt x="35" y="32"/>
                </a:lnTo>
                <a:lnTo>
                  <a:pt x="36" y="28"/>
                </a:lnTo>
                <a:lnTo>
                  <a:pt x="38" y="25"/>
                </a:lnTo>
                <a:lnTo>
                  <a:pt x="39" y="20"/>
                </a:lnTo>
                <a:lnTo>
                  <a:pt x="39" y="17"/>
                </a:lnTo>
                <a:lnTo>
                  <a:pt x="38" y="14"/>
                </a:lnTo>
                <a:lnTo>
                  <a:pt x="36" y="10"/>
                </a:lnTo>
                <a:lnTo>
                  <a:pt x="34" y="7"/>
                </a:lnTo>
                <a:lnTo>
                  <a:pt x="32" y="5"/>
                </a:lnTo>
                <a:lnTo>
                  <a:pt x="28" y="3"/>
                </a:lnTo>
                <a:lnTo>
                  <a:pt x="25" y="1"/>
                </a:lnTo>
                <a:lnTo>
                  <a:pt x="22" y="0"/>
                </a:lnTo>
                <a:lnTo>
                  <a:pt x="18" y="0"/>
                </a:lnTo>
                <a:lnTo>
                  <a:pt x="14" y="1"/>
                </a:lnTo>
                <a:lnTo>
                  <a:pt x="10" y="3"/>
                </a:lnTo>
                <a:lnTo>
                  <a:pt x="7" y="5"/>
                </a:lnTo>
                <a:lnTo>
                  <a:pt x="5" y="7"/>
                </a:lnTo>
                <a:lnTo>
                  <a:pt x="3" y="10"/>
                </a:lnTo>
                <a:lnTo>
                  <a:pt x="2" y="14"/>
                </a:lnTo>
                <a:lnTo>
                  <a:pt x="0" y="22"/>
                </a:lnTo>
                <a:lnTo>
                  <a:pt x="3" y="28"/>
                </a:lnTo>
                <a:lnTo>
                  <a:pt x="7" y="34"/>
                </a:lnTo>
                <a:lnTo>
                  <a:pt x="15" y="3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7" name="Freeform 75"/>
          <p:cNvSpPr>
            <a:spLocks/>
          </p:cNvSpPr>
          <p:nvPr/>
        </p:nvSpPr>
        <p:spPr bwMode="auto">
          <a:xfrm>
            <a:off x="2638426" y="3136895"/>
            <a:ext cx="52387" cy="52387"/>
          </a:xfrm>
          <a:custGeom>
            <a:avLst/>
            <a:gdLst>
              <a:gd name="T0" fmla="*/ 2 w 98"/>
              <a:gd name="T1" fmla="*/ 36 h 98"/>
              <a:gd name="T2" fmla="*/ 6 w 98"/>
              <a:gd name="T3" fmla="*/ 27 h 98"/>
              <a:gd name="T4" fmla="*/ 11 w 98"/>
              <a:gd name="T5" fmla="*/ 18 h 98"/>
              <a:gd name="T6" fmla="*/ 18 w 98"/>
              <a:gd name="T7" fmla="*/ 11 h 98"/>
              <a:gd name="T8" fmla="*/ 26 w 98"/>
              <a:gd name="T9" fmla="*/ 6 h 98"/>
              <a:gd name="T10" fmla="*/ 30 w 98"/>
              <a:gd name="T11" fmla="*/ 3 h 98"/>
              <a:gd name="T12" fmla="*/ 35 w 98"/>
              <a:gd name="T13" fmla="*/ 2 h 98"/>
              <a:gd name="T14" fmla="*/ 39 w 98"/>
              <a:gd name="T15" fmla="*/ 1 h 98"/>
              <a:gd name="T16" fmla="*/ 44 w 98"/>
              <a:gd name="T17" fmla="*/ 0 h 98"/>
              <a:gd name="T18" fmla="*/ 48 w 98"/>
              <a:gd name="T19" fmla="*/ 0 h 98"/>
              <a:gd name="T20" fmla="*/ 54 w 98"/>
              <a:gd name="T21" fmla="*/ 0 h 98"/>
              <a:gd name="T22" fmla="*/ 58 w 98"/>
              <a:gd name="T23" fmla="*/ 1 h 98"/>
              <a:gd name="T24" fmla="*/ 63 w 98"/>
              <a:gd name="T25" fmla="*/ 2 h 98"/>
              <a:gd name="T26" fmla="*/ 71 w 98"/>
              <a:gd name="T27" fmla="*/ 6 h 98"/>
              <a:gd name="T28" fmla="*/ 80 w 98"/>
              <a:gd name="T29" fmla="*/ 11 h 98"/>
              <a:gd name="T30" fmla="*/ 87 w 98"/>
              <a:gd name="T31" fmla="*/ 18 h 98"/>
              <a:gd name="T32" fmla="*/ 93 w 98"/>
              <a:gd name="T33" fmla="*/ 26 h 98"/>
              <a:gd name="T34" fmla="*/ 96 w 98"/>
              <a:gd name="T35" fmla="*/ 35 h 98"/>
              <a:gd name="T36" fmla="*/ 98 w 98"/>
              <a:gd name="T37" fmla="*/ 44 h 98"/>
              <a:gd name="T38" fmla="*/ 98 w 98"/>
              <a:gd name="T39" fmla="*/ 54 h 98"/>
              <a:gd name="T40" fmla="*/ 96 w 98"/>
              <a:gd name="T41" fmla="*/ 64 h 98"/>
              <a:gd name="T42" fmla="*/ 93 w 98"/>
              <a:gd name="T43" fmla="*/ 73 h 98"/>
              <a:gd name="T44" fmla="*/ 87 w 98"/>
              <a:gd name="T45" fmla="*/ 80 h 98"/>
              <a:gd name="T46" fmla="*/ 80 w 98"/>
              <a:gd name="T47" fmla="*/ 87 h 98"/>
              <a:gd name="T48" fmla="*/ 73 w 98"/>
              <a:gd name="T49" fmla="*/ 93 h 98"/>
              <a:gd name="T50" fmla="*/ 68 w 98"/>
              <a:gd name="T51" fmla="*/ 95 h 98"/>
              <a:gd name="T52" fmla="*/ 64 w 98"/>
              <a:gd name="T53" fmla="*/ 96 h 98"/>
              <a:gd name="T54" fmla="*/ 59 w 98"/>
              <a:gd name="T55" fmla="*/ 97 h 98"/>
              <a:gd name="T56" fmla="*/ 55 w 98"/>
              <a:gd name="T57" fmla="*/ 98 h 98"/>
              <a:gd name="T58" fmla="*/ 49 w 98"/>
              <a:gd name="T59" fmla="*/ 98 h 98"/>
              <a:gd name="T60" fmla="*/ 45 w 98"/>
              <a:gd name="T61" fmla="*/ 98 h 98"/>
              <a:gd name="T62" fmla="*/ 39 w 98"/>
              <a:gd name="T63" fmla="*/ 97 h 98"/>
              <a:gd name="T64" fmla="*/ 35 w 98"/>
              <a:gd name="T65" fmla="*/ 96 h 98"/>
              <a:gd name="T66" fmla="*/ 26 w 98"/>
              <a:gd name="T67" fmla="*/ 93 h 98"/>
              <a:gd name="T68" fmla="*/ 18 w 98"/>
              <a:gd name="T69" fmla="*/ 87 h 98"/>
              <a:gd name="T70" fmla="*/ 11 w 98"/>
              <a:gd name="T71" fmla="*/ 80 h 98"/>
              <a:gd name="T72" fmla="*/ 6 w 98"/>
              <a:gd name="T73" fmla="*/ 73 h 98"/>
              <a:gd name="T74" fmla="*/ 2 w 98"/>
              <a:gd name="T75" fmla="*/ 64 h 98"/>
              <a:gd name="T76" fmla="*/ 0 w 98"/>
              <a:gd name="T77" fmla="*/ 55 h 98"/>
              <a:gd name="T78" fmla="*/ 0 w 98"/>
              <a:gd name="T79" fmla="*/ 45 h 98"/>
              <a:gd name="T80" fmla="*/ 2 w 98"/>
              <a:gd name="T81" fmla="*/ 3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8" h="98">
                <a:moveTo>
                  <a:pt x="2" y="36"/>
                </a:moveTo>
                <a:lnTo>
                  <a:pt x="6" y="27"/>
                </a:lnTo>
                <a:lnTo>
                  <a:pt x="11" y="18"/>
                </a:lnTo>
                <a:lnTo>
                  <a:pt x="18" y="11"/>
                </a:lnTo>
                <a:lnTo>
                  <a:pt x="26" y="6"/>
                </a:lnTo>
                <a:lnTo>
                  <a:pt x="30" y="3"/>
                </a:lnTo>
                <a:lnTo>
                  <a:pt x="35" y="2"/>
                </a:lnTo>
                <a:lnTo>
                  <a:pt x="39" y="1"/>
                </a:lnTo>
                <a:lnTo>
                  <a:pt x="44" y="0"/>
                </a:lnTo>
                <a:lnTo>
                  <a:pt x="48" y="0"/>
                </a:lnTo>
                <a:lnTo>
                  <a:pt x="54" y="0"/>
                </a:lnTo>
                <a:lnTo>
                  <a:pt x="58" y="1"/>
                </a:lnTo>
                <a:lnTo>
                  <a:pt x="63" y="2"/>
                </a:lnTo>
                <a:lnTo>
                  <a:pt x="71" y="6"/>
                </a:lnTo>
                <a:lnTo>
                  <a:pt x="80" y="11"/>
                </a:lnTo>
                <a:lnTo>
                  <a:pt x="87" y="18"/>
                </a:lnTo>
                <a:lnTo>
                  <a:pt x="93" y="26"/>
                </a:lnTo>
                <a:lnTo>
                  <a:pt x="96" y="35"/>
                </a:lnTo>
                <a:lnTo>
                  <a:pt x="98" y="44"/>
                </a:lnTo>
                <a:lnTo>
                  <a:pt x="98" y="54"/>
                </a:lnTo>
                <a:lnTo>
                  <a:pt x="96" y="64"/>
                </a:lnTo>
                <a:lnTo>
                  <a:pt x="93" y="73"/>
                </a:lnTo>
                <a:lnTo>
                  <a:pt x="87" y="80"/>
                </a:lnTo>
                <a:lnTo>
                  <a:pt x="80" y="87"/>
                </a:lnTo>
                <a:lnTo>
                  <a:pt x="73" y="93"/>
                </a:lnTo>
                <a:lnTo>
                  <a:pt x="68" y="95"/>
                </a:lnTo>
                <a:lnTo>
                  <a:pt x="64" y="96"/>
                </a:lnTo>
                <a:lnTo>
                  <a:pt x="59" y="97"/>
                </a:lnTo>
                <a:lnTo>
                  <a:pt x="55" y="98"/>
                </a:lnTo>
                <a:lnTo>
                  <a:pt x="49" y="98"/>
                </a:lnTo>
                <a:lnTo>
                  <a:pt x="45" y="98"/>
                </a:lnTo>
                <a:lnTo>
                  <a:pt x="39" y="97"/>
                </a:lnTo>
                <a:lnTo>
                  <a:pt x="35" y="96"/>
                </a:lnTo>
                <a:lnTo>
                  <a:pt x="26" y="93"/>
                </a:lnTo>
                <a:lnTo>
                  <a:pt x="18" y="87"/>
                </a:lnTo>
                <a:lnTo>
                  <a:pt x="11" y="80"/>
                </a:lnTo>
                <a:lnTo>
                  <a:pt x="6" y="73"/>
                </a:lnTo>
                <a:lnTo>
                  <a:pt x="2" y="64"/>
                </a:lnTo>
                <a:lnTo>
                  <a:pt x="0" y="55"/>
                </a:lnTo>
                <a:lnTo>
                  <a:pt x="0" y="45"/>
                </a:lnTo>
                <a:lnTo>
                  <a:pt x="2" y="36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8" name="Freeform 76"/>
          <p:cNvSpPr>
            <a:spLocks/>
          </p:cNvSpPr>
          <p:nvPr/>
        </p:nvSpPr>
        <p:spPr bwMode="auto">
          <a:xfrm>
            <a:off x="2644776" y="3143245"/>
            <a:ext cx="41275" cy="41275"/>
          </a:xfrm>
          <a:custGeom>
            <a:avLst/>
            <a:gdLst>
              <a:gd name="T0" fmla="*/ 28 w 79"/>
              <a:gd name="T1" fmla="*/ 77 h 78"/>
              <a:gd name="T2" fmla="*/ 36 w 79"/>
              <a:gd name="T3" fmla="*/ 78 h 78"/>
              <a:gd name="T4" fmla="*/ 44 w 79"/>
              <a:gd name="T5" fmla="*/ 78 h 78"/>
              <a:gd name="T6" fmla="*/ 51 w 79"/>
              <a:gd name="T7" fmla="*/ 77 h 78"/>
              <a:gd name="T8" fmla="*/ 58 w 79"/>
              <a:gd name="T9" fmla="*/ 74 h 78"/>
              <a:gd name="T10" fmla="*/ 65 w 79"/>
              <a:gd name="T11" fmla="*/ 69 h 78"/>
              <a:gd name="T12" fmla="*/ 69 w 79"/>
              <a:gd name="T13" fmla="*/ 64 h 78"/>
              <a:gd name="T14" fmla="*/ 74 w 79"/>
              <a:gd name="T15" fmla="*/ 58 h 78"/>
              <a:gd name="T16" fmla="*/ 77 w 79"/>
              <a:gd name="T17" fmla="*/ 50 h 78"/>
              <a:gd name="T18" fmla="*/ 79 w 79"/>
              <a:gd name="T19" fmla="*/ 42 h 78"/>
              <a:gd name="T20" fmla="*/ 79 w 79"/>
              <a:gd name="T21" fmla="*/ 35 h 78"/>
              <a:gd name="T22" fmla="*/ 77 w 79"/>
              <a:gd name="T23" fmla="*/ 27 h 78"/>
              <a:gd name="T24" fmla="*/ 74 w 79"/>
              <a:gd name="T25" fmla="*/ 20 h 78"/>
              <a:gd name="T26" fmla="*/ 69 w 79"/>
              <a:gd name="T27" fmla="*/ 13 h 78"/>
              <a:gd name="T28" fmla="*/ 64 w 79"/>
              <a:gd name="T29" fmla="*/ 9 h 78"/>
              <a:gd name="T30" fmla="*/ 58 w 79"/>
              <a:gd name="T31" fmla="*/ 4 h 78"/>
              <a:gd name="T32" fmla="*/ 50 w 79"/>
              <a:gd name="T33" fmla="*/ 1 h 78"/>
              <a:gd name="T34" fmla="*/ 43 w 79"/>
              <a:gd name="T35" fmla="*/ 0 h 78"/>
              <a:gd name="T36" fmla="*/ 35 w 79"/>
              <a:gd name="T37" fmla="*/ 0 h 78"/>
              <a:gd name="T38" fmla="*/ 27 w 79"/>
              <a:gd name="T39" fmla="*/ 1 h 78"/>
              <a:gd name="T40" fmla="*/ 20 w 79"/>
              <a:gd name="T41" fmla="*/ 4 h 78"/>
              <a:gd name="T42" fmla="*/ 13 w 79"/>
              <a:gd name="T43" fmla="*/ 9 h 78"/>
              <a:gd name="T44" fmla="*/ 9 w 79"/>
              <a:gd name="T45" fmla="*/ 15 h 78"/>
              <a:gd name="T46" fmla="*/ 5 w 79"/>
              <a:gd name="T47" fmla="*/ 21 h 78"/>
              <a:gd name="T48" fmla="*/ 1 w 79"/>
              <a:gd name="T49" fmla="*/ 28 h 78"/>
              <a:gd name="T50" fmla="*/ 0 w 79"/>
              <a:gd name="T51" fmla="*/ 36 h 78"/>
              <a:gd name="T52" fmla="*/ 0 w 79"/>
              <a:gd name="T53" fmla="*/ 44 h 78"/>
              <a:gd name="T54" fmla="*/ 1 w 79"/>
              <a:gd name="T55" fmla="*/ 51 h 78"/>
              <a:gd name="T56" fmla="*/ 5 w 79"/>
              <a:gd name="T57" fmla="*/ 58 h 78"/>
              <a:gd name="T58" fmla="*/ 8 w 79"/>
              <a:gd name="T59" fmla="*/ 65 h 78"/>
              <a:gd name="T60" fmla="*/ 13 w 79"/>
              <a:gd name="T61" fmla="*/ 70 h 78"/>
              <a:gd name="T62" fmla="*/ 20 w 79"/>
              <a:gd name="T63" fmla="*/ 74 h 78"/>
              <a:gd name="T64" fmla="*/ 28 w 79"/>
              <a:gd name="T65" fmla="*/ 77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9" h="78">
                <a:moveTo>
                  <a:pt x="28" y="77"/>
                </a:moveTo>
                <a:lnTo>
                  <a:pt x="36" y="78"/>
                </a:lnTo>
                <a:lnTo>
                  <a:pt x="44" y="78"/>
                </a:lnTo>
                <a:lnTo>
                  <a:pt x="51" y="77"/>
                </a:lnTo>
                <a:lnTo>
                  <a:pt x="58" y="74"/>
                </a:lnTo>
                <a:lnTo>
                  <a:pt x="65" y="69"/>
                </a:lnTo>
                <a:lnTo>
                  <a:pt x="69" y="64"/>
                </a:lnTo>
                <a:lnTo>
                  <a:pt x="74" y="58"/>
                </a:lnTo>
                <a:lnTo>
                  <a:pt x="77" y="50"/>
                </a:lnTo>
                <a:lnTo>
                  <a:pt x="79" y="42"/>
                </a:lnTo>
                <a:lnTo>
                  <a:pt x="79" y="35"/>
                </a:lnTo>
                <a:lnTo>
                  <a:pt x="77" y="27"/>
                </a:lnTo>
                <a:lnTo>
                  <a:pt x="74" y="20"/>
                </a:lnTo>
                <a:lnTo>
                  <a:pt x="69" y="13"/>
                </a:lnTo>
                <a:lnTo>
                  <a:pt x="64" y="9"/>
                </a:lnTo>
                <a:lnTo>
                  <a:pt x="58" y="4"/>
                </a:lnTo>
                <a:lnTo>
                  <a:pt x="50" y="1"/>
                </a:lnTo>
                <a:lnTo>
                  <a:pt x="43" y="0"/>
                </a:lnTo>
                <a:lnTo>
                  <a:pt x="35" y="0"/>
                </a:lnTo>
                <a:lnTo>
                  <a:pt x="27" y="1"/>
                </a:lnTo>
                <a:lnTo>
                  <a:pt x="20" y="4"/>
                </a:lnTo>
                <a:lnTo>
                  <a:pt x="13" y="9"/>
                </a:lnTo>
                <a:lnTo>
                  <a:pt x="9" y="15"/>
                </a:lnTo>
                <a:lnTo>
                  <a:pt x="5" y="21"/>
                </a:lnTo>
                <a:lnTo>
                  <a:pt x="1" y="28"/>
                </a:lnTo>
                <a:lnTo>
                  <a:pt x="0" y="36"/>
                </a:lnTo>
                <a:lnTo>
                  <a:pt x="0" y="44"/>
                </a:lnTo>
                <a:lnTo>
                  <a:pt x="1" y="51"/>
                </a:lnTo>
                <a:lnTo>
                  <a:pt x="5" y="58"/>
                </a:lnTo>
                <a:lnTo>
                  <a:pt x="8" y="65"/>
                </a:lnTo>
                <a:lnTo>
                  <a:pt x="13" y="70"/>
                </a:lnTo>
                <a:lnTo>
                  <a:pt x="20" y="74"/>
                </a:lnTo>
                <a:lnTo>
                  <a:pt x="28" y="77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09" name="Freeform 77"/>
          <p:cNvSpPr>
            <a:spLocks/>
          </p:cNvSpPr>
          <p:nvPr/>
        </p:nvSpPr>
        <p:spPr bwMode="auto">
          <a:xfrm>
            <a:off x="2549526" y="3228969"/>
            <a:ext cx="71437" cy="127000"/>
          </a:xfrm>
          <a:custGeom>
            <a:avLst/>
            <a:gdLst>
              <a:gd name="T0" fmla="*/ 103 w 134"/>
              <a:gd name="T1" fmla="*/ 1 h 240"/>
              <a:gd name="T2" fmla="*/ 114 w 134"/>
              <a:gd name="T3" fmla="*/ 7 h 240"/>
              <a:gd name="T4" fmla="*/ 122 w 134"/>
              <a:gd name="T5" fmla="*/ 17 h 240"/>
              <a:gd name="T6" fmla="*/ 129 w 134"/>
              <a:gd name="T7" fmla="*/ 30 h 240"/>
              <a:gd name="T8" fmla="*/ 133 w 134"/>
              <a:gd name="T9" fmla="*/ 47 h 240"/>
              <a:gd name="T10" fmla="*/ 134 w 134"/>
              <a:gd name="T11" fmla="*/ 67 h 240"/>
              <a:gd name="T12" fmla="*/ 134 w 134"/>
              <a:gd name="T13" fmla="*/ 89 h 240"/>
              <a:gd name="T14" fmla="*/ 131 w 134"/>
              <a:gd name="T15" fmla="*/ 113 h 240"/>
              <a:gd name="T16" fmla="*/ 124 w 134"/>
              <a:gd name="T17" fmla="*/ 137 h 240"/>
              <a:gd name="T18" fmla="*/ 119 w 134"/>
              <a:gd name="T19" fmla="*/ 154 h 240"/>
              <a:gd name="T20" fmla="*/ 112 w 134"/>
              <a:gd name="T21" fmla="*/ 170 h 240"/>
              <a:gd name="T22" fmla="*/ 105 w 134"/>
              <a:gd name="T23" fmla="*/ 184 h 240"/>
              <a:gd name="T24" fmla="*/ 98 w 134"/>
              <a:gd name="T25" fmla="*/ 198 h 240"/>
              <a:gd name="T26" fmla="*/ 89 w 134"/>
              <a:gd name="T27" fmla="*/ 210 h 240"/>
              <a:gd name="T28" fmla="*/ 80 w 134"/>
              <a:gd name="T29" fmla="*/ 220 h 240"/>
              <a:gd name="T30" fmla="*/ 71 w 134"/>
              <a:gd name="T31" fmla="*/ 228 h 240"/>
              <a:gd name="T32" fmla="*/ 61 w 134"/>
              <a:gd name="T33" fmla="*/ 234 h 240"/>
              <a:gd name="T34" fmla="*/ 53 w 134"/>
              <a:gd name="T35" fmla="*/ 238 h 240"/>
              <a:gd name="T36" fmla="*/ 46 w 134"/>
              <a:gd name="T37" fmla="*/ 240 h 240"/>
              <a:gd name="T38" fmla="*/ 40 w 134"/>
              <a:gd name="T39" fmla="*/ 240 h 240"/>
              <a:gd name="T40" fmla="*/ 33 w 134"/>
              <a:gd name="T41" fmla="*/ 239 h 240"/>
              <a:gd name="T42" fmla="*/ 26 w 134"/>
              <a:gd name="T43" fmla="*/ 237 h 240"/>
              <a:gd name="T44" fmla="*/ 21 w 134"/>
              <a:gd name="T45" fmla="*/ 232 h 240"/>
              <a:gd name="T46" fmla="*/ 15 w 134"/>
              <a:gd name="T47" fmla="*/ 227 h 240"/>
              <a:gd name="T48" fmla="*/ 11 w 134"/>
              <a:gd name="T49" fmla="*/ 220 h 240"/>
              <a:gd name="T50" fmla="*/ 3 w 134"/>
              <a:gd name="T51" fmla="*/ 198 h 240"/>
              <a:gd name="T52" fmla="*/ 0 w 134"/>
              <a:gd name="T53" fmla="*/ 170 h 240"/>
              <a:gd name="T54" fmla="*/ 3 w 134"/>
              <a:gd name="T55" fmla="*/ 137 h 240"/>
              <a:gd name="T56" fmla="*/ 11 w 134"/>
              <a:gd name="T57" fmla="*/ 103 h 240"/>
              <a:gd name="T58" fmla="*/ 16 w 134"/>
              <a:gd name="T59" fmla="*/ 86 h 240"/>
              <a:gd name="T60" fmla="*/ 23 w 134"/>
              <a:gd name="T61" fmla="*/ 70 h 240"/>
              <a:gd name="T62" fmla="*/ 30 w 134"/>
              <a:gd name="T63" fmla="*/ 56 h 240"/>
              <a:gd name="T64" fmla="*/ 37 w 134"/>
              <a:gd name="T65" fmla="*/ 42 h 240"/>
              <a:gd name="T66" fmla="*/ 46 w 134"/>
              <a:gd name="T67" fmla="*/ 30 h 240"/>
              <a:gd name="T68" fmla="*/ 55 w 134"/>
              <a:gd name="T69" fmla="*/ 20 h 240"/>
              <a:gd name="T70" fmla="*/ 64 w 134"/>
              <a:gd name="T71" fmla="*/ 12 h 240"/>
              <a:gd name="T72" fmla="*/ 74 w 134"/>
              <a:gd name="T73" fmla="*/ 6 h 240"/>
              <a:gd name="T74" fmla="*/ 82 w 134"/>
              <a:gd name="T75" fmla="*/ 2 h 240"/>
              <a:gd name="T76" fmla="*/ 89 w 134"/>
              <a:gd name="T77" fmla="*/ 0 h 240"/>
              <a:gd name="T78" fmla="*/ 97 w 134"/>
              <a:gd name="T79" fmla="*/ 0 h 240"/>
              <a:gd name="T80" fmla="*/ 103 w 134"/>
              <a:gd name="T81" fmla="*/ 1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4" h="240">
                <a:moveTo>
                  <a:pt x="103" y="1"/>
                </a:moveTo>
                <a:lnTo>
                  <a:pt x="114" y="7"/>
                </a:lnTo>
                <a:lnTo>
                  <a:pt x="122" y="17"/>
                </a:lnTo>
                <a:lnTo>
                  <a:pt x="129" y="30"/>
                </a:lnTo>
                <a:lnTo>
                  <a:pt x="133" y="47"/>
                </a:lnTo>
                <a:lnTo>
                  <a:pt x="134" y="67"/>
                </a:lnTo>
                <a:lnTo>
                  <a:pt x="134" y="89"/>
                </a:lnTo>
                <a:lnTo>
                  <a:pt x="131" y="113"/>
                </a:lnTo>
                <a:lnTo>
                  <a:pt x="124" y="137"/>
                </a:lnTo>
                <a:lnTo>
                  <a:pt x="119" y="154"/>
                </a:lnTo>
                <a:lnTo>
                  <a:pt x="112" y="170"/>
                </a:lnTo>
                <a:lnTo>
                  <a:pt x="105" y="184"/>
                </a:lnTo>
                <a:lnTo>
                  <a:pt x="98" y="198"/>
                </a:lnTo>
                <a:lnTo>
                  <a:pt x="89" y="210"/>
                </a:lnTo>
                <a:lnTo>
                  <a:pt x="80" y="220"/>
                </a:lnTo>
                <a:lnTo>
                  <a:pt x="71" y="228"/>
                </a:lnTo>
                <a:lnTo>
                  <a:pt x="61" y="234"/>
                </a:lnTo>
                <a:lnTo>
                  <a:pt x="53" y="238"/>
                </a:lnTo>
                <a:lnTo>
                  <a:pt x="46" y="240"/>
                </a:lnTo>
                <a:lnTo>
                  <a:pt x="40" y="240"/>
                </a:lnTo>
                <a:lnTo>
                  <a:pt x="33" y="239"/>
                </a:lnTo>
                <a:lnTo>
                  <a:pt x="26" y="237"/>
                </a:lnTo>
                <a:lnTo>
                  <a:pt x="21" y="232"/>
                </a:lnTo>
                <a:lnTo>
                  <a:pt x="15" y="227"/>
                </a:lnTo>
                <a:lnTo>
                  <a:pt x="11" y="220"/>
                </a:lnTo>
                <a:lnTo>
                  <a:pt x="3" y="198"/>
                </a:lnTo>
                <a:lnTo>
                  <a:pt x="0" y="170"/>
                </a:lnTo>
                <a:lnTo>
                  <a:pt x="3" y="137"/>
                </a:lnTo>
                <a:lnTo>
                  <a:pt x="11" y="103"/>
                </a:lnTo>
                <a:lnTo>
                  <a:pt x="16" y="86"/>
                </a:lnTo>
                <a:lnTo>
                  <a:pt x="23" y="70"/>
                </a:lnTo>
                <a:lnTo>
                  <a:pt x="30" y="56"/>
                </a:lnTo>
                <a:lnTo>
                  <a:pt x="37" y="42"/>
                </a:lnTo>
                <a:lnTo>
                  <a:pt x="46" y="30"/>
                </a:lnTo>
                <a:lnTo>
                  <a:pt x="55" y="20"/>
                </a:lnTo>
                <a:lnTo>
                  <a:pt x="64" y="12"/>
                </a:lnTo>
                <a:lnTo>
                  <a:pt x="74" y="6"/>
                </a:lnTo>
                <a:lnTo>
                  <a:pt x="82" y="2"/>
                </a:lnTo>
                <a:lnTo>
                  <a:pt x="89" y="0"/>
                </a:lnTo>
                <a:lnTo>
                  <a:pt x="97" y="0"/>
                </a:lnTo>
                <a:lnTo>
                  <a:pt x="103" y="1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0" name="Freeform 78"/>
          <p:cNvSpPr>
            <a:spLocks/>
          </p:cNvSpPr>
          <p:nvPr/>
        </p:nvSpPr>
        <p:spPr bwMode="auto">
          <a:xfrm>
            <a:off x="2555876" y="3233732"/>
            <a:ext cx="60325" cy="117475"/>
          </a:xfrm>
          <a:custGeom>
            <a:avLst/>
            <a:gdLst>
              <a:gd name="T0" fmla="*/ 23 w 112"/>
              <a:gd name="T1" fmla="*/ 221 h 222"/>
              <a:gd name="T2" fmla="*/ 29 w 112"/>
              <a:gd name="T3" fmla="*/ 222 h 222"/>
              <a:gd name="T4" fmla="*/ 33 w 112"/>
              <a:gd name="T5" fmla="*/ 222 h 222"/>
              <a:gd name="T6" fmla="*/ 39 w 112"/>
              <a:gd name="T7" fmla="*/ 220 h 222"/>
              <a:gd name="T8" fmla="*/ 44 w 112"/>
              <a:gd name="T9" fmla="*/ 218 h 222"/>
              <a:gd name="T10" fmla="*/ 53 w 112"/>
              <a:gd name="T11" fmla="*/ 212 h 222"/>
              <a:gd name="T12" fmla="*/ 61 w 112"/>
              <a:gd name="T13" fmla="*/ 204 h 222"/>
              <a:gd name="T14" fmla="*/ 70 w 112"/>
              <a:gd name="T15" fmla="*/ 194 h 222"/>
              <a:gd name="T16" fmla="*/ 78 w 112"/>
              <a:gd name="T17" fmla="*/ 183 h 222"/>
              <a:gd name="T18" fmla="*/ 85 w 112"/>
              <a:gd name="T19" fmla="*/ 170 h 222"/>
              <a:gd name="T20" fmla="*/ 92 w 112"/>
              <a:gd name="T21" fmla="*/ 156 h 222"/>
              <a:gd name="T22" fmla="*/ 98 w 112"/>
              <a:gd name="T23" fmla="*/ 141 h 222"/>
              <a:gd name="T24" fmla="*/ 104 w 112"/>
              <a:gd name="T25" fmla="*/ 125 h 222"/>
              <a:gd name="T26" fmla="*/ 110 w 112"/>
              <a:gd name="T27" fmla="*/ 93 h 222"/>
              <a:gd name="T28" fmla="*/ 112 w 112"/>
              <a:gd name="T29" fmla="*/ 62 h 222"/>
              <a:gd name="T30" fmla="*/ 110 w 112"/>
              <a:gd name="T31" fmla="*/ 37 h 222"/>
              <a:gd name="T32" fmla="*/ 104 w 112"/>
              <a:gd name="T33" fmla="*/ 16 h 222"/>
              <a:gd name="T34" fmla="*/ 100 w 112"/>
              <a:gd name="T35" fmla="*/ 10 h 222"/>
              <a:gd name="T36" fmla="*/ 97 w 112"/>
              <a:gd name="T37" fmla="*/ 7 h 222"/>
              <a:gd name="T38" fmla="*/ 92 w 112"/>
              <a:gd name="T39" fmla="*/ 3 h 222"/>
              <a:gd name="T40" fmla="*/ 88 w 112"/>
              <a:gd name="T41" fmla="*/ 1 h 222"/>
              <a:gd name="T42" fmla="*/ 83 w 112"/>
              <a:gd name="T43" fmla="*/ 0 h 222"/>
              <a:gd name="T44" fmla="*/ 78 w 112"/>
              <a:gd name="T45" fmla="*/ 1 h 222"/>
              <a:gd name="T46" fmla="*/ 72 w 112"/>
              <a:gd name="T47" fmla="*/ 2 h 222"/>
              <a:gd name="T48" fmla="*/ 67 w 112"/>
              <a:gd name="T49" fmla="*/ 4 h 222"/>
              <a:gd name="T50" fmla="*/ 58 w 112"/>
              <a:gd name="T51" fmla="*/ 10 h 222"/>
              <a:gd name="T52" fmla="*/ 50 w 112"/>
              <a:gd name="T53" fmla="*/ 18 h 222"/>
              <a:gd name="T54" fmla="*/ 42 w 112"/>
              <a:gd name="T55" fmla="*/ 28 h 222"/>
              <a:gd name="T56" fmla="*/ 34 w 112"/>
              <a:gd name="T57" fmla="*/ 39 h 222"/>
              <a:gd name="T58" fmla="*/ 26 w 112"/>
              <a:gd name="T59" fmla="*/ 51 h 222"/>
              <a:gd name="T60" fmla="*/ 20 w 112"/>
              <a:gd name="T61" fmla="*/ 66 h 222"/>
              <a:gd name="T62" fmla="*/ 13 w 112"/>
              <a:gd name="T63" fmla="*/ 81 h 222"/>
              <a:gd name="T64" fmla="*/ 7 w 112"/>
              <a:gd name="T65" fmla="*/ 97 h 222"/>
              <a:gd name="T66" fmla="*/ 0 w 112"/>
              <a:gd name="T67" fmla="*/ 141 h 222"/>
              <a:gd name="T68" fmla="*/ 0 w 112"/>
              <a:gd name="T69" fmla="*/ 179 h 222"/>
              <a:gd name="T70" fmla="*/ 7 w 112"/>
              <a:gd name="T71" fmla="*/ 206 h 222"/>
              <a:gd name="T72" fmla="*/ 23 w 112"/>
              <a:gd name="T73" fmla="*/ 221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" h="222">
                <a:moveTo>
                  <a:pt x="23" y="221"/>
                </a:moveTo>
                <a:lnTo>
                  <a:pt x="29" y="222"/>
                </a:lnTo>
                <a:lnTo>
                  <a:pt x="33" y="222"/>
                </a:lnTo>
                <a:lnTo>
                  <a:pt x="39" y="220"/>
                </a:lnTo>
                <a:lnTo>
                  <a:pt x="44" y="218"/>
                </a:lnTo>
                <a:lnTo>
                  <a:pt x="53" y="212"/>
                </a:lnTo>
                <a:lnTo>
                  <a:pt x="61" y="204"/>
                </a:lnTo>
                <a:lnTo>
                  <a:pt x="70" y="194"/>
                </a:lnTo>
                <a:lnTo>
                  <a:pt x="78" y="183"/>
                </a:lnTo>
                <a:lnTo>
                  <a:pt x="85" y="170"/>
                </a:lnTo>
                <a:lnTo>
                  <a:pt x="92" y="156"/>
                </a:lnTo>
                <a:lnTo>
                  <a:pt x="98" y="141"/>
                </a:lnTo>
                <a:lnTo>
                  <a:pt x="104" y="125"/>
                </a:lnTo>
                <a:lnTo>
                  <a:pt x="110" y="93"/>
                </a:lnTo>
                <a:lnTo>
                  <a:pt x="112" y="62"/>
                </a:lnTo>
                <a:lnTo>
                  <a:pt x="110" y="37"/>
                </a:lnTo>
                <a:lnTo>
                  <a:pt x="104" y="16"/>
                </a:lnTo>
                <a:lnTo>
                  <a:pt x="100" y="10"/>
                </a:lnTo>
                <a:lnTo>
                  <a:pt x="97" y="7"/>
                </a:lnTo>
                <a:lnTo>
                  <a:pt x="92" y="3"/>
                </a:lnTo>
                <a:lnTo>
                  <a:pt x="88" y="1"/>
                </a:lnTo>
                <a:lnTo>
                  <a:pt x="83" y="0"/>
                </a:lnTo>
                <a:lnTo>
                  <a:pt x="78" y="1"/>
                </a:lnTo>
                <a:lnTo>
                  <a:pt x="72" y="2"/>
                </a:lnTo>
                <a:lnTo>
                  <a:pt x="67" y="4"/>
                </a:lnTo>
                <a:lnTo>
                  <a:pt x="58" y="10"/>
                </a:lnTo>
                <a:lnTo>
                  <a:pt x="50" y="18"/>
                </a:lnTo>
                <a:lnTo>
                  <a:pt x="42" y="28"/>
                </a:lnTo>
                <a:lnTo>
                  <a:pt x="34" y="39"/>
                </a:lnTo>
                <a:lnTo>
                  <a:pt x="26" y="51"/>
                </a:lnTo>
                <a:lnTo>
                  <a:pt x="20" y="66"/>
                </a:lnTo>
                <a:lnTo>
                  <a:pt x="13" y="81"/>
                </a:lnTo>
                <a:lnTo>
                  <a:pt x="7" y="97"/>
                </a:lnTo>
                <a:lnTo>
                  <a:pt x="0" y="141"/>
                </a:lnTo>
                <a:lnTo>
                  <a:pt x="0" y="179"/>
                </a:lnTo>
                <a:lnTo>
                  <a:pt x="7" y="206"/>
                </a:lnTo>
                <a:lnTo>
                  <a:pt x="23" y="221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1" name="Freeform 79"/>
          <p:cNvSpPr>
            <a:spLocks/>
          </p:cNvSpPr>
          <p:nvPr/>
        </p:nvSpPr>
        <p:spPr bwMode="auto">
          <a:xfrm>
            <a:off x="2543176" y="3619495"/>
            <a:ext cx="263525" cy="111125"/>
          </a:xfrm>
          <a:custGeom>
            <a:avLst/>
            <a:gdLst>
              <a:gd name="T0" fmla="*/ 30 w 497"/>
              <a:gd name="T1" fmla="*/ 0 h 212"/>
              <a:gd name="T2" fmla="*/ 497 w 497"/>
              <a:gd name="T3" fmla="*/ 137 h 212"/>
              <a:gd name="T4" fmla="*/ 493 w 497"/>
              <a:gd name="T5" fmla="*/ 152 h 212"/>
              <a:gd name="T6" fmla="*/ 479 w 497"/>
              <a:gd name="T7" fmla="*/ 160 h 212"/>
              <a:gd name="T8" fmla="*/ 465 w 497"/>
              <a:gd name="T9" fmla="*/ 169 h 212"/>
              <a:gd name="T10" fmla="*/ 450 w 497"/>
              <a:gd name="T11" fmla="*/ 177 h 212"/>
              <a:gd name="T12" fmla="*/ 437 w 497"/>
              <a:gd name="T13" fmla="*/ 183 h 212"/>
              <a:gd name="T14" fmla="*/ 422 w 497"/>
              <a:gd name="T15" fmla="*/ 191 h 212"/>
              <a:gd name="T16" fmla="*/ 408 w 497"/>
              <a:gd name="T17" fmla="*/ 199 h 212"/>
              <a:gd name="T18" fmla="*/ 392 w 497"/>
              <a:gd name="T19" fmla="*/ 206 h 212"/>
              <a:gd name="T20" fmla="*/ 378 w 497"/>
              <a:gd name="T21" fmla="*/ 212 h 212"/>
              <a:gd name="T22" fmla="*/ 0 w 497"/>
              <a:gd name="T23" fmla="*/ 102 h 212"/>
              <a:gd name="T24" fmla="*/ 30 w 497"/>
              <a:gd name="T25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7" h="212">
                <a:moveTo>
                  <a:pt x="30" y="0"/>
                </a:moveTo>
                <a:lnTo>
                  <a:pt x="497" y="137"/>
                </a:lnTo>
                <a:lnTo>
                  <a:pt x="493" y="152"/>
                </a:lnTo>
                <a:lnTo>
                  <a:pt x="479" y="160"/>
                </a:lnTo>
                <a:lnTo>
                  <a:pt x="465" y="169"/>
                </a:lnTo>
                <a:lnTo>
                  <a:pt x="450" y="177"/>
                </a:lnTo>
                <a:lnTo>
                  <a:pt x="437" y="183"/>
                </a:lnTo>
                <a:lnTo>
                  <a:pt x="422" y="191"/>
                </a:lnTo>
                <a:lnTo>
                  <a:pt x="408" y="199"/>
                </a:lnTo>
                <a:lnTo>
                  <a:pt x="392" y="206"/>
                </a:lnTo>
                <a:lnTo>
                  <a:pt x="378" y="212"/>
                </a:lnTo>
                <a:lnTo>
                  <a:pt x="0" y="102"/>
                </a:lnTo>
                <a:lnTo>
                  <a:pt x="30" y="0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2" name="Freeform 80"/>
          <p:cNvSpPr>
            <a:spLocks/>
          </p:cNvSpPr>
          <p:nvPr/>
        </p:nvSpPr>
        <p:spPr bwMode="auto">
          <a:xfrm>
            <a:off x="2549526" y="3624257"/>
            <a:ext cx="250825" cy="104775"/>
          </a:xfrm>
          <a:custGeom>
            <a:avLst/>
            <a:gdLst>
              <a:gd name="T0" fmla="*/ 473 w 473"/>
              <a:gd name="T1" fmla="*/ 132 h 196"/>
              <a:gd name="T2" fmla="*/ 468 w 473"/>
              <a:gd name="T3" fmla="*/ 148 h 196"/>
              <a:gd name="T4" fmla="*/ 457 w 473"/>
              <a:gd name="T5" fmla="*/ 154 h 196"/>
              <a:gd name="T6" fmla="*/ 446 w 473"/>
              <a:gd name="T7" fmla="*/ 161 h 196"/>
              <a:gd name="T8" fmla="*/ 436 w 473"/>
              <a:gd name="T9" fmla="*/ 167 h 196"/>
              <a:gd name="T10" fmla="*/ 425 w 473"/>
              <a:gd name="T11" fmla="*/ 173 h 196"/>
              <a:gd name="T12" fmla="*/ 414 w 473"/>
              <a:gd name="T13" fmla="*/ 179 h 196"/>
              <a:gd name="T14" fmla="*/ 403 w 473"/>
              <a:gd name="T15" fmla="*/ 185 h 196"/>
              <a:gd name="T16" fmla="*/ 390 w 473"/>
              <a:gd name="T17" fmla="*/ 190 h 196"/>
              <a:gd name="T18" fmla="*/ 379 w 473"/>
              <a:gd name="T19" fmla="*/ 196 h 196"/>
              <a:gd name="T20" fmla="*/ 337 w 473"/>
              <a:gd name="T21" fmla="*/ 183 h 196"/>
              <a:gd name="T22" fmla="*/ 361 w 473"/>
              <a:gd name="T23" fmla="*/ 101 h 196"/>
              <a:gd name="T24" fmla="*/ 352 w 473"/>
              <a:gd name="T25" fmla="*/ 99 h 196"/>
              <a:gd name="T26" fmla="*/ 328 w 473"/>
              <a:gd name="T27" fmla="*/ 180 h 196"/>
              <a:gd name="T28" fmla="*/ 137 w 473"/>
              <a:gd name="T29" fmla="*/ 124 h 196"/>
              <a:gd name="T30" fmla="*/ 160 w 473"/>
              <a:gd name="T31" fmla="*/ 43 h 196"/>
              <a:gd name="T32" fmla="*/ 151 w 473"/>
              <a:gd name="T33" fmla="*/ 39 h 196"/>
              <a:gd name="T34" fmla="*/ 127 w 473"/>
              <a:gd name="T35" fmla="*/ 121 h 196"/>
              <a:gd name="T36" fmla="*/ 0 w 473"/>
              <a:gd name="T37" fmla="*/ 84 h 196"/>
              <a:gd name="T38" fmla="*/ 25 w 473"/>
              <a:gd name="T39" fmla="*/ 0 h 196"/>
              <a:gd name="T40" fmla="*/ 473 w 473"/>
              <a:gd name="T41" fmla="*/ 132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73" h="196">
                <a:moveTo>
                  <a:pt x="473" y="132"/>
                </a:moveTo>
                <a:lnTo>
                  <a:pt x="468" y="148"/>
                </a:lnTo>
                <a:lnTo>
                  <a:pt x="457" y="154"/>
                </a:lnTo>
                <a:lnTo>
                  <a:pt x="446" y="161"/>
                </a:lnTo>
                <a:lnTo>
                  <a:pt x="436" y="167"/>
                </a:lnTo>
                <a:lnTo>
                  <a:pt x="425" y="173"/>
                </a:lnTo>
                <a:lnTo>
                  <a:pt x="414" y="179"/>
                </a:lnTo>
                <a:lnTo>
                  <a:pt x="403" y="185"/>
                </a:lnTo>
                <a:lnTo>
                  <a:pt x="390" y="190"/>
                </a:lnTo>
                <a:lnTo>
                  <a:pt x="379" y="196"/>
                </a:lnTo>
                <a:lnTo>
                  <a:pt x="337" y="183"/>
                </a:lnTo>
                <a:lnTo>
                  <a:pt x="361" y="101"/>
                </a:lnTo>
                <a:lnTo>
                  <a:pt x="352" y="99"/>
                </a:lnTo>
                <a:lnTo>
                  <a:pt x="328" y="180"/>
                </a:lnTo>
                <a:lnTo>
                  <a:pt x="137" y="124"/>
                </a:lnTo>
                <a:lnTo>
                  <a:pt x="160" y="43"/>
                </a:lnTo>
                <a:lnTo>
                  <a:pt x="151" y="39"/>
                </a:lnTo>
                <a:lnTo>
                  <a:pt x="127" y="121"/>
                </a:lnTo>
                <a:lnTo>
                  <a:pt x="0" y="84"/>
                </a:lnTo>
                <a:lnTo>
                  <a:pt x="25" y="0"/>
                </a:lnTo>
                <a:lnTo>
                  <a:pt x="473" y="132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3" name="Freeform 81"/>
          <p:cNvSpPr>
            <a:spLocks/>
          </p:cNvSpPr>
          <p:nvPr/>
        </p:nvSpPr>
        <p:spPr bwMode="auto">
          <a:xfrm>
            <a:off x="2624138" y="3092444"/>
            <a:ext cx="85725" cy="25400"/>
          </a:xfrm>
          <a:custGeom>
            <a:avLst/>
            <a:gdLst>
              <a:gd name="T0" fmla="*/ 164 w 164"/>
              <a:gd name="T1" fmla="*/ 48 h 48"/>
              <a:gd name="T2" fmla="*/ 0 w 164"/>
              <a:gd name="T3" fmla="*/ 0 h 48"/>
              <a:gd name="T4" fmla="*/ 21 w 164"/>
              <a:gd name="T5" fmla="*/ 5 h 48"/>
              <a:gd name="T6" fmla="*/ 42 w 164"/>
              <a:gd name="T7" fmla="*/ 10 h 48"/>
              <a:gd name="T8" fmla="*/ 64 w 164"/>
              <a:gd name="T9" fmla="*/ 16 h 48"/>
              <a:gd name="T10" fmla="*/ 84 w 164"/>
              <a:gd name="T11" fmla="*/ 21 h 48"/>
              <a:gd name="T12" fmla="*/ 104 w 164"/>
              <a:gd name="T13" fmla="*/ 27 h 48"/>
              <a:gd name="T14" fmla="*/ 124 w 164"/>
              <a:gd name="T15" fmla="*/ 34 h 48"/>
              <a:gd name="T16" fmla="*/ 144 w 164"/>
              <a:gd name="T17" fmla="*/ 40 h 48"/>
              <a:gd name="T18" fmla="*/ 164 w 164"/>
              <a:gd name="T19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4" h="48">
                <a:moveTo>
                  <a:pt x="164" y="48"/>
                </a:moveTo>
                <a:lnTo>
                  <a:pt x="0" y="0"/>
                </a:lnTo>
                <a:lnTo>
                  <a:pt x="21" y="5"/>
                </a:lnTo>
                <a:lnTo>
                  <a:pt x="42" y="10"/>
                </a:lnTo>
                <a:lnTo>
                  <a:pt x="64" y="16"/>
                </a:lnTo>
                <a:lnTo>
                  <a:pt x="84" y="21"/>
                </a:lnTo>
                <a:lnTo>
                  <a:pt x="104" y="27"/>
                </a:lnTo>
                <a:lnTo>
                  <a:pt x="124" y="34"/>
                </a:lnTo>
                <a:lnTo>
                  <a:pt x="144" y="40"/>
                </a:lnTo>
                <a:lnTo>
                  <a:pt x="164" y="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4" name="Freeform 82"/>
          <p:cNvSpPr>
            <a:spLocks/>
          </p:cNvSpPr>
          <p:nvPr/>
        </p:nvSpPr>
        <p:spPr bwMode="auto">
          <a:xfrm>
            <a:off x="2265362" y="3503606"/>
            <a:ext cx="211138" cy="141288"/>
          </a:xfrm>
          <a:custGeom>
            <a:avLst/>
            <a:gdLst>
              <a:gd name="T0" fmla="*/ 349 w 398"/>
              <a:gd name="T1" fmla="*/ 243 h 269"/>
              <a:gd name="T2" fmla="*/ 392 w 398"/>
              <a:gd name="T3" fmla="*/ 88 h 269"/>
              <a:gd name="T4" fmla="*/ 388 w 398"/>
              <a:gd name="T5" fmla="*/ 87 h 269"/>
              <a:gd name="T6" fmla="*/ 398 w 398"/>
              <a:gd name="T7" fmla="*/ 53 h 269"/>
              <a:gd name="T8" fmla="*/ 349 w 398"/>
              <a:gd name="T9" fmla="*/ 38 h 269"/>
              <a:gd name="T10" fmla="*/ 335 w 398"/>
              <a:gd name="T11" fmla="*/ 83 h 269"/>
              <a:gd name="T12" fmla="*/ 50 w 398"/>
              <a:gd name="T13" fmla="*/ 0 h 269"/>
              <a:gd name="T14" fmla="*/ 0 w 398"/>
              <a:gd name="T15" fmla="*/ 170 h 269"/>
              <a:gd name="T16" fmla="*/ 335 w 398"/>
              <a:gd name="T17" fmla="*/ 269 h 269"/>
              <a:gd name="T18" fmla="*/ 344 w 398"/>
              <a:gd name="T19" fmla="*/ 241 h 269"/>
              <a:gd name="T20" fmla="*/ 349 w 398"/>
              <a:gd name="T21" fmla="*/ 243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8" h="269">
                <a:moveTo>
                  <a:pt x="349" y="243"/>
                </a:moveTo>
                <a:lnTo>
                  <a:pt x="392" y="88"/>
                </a:lnTo>
                <a:lnTo>
                  <a:pt x="388" y="87"/>
                </a:lnTo>
                <a:lnTo>
                  <a:pt x="398" y="53"/>
                </a:lnTo>
                <a:lnTo>
                  <a:pt x="349" y="38"/>
                </a:lnTo>
                <a:lnTo>
                  <a:pt x="335" y="83"/>
                </a:lnTo>
                <a:lnTo>
                  <a:pt x="50" y="0"/>
                </a:lnTo>
                <a:lnTo>
                  <a:pt x="0" y="170"/>
                </a:lnTo>
                <a:lnTo>
                  <a:pt x="335" y="269"/>
                </a:lnTo>
                <a:lnTo>
                  <a:pt x="344" y="241"/>
                </a:lnTo>
                <a:lnTo>
                  <a:pt x="349" y="243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5" name="Freeform 83"/>
          <p:cNvSpPr>
            <a:spLocks/>
          </p:cNvSpPr>
          <p:nvPr/>
        </p:nvSpPr>
        <p:spPr bwMode="auto">
          <a:xfrm>
            <a:off x="2222500" y="3467094"/>
            <a:ext cx="222250" cy="125412"/>
          </a:xfrm>
          <a:custGeom>
            <a:avLst/>
            <a:gdLst>
              <a:gd name="T0" fmla="*/ 0 w 420"/>
              <a:gd name="T1" fmla="*/ 215 h 236"/>
              <a:gd name="T2" fmla="*/ 71 w 420"/>
              <a:gd name="T3" fmla="*/ 236 h 236"/>
              <a:gd name="T4" fmla="*/ 125 w 420"/>
              <a:gd name="T5" fmla="*/ 56 h 236"/>
              <a:gd name="T6" fmla="*/ 410 w 420"/>
              <a:gd name="T7" fmla="*/ 139 h 236"/>
              <a:gd name="T8" fmla="*/ 420 w 420"/>
              <a:gd name="T9" fmla="*/ 104 h 236"/>
              <a:gd name="T10" fmla="*/ 63 w 420"/>
              <a:gd name="T11" fmla="*/ 0 h 236"/>
              <a:gd name="T12" fmla="*/ 0 w 420"/>
              <a:gd name="T13" fmla="*/ 215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0" h="236">
                <a:moveTo>
                  <a:pt x="0" y="215"/>
                </a:moveTo>
                <a:lnTo>
                  <a:pt x="71" y="236"/>
                </a:lnTo>
                <a:lnTo>
                  <a:pt x="125" y="56"/>
                </a:lnTo>
                <a:lnTo>
                  <a:pt x="410" y="139"/>
                </a:lnTo>
                <a:lnTo>
                  <a:pt x="420" y="104"/>
                </a:lnTo>
                <a:lnTo>
                  <a:pt x="63" y="0"/>
                </a:lnTo>
                <a:lnTo>
                  <a:pt x="0" y="215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6" name="Freeform 84"/>
          <p:cNvSpPr>
            <a:spLocks/>
          </p:cNvSpPr>
          <p:nvPr/>
        </p:nvSpPr>
        <p:spPr bwMode="auto">
          <a:xfrm>
            <a:off x="2066926" y="3508369"/>
            <a:ext cx="153987" cy="69850"/>
          </a:xfrm>
          <a:custGeom>
            <a:avLst/>
            <a:gdLst>
              <a:gd name="T0" fmla="*/ 277 w 292"/>
              <a:gd name="T1" fmla="*/ 132 h 132"/>
              <a:gd name="T2" fmla="*/ 292 w 292"/>
              <a:gd name="T3" fmla="*/ 82 h 132"/>
              <a:gd name="T4" fmla="*/ 14 w 292"/>
              <a:gd name="T5" fmla="*/ 0 h 132"/>
              <a:gd name="T6" fmla="*/ 0 w 292"/>
              <a:gd name="T7" fmla="*/ 50 h 132"/>
              <a:gd name="T8" fmla="*/ 277 w 292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2" h="132">
                <a:moveTo>
                  <a:pt x="277" y="132"/>
                </a:moveTo>
                <a:lnTo>
                  <a:pt x="292" y="82"/>
                </a:lnTo>
                <a:lnTo>
                  <a:pt x="14" y="0"/>
                </a:lnTo>
                <a:lnTo>
                  <a:pt x="0" y="50"/>
                </a:lnTo>
                <a:lnTo>
                  <a:pt x="277" y="132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7" name="Freeform 85"/>
          <p:cNvSpPr>
            <a:spLocks/>
          </p:cNvSpPr>
          <p:nvPr/>
        </p:nvSpPr>
        <p:spPr bwMode="auto">
          <a:xfrm>
            <a:off x="2078037" y="3471857"/>
            <a:ext cx="153988" cy="66675"/>
          </a:xfrm>
          <a:custGeom>
            <a:avLst/>
            <a:gdLst>
              <a:gd name="T0" fmla="*/ 13 w 291"/>
              <a:gd name="T1" fmla="*/ 0 h 128"/>
              <a:gd name="T2" fmla="*/ 0 w 291"/>
              <a:gd name="T3" fmla="*/ 48 h 128"/>
              <a:gd name="T4" fmla="*/ 278 w 291"/>
              <a:gd name="T5" fmla="*/ 128 h 128"/>
              <a:gd name="T6" fmla="*/ 291 w 291"/>
              <a:gd name="T7" fmla="*/ 81 h 128"/>
              <a:gd name="T8" fmla="*/ 246 w 291"/>
              <a:gd name="T9" fmla="*/ 68 h 128"/>
              <a:gd name="T10" fmla="*/ 247 w 291"/>
              <a:gd name="T11" fmla="*/ 64 h 128"/>
              <a:gd name="T12" fmla="*/ 102 w 291"/>
              <a:gd name="T13" fmla="*/ 21 h 128"/>
              <a:gd name="T14" fmla="*/ 100 w 291"/>
              <a:gd name="T15" fmla="*/ 26 h 128"/>
              <a:gd name="T16" fmla="*/ 13 w 291"/>
              <a:gd name="T1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1" h="128">
                <a:moveTo>
                  <a:pt x="13" y="0"/>
                </a:moveTo>
                <a:lnTo>
                  <a:pt x="0" y="48"/>
                </a:lnTo>
                <a:lnTo>
                  <a:pt x="278" y="128"/>
                </a:lnTo>
                <a:lnTo>
                  <a:pt x="291" y="81"/>
                </a:lnTo>
                <a:lnTo>
                  <a:pt x="246" y="68"/>
                </a:lnTo>
                <a:lnTo>
                  <a:pt x="247" y="64"/>
                </a:lnTo>
                <a:lnTo>
                  <a:pt x="102" y="21"/>
                </a:lnTo>
                <a:lnTo>
                  <a:pt x="100" y="26"/>
                </a:lnTo>
                <a:lnTo>
                  <a:pt x="13" y="0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8" name="Freeform 86"/>
          <p:cNvSpPr>
            <a:spLocks/>
          </p:cNvSpPr>
          <p:nvPr/>
        </p:nvSpPr>
        <p:spPr bwMode="auto">
          <a:xfrm>
            <a:off x="2076450" y="3502019"/>
            <a:ext cx="146050" cy="44450"/>
          </a:xfrm>
          <a:custGeom>
            <a:avLst/>
            <a:gdLst>
              <a:gd name="T0" fmla="*/ 0 w 278"/>
              <a:gd name="T1" fmla="*/ 0 h 84"/>
              <a:gd name="T2" fmla="*/ 0 w 278"/>
              <a:gd name="T3" fmla="*/ 3 h 84"/>
              <a:gd name="T4" fmla="*/ 277 w 278"/>
              <a:gd name="T5" fmla="*/ 84 h 84"/>
              <a:gd name="T6" fmla="*/ 278 w 278"/>
              <a:gd name="T7" fmla="*/ 80 h 84"/>
              <a:gd name="T8" fmla="*/ 0 w 278"/>
              <a:gd name="T9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4">
                <a:moveTo>
                  <a:pt x="0" y="0"/>
                </a:moveTo>
                <a:lnTo>
                  <a:pt x="0" y="3"/>
                </a:lnTo>
                <a:lnTo>
                  <a:pt x="277" y="84"/>
                </a:lnTo>
                <a:lnTo>
                  <a:pt x="278" y="80"/>
                </a:lnTo>
                <a:lnTo>
                  <a:pt x="0" y="0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19" name="Freeform 87"/>
          <p:cNvSpPr>
            <a:spLocks/>
          </p:cNvSpPr>
          <p:nvPr/>
        </p:nvSpPr>
        <p:spPr bwMode="auto">
          <a:xfrm>
            <a:off x="2771776" y="3168645"/>
            <a:ext cx="155575" cy="134937"/>
          </a:xfrm>
          <a:custGeom>
            <a:avLst/>
            <a:gdLst>
              <a:gd name="T0" fmla="*/ 296 w 296"/>
              <a:gd name="T1" fmla="*/ 208 h 254"/>
              <a:gd name="T2" fmla="*/ 283 w 296"/>
              <a:gd name="T3" fmla="*/ 252 h 254"/>
              <a:gd name="T4" fmla="*/ 283 w 296"/>
              <a:gd name="T5" fmla="*/ 253 h 254"/>
              <a:gd name="T6" fmla="*/ 283 w 296"/>
              <a:gd name="T7" fmla="*/ 253 h 254"/>
              <a:gd name="T8" fmla="*/ 282 w 296"/>
              <a:gd name="T9" fmla="*/ 253 h 254"/>
              <a:gd name="T10" fmla="*/ 282 w 296"/>
              <a:gd name="T11" fmla="*/ 253 h 254"/>
              <a:gd name="T12" fmla="*/ 282 w 296"/>
              <a:gd name="T13" fmla="*/ 254 h 254"/>
              <a:gd name="T14" fmla="*/ 282 w 296"/>
              <a:gd name="T15" fmla="*/ 254 h 254"/>
              <a:gd name="T16" fmla="*/ 281 w 296"/>
              <a:gd name="T17" fmla="*/ 254 h 254"/>
              <a:gd name="T18" fmla="*/ 281 w 296"/>
              <a:gd name="T19" fmla="*/ 254 h 254"/>
              <a:gd name="T20" fmla="*/ 1 w 296"/>
              <a:gd name="T21" fmla="*/ 171 h 254"/>
              <a:gd name="T22" fmla="*/ 0 w 296"/>
              <a:gd name="T23" fmla="*/ 171 h 254"/>
              <a:gd name="T24" fmla="*/ 0 w 296"/>
              <a:gd name="T25" fmla="*/ 170 h 254"/>
              <a:gd name="T26" fmla="*/ 0 w 296"/>
              <a:gd name="T27" fmla="*/ 170 h 254"/>
              <a:gd name="T28" fmla="*/ 0 w 296"/>
              <a:gd name="T29" fmla="*/ 169 h 254"/>
              <a:gd name="T30" fmla="*/ 49 w 296"/>
              <a:gd name="T31" fmla="*/ 1 h 254"/>
              <a:gd name="T32" fmla="*/ 49 w 296"/>
              <a:gd name="T33" fmla="*/ 0 h 254"/>
              <a:gd name="T34" fmla="*/ 50 w 296"/>
              <a:gd name="T35" fmla="*/ 0 h 254"/>
              <a:gd name="T36" fmla="*/ 50 w 296"/>
              <a:gd name="T37" fmla="*/ 0 h 254"/>
              <a:gd name="T38" fmla="*/ 50 w 296"/>
              <a:gd name="T39" fmla="*/ 0 h 254"/>
              <a:gd name="T40" fmla="*/ 50 w 296"/>
              <a:gd name="T41" fmla="*/ 0 h 254"/>
              <a:gd name="T42" fmla="*/ 52 w 296"/>
              <a:gd name="T43" fmla="*/ 0 h 254"/>
              <a:gd name="T44" fmla="*/ 52 w 296"/>
              <a:gd name="T45" fmla="*/ 0 h 254"/>
              <a:gd name="T46" fmla="*/ 53 w 296"/>
              <a:gd name="T47" fmla="*/ 0 h 254"/>
              <a:gd name="T48" fmla="*/ 101 w 296"/>
              <a:gd name="T49" fmla="*/ 15 h 254"/>
              <a:gd name="T50" fmla="*/ 115 w 296"/>
              <a:gd name="T51" fmla="*/ 25 h 254"/>
              <a:gd name="T52" fmla="*/ 131 w 296"/>
              <a:gd name="T53" fmla="*/ 36 h 254"/>
              <a:gd name="T54" fmla="*/ 145 w 296"/>
              <a:gd name="T55" fmla="*/ 47 h 254"/>
              <a:gd name="T56" fmla="*/ 159 w 296"/>
              <a:gd name="T57" fmla="*/ 58 h 254"/>
              <a:gd name="T58" fmla="*/ 173 w 296"/>
              <a:gd name="T59" fmla="*/ 69 h 254"/>
              <a:gd name="T60" fmla="*/ 187 w 296"/>
              <a:gd name="T61" fmla="*/ 82 h 254"/>
              <a:gd name="T62" fmla="*/ 200 w 296"/>
              <a:gd name="T63" fmla="*/ 94 h 254"/>
              <a:gd name="T64" fmla="*/ 212 w 296"/>
              <a:gd name="T65" fmla="*/ 106 h 254"/>
              <a:gd name="T66" fmla="*/ 225 w 296"/>
              <a:gd name="T67" fmla="*/ 119 h 254"/>
              <a:gd name="T68" fmla="*/ 236 w 296"/>
              <a:gd name="T69" fmla="*/ 131 h 254"/>
              <a:gd name="T70" fmla="*/ 247 w 296"/>
              <a:gd name="T71" fmla="*/ 143 h 254"/>
              <a:gd name="T72" fmla="*/ 258 w 296"/>
              <a:gd name="T73" fmla="*/ 155 h 254"/>
              <a:gd name="T74" fmla="*/ 268 w 296"/>
              <a:gd name="T75" fmla="*/ 169 h 254"/>
              <a:gd name="T76" fmla="*/ 278 w 296"/>
              <a:gd name="T77" fmla="*/ 181 h 254"/>
              <a:gd name="T78" fmla="*/ 287 w 296"/>
              <a:gd name="T79" fmla="*/ 195 h 254"/>
              <a:gd name="T80" fmla="*/ 296 w 296"/>
              <a:gd name="T81" fmla="*/ 208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54">
                <a:moveTo>
                  <a:pt x="296" y="208"/>
                </a:moveTo>
                <a:lnTo>
                  <a:pt x="283" y="252"/>
                </a:lnTo>
                <a:lnTo>
                  <a:pt x="283" y="253"/>
                </a:lnTo>
                <a:lnTo>
                  <a:pt x="283" y="253"/>
                </a:lnTo>
                <a:lnTo>
                  <a:pt x="282" y="253"/>
                </a:lnTo>
                <a:lnTo>
                  <a:pt x="282" y="253"/>
                </a:lnTo>
                <a:lnTo>
                  <a:pt x="282" y="254"/>
                </a:lnTo>
                <a:lnTo>
                  <a:pt x="282" y="254"/>
                </a:lnTo>
                <a:lnTo>
                  <a:pt x="281" y="254"/>
                </a:lnTo>
                <a:lnTo>
                  <a:pt x="281" y="254"/>
                </a:lnTo>
                <a:lnTo>
                  <a:pt x="1" y="171"/>
                </a:lnTo>
                <a:lnTo>
                  <a:pt x="0" y="171"/>
                </a:lnTo>
                <a:lnTo>
                  <a:pt x="0" y="170"/>
                </a:lnTo>
                <a:lnTo>
                  <a:pt x="0" y="170"/>
                </a:lnTo>
                <a:lnTo>
                  <a:pt x="0" y="169"/>
                </a:lnTo>
                <a:lnTo>
                  <a:pt x="49" y="1"/>
                </a:lnTo>
                <a:lnTo>
                  <a:pt x="49" y="0"/>
                </a:lnTo>
                <a:lnTo>
                  <a:pt x="50" y="0"/>
                </a:lnTo>
                <a:lnTo>
                  <a:pt x="50" y="0"/>
                </a:lnTo>
                <a:lnTo>
                  <a:pt x="50" y="0"/>
                </a:lnTo>
                <a:lnTo>
                  <a:pt x="50" y="0"/>
                </a:lnTo>
                <a:lnTo>
                  <a:pt x="52" y="0"/>
                </a:lnTo>
                <a:lnTo>
                  <a:pt x="52" y="0"/>
                </a:lnTo>
                <a:lnTo>
                  <a:pt x="53" y="0"/>
                </a:lnTo>
                <a:lnTo>
                  <a:pt x="101" y="15"/>
                </a:lnTo>
                <a:lnTo>
                  <a:pt x="115" y="25"/>
                </a:lnTo>
                <a:lnTo>
                  <a:pt x="131" y="36"/>
                </a:lnTo>
                <a:lnTo>
                  <a:pt x="145" y="47"/>
                </a:lnTo>
                <a:lnTo>
                  <a:pt x="159" y="58"/>
                </a:lnTo>
                <a:lnTo>
                  <a:pt x="173" y="69"/>
                </a:lnTo>
                <a:lnTo>
                  <a:pt x="187" y="82"/>
                </a:lnTo>
                <a:lnTo>
                  <a:pt x="200" y="94"/>
                </a:lnTo>
                <a:lnTo>
                  <a:pt x="212" y="106"/>
                </a:lnTo>
                <a:lnTo>
                  <a:pt x="225" y="119"/>
                </a:lnTo>
                <a:lnTo>
                  <a:pt x="236" y="131"/>
                </a:lnTo>
                <a:lnTo>
                  <a:pt x="247" y="143"/>
                </a:lnTo>
                <a:lnTo>
                  <a:pt x="258" y="155"/>
                </a:lnTo>
                <a:lnTo>
                  <a:pt x="268" y="169"/>
                </a:lnTo>
                <a:lnTo>
                  <a:pt x="278" y="181"/>
                </a:lnTo>
                <a:lnTo>
                  <a:pt x="287" y="195"/>
                </a:lnTo>
                <a:lnTo>
                  <a:pt x="296" y="208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0" name="Freeform 88"/>
          <p:cNvSpPr>
            <a:spLocks/>
          </p:cNvSpPr>
          <p:nvPr/>
        </p:nvSpPr>
        <p:spPr bwMode="auto">
          <a:xfrm>
            <a:off x="2897188" y="3252781"/>
            <a:ext cx="30163" cy="44450"/>
          </a:xfrm>
          <a:custGeom>
            <a:avLst/>
            <a:gdLst>
              <a:gd name="T0" fmla="*/ 49 w 57"/>
              <a:gd name="T1" fmla="*/ 75 h 83"/>
              <a:gd name="T2" fmla="*/ 47 w 57"/>
              <a:gd name="T3" fmla="*/ 79 h 83"/>
              <a:gd name="T4" fmla="*/ 44 w 57"/>
              <a:gd name="T5" fmla="*/ 81 h 83"/>
              <a:gd name="T6" fmla="*/ 39 w 57"/>
              <a:gd name="T7" fmla="*/ 83 h 83"/>
              <a:gd name="T8" fmla="*/ 35 w 57"/>
              <a:gd name="T9" fmla="*/ 82 h 83"/>
              <a:gd name="T10" fmla="*/ 8 w 57"/>
              <a:gd name="T11" fmla="*/ 75 h 83"/>
              <a:gd name="T12" fmla="*/ 4 w 57"/>
              <a:gd name="T13" fmla="*/ 72 h 83"/>
              <a:gd name="T14" fmla="*/ 1 w 57"/>
              <a:gd name="T15" fmla="*/ 69 h 83"/>
              <a:gd name="T16" fmla="*/ 0 w 57"/>
              <a:gd name="T17" fmla="*/ 64 h 83"/>
              <a:gd name="T18" fmla="*/ 0 w 57"/>
              <a:gd name="T19" fmla="*/ 60 h 83"/>
              <a:gd name="T20" fmla="*/ 17 w 57"/>
              <a:gd name="T21" fmla="*/ 6 h 83"/>
              <a:gd name="T22" fmla="*/ 17 w 57"/>
              <a:gd name="T23" fmla="*/ 4 h 83"/>
              <a:gd name="T24" fmla="*/ 18 w 57"/>
              <a:gd name="T25" fmla="*/ 3 h 83"/>
              <a:gd name="T26" fmla="*/ 20 w 57"/>
              <a:gd name="T27" fmla="*/ 1 h 83"/>
              <a:gd name="T28" fmla="*/ 21 w 57"/>
              <a:gd name="T29" fmla="*/ 0 h 83"/>
              <a:gd name="T30" fmla="*/ 26 w 57"/>
              <a:gd name="T31" fmla="*/ 5 h 83"/>
              <a:gd name="T32" fmla="*/ 31 w 57"/>
              <a:gd name="T33" fmla="*/ 12 h 83"/>
              <a:gd name="T34" fmla="*/ 36 w 57"/>
              <a:gd name="T35" fmla="*/ 18 h 83"/>
              <a:gd name="T36" fmla="*/ 40 w 57"/>
              <a:gd name="T37" fmla="*/ 23 h 83"/>
              <a:gd name="T38" fmla="*/ 45 w 57"/>
              <a:gd name="T39" fmla="*/ 29 h 83"/>
              <a:gd name="T40" fmla="*/ 48 w 57"/>
              <a:gd name="T41" fmla="*/ 35 h 83"/>
              <a:gd name="T42" fmla="*/ 52 w 57"/>
              <a:gd name="T43" fmla="*/ 41 h 83"/>
              <a:gd name="T44" fmla="*/ 57 w 57"/>
              <a:gd name="T45" fmla="*/ 48 h 83"/>
              <a:gd name="T46" fmla="*/ 49 w 57"/>
              <a:gd name="T47" fmla="*/ 75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7" h="83">
                <a:moveTo>
                  <a:pt x="49" y="75"/>
                </a:moveTo>
                <a:lnTo>
                  <a:pt x="47" y="79"/>
                </a:lnTo>
                <a:lnTo>
                  <a:pt x="44" y="81"/>
                </a:lnTo>
                <a:lnTo>
                  <a:pt x="39" y="83"/>
                </a:lnTo>
                <a:lnTo>
                  <a:pt x="35" y="82"/>
                </a:lnTo>
                <a:lnTo>
                  <a:pt x="8" y="75"/>
                </a:lnTo>
                <a:lnTo>
                  <a:pt x="4" y="72"/>
                </a:lnTo>
                <a:lnTo>
                  <a:pt x="1" y="69"/>
                </a:lnTo>
                <a:lnTo>
                  <a:pt x="0" y="64"/>
                </a:lnTo>
                <a:lnTo>
                  <a:pt x="0" y="60"/>
                </a:lnTo>
                <a:lnTo>
                  <a:pt x="17" y="6"/>
                </a:lnTo>
                <a:lnTo>
                  <a:pt x="17" y="4"/>
                </a:lnTo>
                <a:lnTo>
                  <a:pt x="18" y="3"/>
                </a:lnTo>
                <a:lnTo>
                  <a:pt x="20" y="1"/>
                </a:lnTo>
                <a:lnTo>
                  <a:pt x="21" y="0"/>
                </a:lnTo>
                <a:lnTo>
                  <a:pt x="26" y="5"/>
                </a:lnTo>
                <a:lnTo>
                  <a:pt x="31" y="12"/>
                </a:lnTo>
                <a:lnTo>
                  <a:pt x="36" y="18"/>
                </a:lnTo>
                <a:lnTo>
                  <a:pt x="40" y="23"/>
                </a:lnTo>
                <a:lnTo>
                  <a:pt x="45" y="29"/>
                </a:lnTo>
                <a:lnTo>
                  <a:pt x="48" y="35"/>
                </a:lnTo>
                <a:lnTo>
                  <a:pt x="52" y="41"/>
                </a:lnTo>
                <a:lnTo>
                  <a:pt x="57" y="48"/>
                </a:lnTo>
                <a:lnTo>
                  <a:pt x="49" y="75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1" name="Freeform 89"/>
          <p:cNvSpPr>
            <a:spLocks/>
          </p:cNvSpPr>
          <p:nvPr/>
        </p:nvSpPr>
        <p:spPr bwMode="auto">
          <a:xfrm>
            <a:off x="2901951" y="3257545"/>
            <a:ext cx="20637" cy="33337"/>
          </a:xfrm>
          <a:custGeom>
            <a:avLst/>
            <a:gdLst>
              <a:gd name="T0" fmla="*/ 30 w 40"/>
              <a:gd name="T1" fmla="*/ 64 h 65"/>
              <a:gd name="T2" fmla="*/ 29 w 40"/>
              <a:gd name="T3" fmla="*/ 64 h 65"/>
              <a:gd name="T4" fmla="*/ 29 w 40"/>
              <a:gd name="T5" fmla="*/ 64 h 65"/>
              <a:gd name="T6" fmla="*/ 29 w 40"/>
              <a:gd name="T7" fmla="*/ 65 h 65"/>
              <a:gd name="T8" fmla="*/ 29 w 40"/>
              <a:gd name="T9" fmla="*/ 65 h 65"/>
              <a:gd name="T10" fmla="*/ 28 w 40"/>
              <a:gd name="T11" fmla="*/ 65 h 65"/>
              <a:gd name="T12" fmla="*/ 28 w 40"/>
              <a:gd name="T13" fmla="*/ 65 h 65"/>
              <a:gd name="T14" fmla="*/ 28 w 40"/>
              <a:gd name="T15" fmla="*/ 65 h 65"/>
              <a:gd name="T16" fmla="*/ 27 w 40"/>
              <a:gd name="T17" fmla="*/ 65 h 65"/>
              <a:gd name="T18" fmla="*/ 1 w 40"/>
              <a:gd name="T19" fmla="*/ 58 h 65"/>
              <a:gd name="T20" fmla="*/ 0 w 40"/>
              <a:gd name="T21" fmla="*/ 58 h 65"/>
              <a:gd name="T22" fmla="*/ 0 w 40"/>
              <a:gd name="T23" fmla="*/ 56 h 65"/>
              <a:gd name="T24" fmla="*/ 0 w 40"/>
              <a:gd name="T25" fmla="*/ 56 h 65"/>
              <a:gd name="T26" fmla="*/ 0 w 40"/>
              <a:gd name="T27" fmla="*/ 55 h 65"/>
              <a:gd name="T28" fmla="*/ 16 w 40"/>
              <a:gd name="T29" fmla="*/ 2 h 65"/>
              <a:gd name="T30" fmla="*/ 16 w 40"/>
              <a:gd name="T31" fmla="*/ 1 h 65"/>
              <a:gd name="T32" fmla="*/ 17 w 40"/>
              <a:gd name="T33" fmla="*/ 0 h 65"/>
              <a:gd name="T34" fmla="*/ 17 w 40"/>
              <a:gd name="T35" fmla="*/ 0 h 65"/>
              <a:gd name="T36" fmla="*/ 18 w 40"/>
              <a:gd name="T37" fmla="*/ 0 h 65"/>
              <a:gd name="T38" fmla="*/ 23 w 40"/>
              <a:gd name="T39" fmla="*/ 7 h 65"/>
              <a:gd name="T40" fmla="*/ 29 w 40"/>
              <a:gd name="T41" fmla="*/ 14 h 65"/>
              <a:gd name="T42" fmla="*/ 35 w 40"/>
              <a:gd name="T43" fmla="*/ 22 h 65"/>
              <a:gd name="T44" fmla="*/ 40 w 40"/>
              <a:gd name="T45" fmla="*/ 29 h 65"/>
              <a:gd name="T46" fmla="*/ 30 w 40"/>
              <a:gd name="T47" fmla="*/ 64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" h="65">
                <a:moveTo>
                  <a:pt x="30" y="64"/>
                </a:moveTo>
                <a:lnTo>
                  <a:pt x="29" y="64"/>
                </a:lnTo>
                <a:lnTo>
                  <a:pt x="29" y="64"/>
                </a:lnTo>
                <a:lnTo>
                  <a:pt x="29" y="65"/>
                </a:lnTo>
                <a:lnTo>
                  <a:pt x="29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7" y="65"/>
                </a:lnTo>
                <a:lnTo>
                  <a:pt x="1" y="58"/>
                </a:lnTo>
                <a:lnTo>
                  <a:pt x="0" y="58"/>
                </a:lnTo>
                <a:lnTo>
                  <a:pt x="0" y="56"/>
                </a:lnTo>
                <a:lnTo>
                  <a:pt x="0" y="56"/>
                </a:lnTo>
                <a:lnTo>
                  <a:pt x="0" y="55"/>
                </a:lnTo>
                <a:lnTo>
                  <a:pt x="16" y="2"/>
                </a:lnTo>
                <a:lnTo>
                  <a:pt x="16" y="1"/>
                </a:lnTo>
                <a:lnTo>
                  <a:pt x="17" y="0"/>
                </a:lnTo>
                <a:lnTo>
                  <a:pt x="17" y="0"/>
                </a:lnTo>
                <a:lnTo>
                  <a:pt x="18" y="0"/>
                </a:lnTo>
                <a:lnTo>
                  <a:pt x="23" y="7"/>
                </a:lnTo>
                <a:lnTo>
                  <a:pt x="29" y="14"/>
                </a:lnTo>
                <a:lnTo>
                  <a:pt x="35" y="22"/>
                </a:lnTo>
                <a:lnTo>
                  <a:pt x="40" y="29"/>
                </a:lnTo>
                <a:lnTo>
                  <a:pt x="30" y="64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2" name="Freeform 90"/>
          <p:cNvSpPr>
            <a:spLocks/>
          </p:cNvSpPr>
          <p:nvPr/>
        </p:nvSpPr>
        <p:spPr bwMode="auto">
          <a:xfrm>
            <a:off x="2327276" y="3555995"/>
            <a:ext cx="73025" cy="71437"/>
          </a:xfrm>
          <a:custGeom>
            <a:avLst/>
            <a:gdLst>
              <a:gd name="T0" fmla="*/ 0 w 138"/>
              <a:gd name="T1" fmla="*/ 103 h 135"/>
              <a:gd name="T2" fmla="*/ 31 w 138"/>
              <a:gd name="T3" fmla="*/ 0 h 135"/>
              <a:gd name="T4" fmla="*/ 138 w 138"/>
              <a:gd name="T5" fmla="*/ 31 h 135"/>
              <a:gd name="T6" fmla="*/ 107 w 138"/>
              <a:gd name="T7" fmla="*/ 135 h 135"/>
              <a:gd name="T8" fmla="*/ 0 w 138"/>
              <a:gd name="T9" fmla="*/ 103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8" h="135">
                <a:moveTo>
                  <a:pt x="0" y="103"/>
                </a:moveTo>
                <a:lnTo>
                  <a:pt x="31" y="0"/>
                </a:lnTo>
                <a:lnTo>
                  <a:pt x="138" y="31"/>
                </a:lnTo>
                <a:lnTo>
                  <a:pt x="107" y="135"/>
                </a:lnTo>
                <a:lnTo>
                  <a:pt x="0" y="103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3" name="Freeform 91"/>
          <p:cNvSpPr>
            <a:spLocks/>
          </p:cNvSpPr>
          <p:nvPr/>
        </p:nvSpPr>
        <p:spPr bwMode="auto">
          <a:xfrm>
            <a:off x="2333626" y="3560756"/>
            <a:ext cx="60325" cy="58738"/>
          </a:xfrm>
          <a:custGeom>
            <a:avLst/>
            <a:gdLst>
              <a:gd name="T0" fmla="*/ 112 w 112"/>
              <a:gd name="T1" fmla="*/ 26 h 111"/>
              <a:gd name="T2" fmla="*/ 24 w 112"/>
              <a:gd name="T3" fmla="*/ 0 h 111"/>
              <a:gd name="T4" fmla="*/ 0 w 112"/>
              <a:gd name="T5" fmla="*/ 86 h 111"/>
              <a:gd name="T6" fmla="*/ 87 w 112"/>
              <a:gd name="T7" fmla="*/ 111 h 111"/>
              <a:gd name="T8" fmla="*/ 112 w 112"/>
              <a:gd name="T9" fmla="*/ 26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2" h="111">
                <a:moveTo>
                  <a:pt x="112" y="26"/>
                </a:moveTo>
                <a:lnTo>
                  <a:pt x="24" y="0"/>
                </a:lnTo>
                <a:lnTo>
                  <a:pt x="0" y="86"/>
                </a:lnTo>
                <a:lnTo>
                  <a:pt x="87" y="111"/>
                </a:lnTo>
                <a:lnTo>
                  <a:pt x="112" y="26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4" name="Freeform 92"/>
          <p:cNvSpPr>
            <a:spLocks/>
          </p:cNvSpPr>
          <p:nvPr/>
        </p:nvSpPr>
        <p:spPr bwMode="auto">
          <a:xfrm>
            <a:off x="2274888" y="3559169"/>
            <a:ext cx="60325" cy="50800"/>
          </a:xfrm>
          <a:custGeom>
            <a:avLst/>
            <a:gdLst>
              <a:gd name="T0" fmla="*/ 0 w 114"/>
              <a:gd name="T1" fmla="*/ 68 h 96"/>
              <a:gd name="T2" fmla="*/ 19 w 114"/>
              <a:gd name="T3" fmla="*/ 0 h 96"/>
              <a:gd name="T4" fmla="*/ 114 w 114"/>
              <a:gd name="T5" fmla="*/ 29 h 96"/>
              <a:gd name="T6" fmla="*/ 95 w 114"/>
              <a:gd name="T7" fmla="*/ 96 h 96"/>
              <a:gd name="T8" fmla="*/ 0 w 114"/>
              <a:gd name="T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96">
                <a:moveTo>
                  <a:pt x="0" y="68"/>
                </a:moveTo>
                <a:lnTo>
                  <a:pt x="19" y="0"/>
                </a:lnTo>
                <a:lnTo>
                  <a:pt x="114" y="29"/>
                </a:lnTo>
                <a:lnTo>
                  <a:pt x="95" y="96"/>
                </a:lnTo>
                <a:lnTo>
                  <a:pt x="0" y="68"/>
                </a:lnTo>
                <a:close/>
              </a:path>
            </a:pathLst>
          </a:custGeom>
          <a:solidFill>
            <a:srgbClr val="216B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5" name="Freeform 93"/>
          <p:cNvSpPr>
            <a:spLocks/>
          </p:cNvSpPr>
          <p:nvPr/>
        </p:nvSpPr>
        <p:spPr bwMode="auto">
          <a:xfrm>
            <a:off x="2281238" y="3565519"/>
            <a:ext cx="47625" cy="38100"/>
          </a:xfrm>
          <a:custGeom>
            <a:avLst/>
            <a:gdLst>
              <a:gd name="T0" fmla="*/ 92 w 92"/>
              <a:gd name="T1" fmla="*/ 23 h 72"/>
              <a:gd name="T2" fmla="*/ 15 w 92"/>
              <a:gd name="T3" fmla="*/ 0 h 72"/>
              <a:gd name="T4" fmla="*/ 0 w 92"/>
              <a:gd name="T5" fmla="*/ 50 h 72"/>
              <a:gd name="T6" fmla="*/ 77 w 92"/>
              <a:gd name="T7" fmla="*/ 72 h 72"/>
              <a:gd name="T8" fmla="*/ 92 w 92"/>
              <a:gd name="T9" fmla="*/ 2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72">
                <a:moveTo>
                  <a:pt x="92" y="23"/>
                </a:moveTo>
                <a:lnTo>
                  <a:pt x="15" y="0"/>
                </a:lnTo>
                <a:lnTo>
                  <a:pt x="0" y="50"/>
                </a:lnTo>
                <a:lnTo>
                  <a:pt x="77" y="72"/>
                </a:lnTo>
                <a:lnTo>
                  <a:pt x="92" y="23"/>
                </a:lnTo>
                <a:close/>
              </a:path>
            </a:pathLst>
          </a:custGeom>
          <a:solidFill>
            <a:srgbClr val="BFDB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6" name="Freeform 94"/>
          <p:cNvSpPr>
            <a:spLocks/>
          </p:cNvSpPr>
          <p:nvPr/>
        </p:nvSpPr>
        <p:spPr bwMode="auto">
          <a:xfrm>
            <a:off x="2327275" y="3452806"/>
            <a:ext cx="582612" cy="560388"/>
          </a:xfrm>
          <a:custGeom>
            <a:avLst/>
            <a:gdLst>
              <a:gd name="T0" fmla="*/ 0 w 1103"/>
              <a:gd name="T1" fmla="*/ 0 h 1058"/>
              <a:gd name="T2" fmla="*/ 314 w 1103"/>
              <a:gd name="T3" fmla="*/ 689 h 1058"/>
              <a:gd name="T4" fmla="*/ 469 w 1103"/>
              <a:gd name="T5" fmla="*/ 619 h 1058"/>
              <a:gd name="T6" fmla="*/ 418 w 1103"/>
              <a:gd name="T7" fmla="*/ 507 h 1058"/>
              <a:gd name="T8" fmla="*/ 702 w 1103"/>
              <a:gd name="T9" fmla="*/ 706 h 1058"/>
              <a:gd name="T10" fmla="*/ 542 w 1103"/>
              <a:gd name="T11" fmla="*/ 779 h 1058"/>
              <a:gd name="T12" fmla="*/ 469 w 1103"/>
              <a:gd name="T13" fmla="*/ 619 h 1058"/>
              <a:gd name="T14" fmla="*/ 314 w 1103"/>
              <a:gd name="T15" fmla="*/ 689 h 1058"/>
              <a:gd name="T16" fmla="*/ 482 w 1103"/>
              <a:gd name="T17" fmla="*/ 1058 h 1058"/>
              <a:gd name="T18" fmla="*/ 1103 w 1103"/>
              <a:gd name="T19" fmla="*/ 774 h 1058"/>
              <a:gd name="T20" fmla="*/ 0 w 1103"/>
              <a:gd name="T21" fmla="*/ 0 h 1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3" h="1058">
                <a:moveTo>
                  <a:pt x="0" y="0"/>
                </a:moveTo>
                <a:lnTo>
                  <a:pt x="314" y="689"/>
                </a:lnTo>
                <a:lnTo>
                  <a:pt x="469" y="619"/>
                </a:lnTo>
                <a:lnTo>
                  <a:pt x="418" y="507"/>
                </a:lnTo>
                <a:lnTo>
                  <a:pt x="702" y="706"/>
                </a:lnTo>
                <a:lnTo>
                  <a:pt x="542" y="779"/>
                </a:lnTo>
                <a:lnTo>
                  <a:pt x="469" y="619"/>
                </a:lnTo>
                <a:lnTo>
                  <a:pt x="314" y="689"/>
                </a:lnTo>
                <a:lnTo>
                  <a:pt x="482" y="1058"/>
                </a:lnTo>
                <a:lnTo>
                  <a:pt x="1103" y="774"/>
                </a:lnTo>
                <a:lnTo>
                  <a:pt x="0" y="0"/>
                </a:lnTo>
                <a:close/>
              </a:path>
            </a:pathLst>
          </a:custGeom>
          <a:solidFill>
            <a:srgbClr val="4C4C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7" name="Freeform 95"/>
          <p:cNvSpPr>
            <a:spLocks/>
          </p:cNvSpPr>
          <p:nvPr/>
        </p:nvSpPr>
        <p:spPr bwMode="auto">
          <a:xfrm>
            <a:off x="2359025" y="3492495"/>
            <a:ext cx="525462" cy="503237"/>
          </a:xfrm>
          <a:custGeom>
            <a:avLst/>
            <a:gdLst>
              <a:gd name="T0" fmla="*/ 0 w 993"/>
              <a:gd name="T1" fmla="*/ 0 h 951"/>
              <a:gd name="T2" fmla="*/ 313 w 993"/>
              <a:gd name="T3" fmla="*/ 690 h 951"/>
              <a:gd name="T4" fmla="*/ 432 w 993"/>
              <a:gd name="T5" fmla="*/ 635 h 951"/>
              <a:gd name="T6" fmla="*/ 318 w 993"/>
              <a:gd name="T7" fmla="*/ 388 h 951"/>
              <a:gd name="T8" fmla="*/ 673 w 993"/>
              <a:gd name="T9" fmla="*/ 637 h 951"/>
              <a:gd name="T10" fmla="*/ 473 w 993"/>
              <a:gd name="T11" fmla="*/ 727 h 951"/>
              <a:gd name="T12" fmla="*/ 432 w 993"/>
              <a:gd name="T13" fmla="*/ 635 h 951"/>
              <a:gd name="T14" fmla="*/ 313 w 993"/>
              <a:gd name="T15" fmla="*/ 690 h 951"/>
              <a:gd name="T16" fmla="*/ 433 w 993"/>
              <a:gd name="T17" fmla="*/ 951 h 951"/>
              <a:gd name="T18" fmla="*/ 993 w 993"/>
              <a:gd name="T19" fmla="*/ 697 h 951"/>
              <a:gd name="T20" fmla="*/ 0 w 993"/>
              <a:gd name="T21" fmla="*/ 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93" h="951">
                <a:moveTo>
                  <a:pt x="0" y="0"/>
                </a:moveTo>
                <a:lnTo>
                  <a:pt x="313" y="690"/>
                </a:lnTo>
                <a:lnTo>
                  <a:pt x="432" y="635"/>
                </a:lnTo>
                <a:lnTo>
                  <a:pt x="318" y="388"/>
                </a:lnTo>
                <a:lnTo>
                  <a:pt x="673" y="637"/>
                </a:lnTo>
                <a:lnTo>
                  <a:pt x="473" y="727"/>
                </a:lnTo>
                <a:lnTo>
                  <a:pt x="432" y="635"/>
                </a:lnTo>
                <a:lnTo>
                  <a:pt x="313" y="690"/>
                </a:lnTo>
                <a:lnTo>
                  <a:pt x="433" y="951"/>
                </a:lnTo>
                <a:lnTo>
                  <a:pt x="993" y="697"/>
                </a:lnTo>
                <a:lnTo>
                  <a:pt x="0" y="0"/>
                </a:lnTo>
                <a:close/>
              </a:path>
            </a:pathLst>
          </a:custGeom>
          <a:solidFill>
            <a:srgbClr val="D1ED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8" name="Freeform 96"/>
          <p:cNvSpPr>
            <a:spLocks/>
          </p:cNvSpPr>
          <p:nvPr/>
        </p:nvSpPr>
        <p:spPr bwMode="auto">
          <a:xfrm>
            <a:off x="2363788" y="3500431"/>
            <a:ext cx="11113" cy="7938"/>
          </a:xfrm>
          <a:custGeom>
            <a:avLst/>
            <a:gdLst>
              <a:gd name="T0" fmla="*/ 0 w 21"/>
              <a:gd name="T1" fmla="*/ 0 h 15"/>
              <a:gd name="T2" fmla="*/ 4 w 21"/>
              <a:gd name="T3" fmla="*/ 10 h 15"/>
              <a:gd name="T4" fmla="*/ 21 w 21"/>
              <a:gd name="T5" fmla="*/ 15 h 15"/>
              <a:gd name="T6" fmla="*/ 0 w 21"/>
              <a:gd name="T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" h="15">
                <a:moveTo>
                  <a:pt x="0" y="0"/>
                </a:moveTo>
                <a:lnTo>
                  <a:pt x="4" y="10"/>
                </a:lnTo>
                <a:lnTo>
                  <a:pt x="21" y="15"/>
                </a:lnTo>
                <a:lnTo>
                  <a:pt x="0" y="0"/>
                </a:lnTo>
                <a:close/>
              </a:path>
            </a:pathLst>
          </a:custGeom>
          <a:solidFill>
            <a:srgbClr val="001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29" name="Freeform 97"/>
          <p:cNvSpPr>
            <a:spLocks/>
          </p:cNvSpPr>
          <p:nvPr/>
        </p:nvSpPr>
        <p:spPr bwMode="auto">
          <a:xfrm>
            <a:off x="2430463" y="3573457"/>
            <a:ext cx="263525" cy="157163"/>
          </a:xfrm>
          <a:custGeom>
            <a:avLst/>
            <a:gdLst>
              <a:gd name="T0" fmla="*/ 452 w 500"/>
              <a:gd name="T1" fmla="*/ 265 h 298"/>
              <a:gd name="T2" fmla="*/ 48 w 500"/>
              <a:gd name="T3" fmla="*/ 145 h 298"/>
              <a:gd name="T4" fmla="*/ 55 w 500"/>
              <a:gd name="T5" fmla="*/ 119 h 298"/>
              <a:gd name="T6" fmla="*/ 51 w 500"/>
              <a:gd name="T7" fmla="*/ 117 h 298"/>
              <a:gd name="T8" fmla="*/ 82 w 500"/>
              <a:gd name="T9" fmla="*/ 6 h 298"/>
              <a:gd name="T10" fmla="*/ 74 w 500"/>
              <a:gd name="T11" fmla="*/ 0 h 298"/>
              <a:gd name="T12" fmla="*/ 42 w 500"/>
              <a:gd name="T13" fmla="*/ 115 h 298"/>
              <a:gd name="T14" fmla="*/ 38 w 500"/>
              <a:gd name="T15" fmla="*/ 113 h 298"/>
              <a:gd name="T16" fmla="*/ 30 w 500"/>
              <a:gd name="T17" fmla="*/ 140 h 298"/>
              <a:gd name="T18" fmla="*/ 0 w 500"/>
              <a:gd name="T19" fmla="*/ 131 h 298"/>
              <a:gd name="T20" fmla="*/ 10 w 500"/>
              <a:gd name="T21" fmla="*/ 153 h 298"/>
              <a:gd name="T22" fmla="*/ 500 w 500"/>
              <a:gd name="T23" fmla="*/ 298 h 298"/>
              <a:gd name="T24" fmla="*/ 452 w 500"/>
              <a:gd name="T25" fmla="*/ 265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00" h="298">
                <a:moveTo>
                  <a:pt x="452" y="265"/>
                </a:moveTo>
                <a:lnTo>
                  <a:pt x="48" y="145"/>
                </a:lnTo>
                <a:lnTo>
                  <a:pt x="55" y="119"/>
                </a:lnTo>
                <a:lnTo>
                  <a:pt x="51" y="117"/>
                </a:lnTo>
                <a:lnTo>
                  <a:pt x="82" y="6"/>
                </a:lnTo>
                <a:lnTo>
                  <a:pt x="74" y="0"/>
                </a:lnTo>
                <a:lnTo>
                  <a:pt x="42" y="115"/>
                </a:lnTo>
                <a:lnTo>
                  <a:pt x="38" y="113"/>
                </a:lnTo>
                <a:lnTo>
                  <a:pt x="30" y="140"/>
                </a:lnTo>
                <a:lnTo>
                  <a:pt x="0" y="131"/>
                </a:lnTo>
                <a:lnTo>
                  <a:pt x="10" y="153"/>
                </a:lnTo>
                <a:lnTo>
                  <a:pt x="500" y="298"/>
                </a:lnTo>
                <a:lnTo>
                  <a:pt x="452" y="265"/>
                </a:lnTo>
                <a:close/>
              </a:path>
            </a:pathLst>
          </a:custGeom>
          <a:solidFill>
            <a:srgbClr val="001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0" name="Freeform 98"/>
          <p:cNvSpPr>
            <a:spLocks/>
          </p:cNvSpPr>
          <p:nvPr/>
        </p:nvSpPr>
        <p:spPr bwMode="auto">
          <a:xfrm>
            <a:off x="2376488" y="3527420"/>
            <a:ext cx="60325" cy="22225"/>
          </a:xfrm>
          <a:custGeom>
            <a:avLst/>
            <a:gdLst>
              <a:gd name="T0" fmla="*/ 89 w 114"/>
              <a:gd name="T1" fmla="*/ 26 h 42"/>
              <a:gd name="T2" fmla="*/ 0 w 114"/>
              <a:gd name="T3" fmla="*/ 0 h 42"/>
              <a:gd name="T4" fmla="*/ 6 w 114"/>
              <a:gd name="T5" fmla="*/ 11 h 42"/>
              <a:gd name="T6" fmla="*/ 114 w 114"/>
              <a:gd name="T7" fmla="*/ 42 h 42"/>
              <a:gd name="T8" fmla="*/ 89 w 114"/>
              <a:gd name="T9" fmla="*/ 2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4" h="42">
                <a:moveTo>
                  <a:pt x="89" y="26"/>
                </a:moveTo>
                <a:lnTo>
                  <a:pt x="0" y="0"/>
                </a:lnTo>
                <a:lnTo>
                  <a:pt x="6" y="11"/>
                </a:lnTo>
                <a:lnTo>
                  <a:pt x="114" y="42"/>
                </a:lnTo>
                <a:lnTo>
                  <a:pt x="89" y="26"/>
                </a:lnTo>
                <a:close/>
              </a:path>
            </a:pathLst>
          </a:custGeom>
          <a:solidFill>
            <a:srgbClr val="001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1" name="Freeform 99"/>
          <p:cNvSpPr>
            <a:spLocks/>
          </p:cNvSpPr>
          <p:nvPr/>
        </p:nvSpPr>
        <p:spPr bwMode="auto">
          <a:xfrm>
            <a:off x="2455863" y="3576632"/>
            <a:ext cx="212725" cy="136525"/>
          </a:xfrm>
          <a:custGeom>
            <a:avLst/>
            <a:gdLst>
              <a:gd name="T0" fmla="*/ 7 w 404"/>
              <a:gd name="T1" fmla="*/ 113 h 259"/>
              <a:gd name="T2" fmla="*/ 0 w 404"/>
              <a:gd name="T3" fmla="*/ 139 h 259"/>
              <a:gd name="T4" fmla="*/ 404 w 404"/>
              <a:gd name="T5" fmla="*/ 259 h 259"/>
              <a:gd name="T6" fmla="*/ 392 w 404"/>
              <a:gd name="T7" fmla="*/ 251 h 259"/>
              <a:gd name="T8" fmla="*/ 165 w 404"/>
              <a:gd name="T9" fmla="*/ 184 h 259"/>
              <a:gd name="T10" fmla="*/ 187 w 404"/>
              <a:gd name="T11" fmla="*/ 107 h 259"/>
              <a:gd name="T12" fmla="*/ 34 w 404"/>
              <a:gd name="T13" fmla="*/ 0 h 259"/>
              <a:gd name="T14" fmla="*/ 3 w 404"/>
              <a:gd name="T15" fmla="*/ 111 h 259"/>
              <a:gd name="T16" fmla="*/ 7 w 404"/>
              <a:gd name="T17" fmla="*/ 113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4" h="259">
                <a:moveTo>
                  <a:pt x="7" y="113"/>
                </a:moveTo>
                <a:lnTo>
                  <a:pt x="0" y="139"/>
                </a:lnTo>
                <a:lnTo>
                  <a:pt x="404" y="259"/>
                </a:lnTo>
                <a:lnTo>
                  <a:pt x="392" y="251"/>
                </a:lnTo>
                <a:lnTo>
                  <a:pt x="165" y="184"/>
                </a:lnTo>
                <a:lnTo>
                  <a:pt x="187" y="107"/>
                </a:lnTo>
                <a:lnTo>
                  <a:pt x="34" y="0"/>
                </a:lnTo>
                <a:lnTo>
                  <a:pt x="3" y="111"/>
                </a:lnTo>
                <a:lnTo>
                  <a:pt x="7" y="113"/>
                </a:lnTo>
                <a:close/>
              </a:path>
            </a:pathLst>
          </a:custGeom>
          <a:solidFill>
            <a:srgbClr val="9E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2" name="Freeform 100"/>
          <p:cNvSpPr>
            <a:spLocks/>
          </p:cNvSpPr>
          <p:nvPr/>
        </p:nvSpPr>
        <p:spPr bwMode="auto">
          <a:xfrm>
            <a:off x="2543175" y="3633781"/>
            <a:ext cx="119062" cy="76200"/>
          </a:xfrm>
          <a:custGeom>
            <a:avLst/>
            <a:gdLst>
              <a:gd name="T0" fmla="*/ 227 w 227"/>
              <a:gd name="T1" fmla="*/ 144 h 144"/>
              <a:gd name="T2" fmla="*/ 203 w 227"/>
              <a:gd name="T3" fmla="*/ 127 h 144"/>
              <a:gd name="T4" fmla="*/ 142 w 227"/>
              <a:gd name="T5" fmla="*/ 109 h 144"/>
              <a:gd name="T6" fmla="*/ 148 w 227"/>
              <a:gd name="T7" fmla="*/ 88 h 144"/>
              <a:gd name="T8" fmla="*/ 141 w 227"/>
              <a:gd name="T9" fmla="*/ 83 h 144"/>
              <a:gd name="T10" fmla="*/ 133 w 227"/>
              <a:gd name="T11" fmla="*/ 106 h 144"/>
              <a:gd name="T12" fmla="*/ 11 w 227"/>
              <a:gd name="T13" fmla="*/ 70 h 144"/>
              <a:gd name="T14" fmla="*/ 30 w 227"/>
              <a:gd name="T15" fmla="*/ 6 h 144"/>
              <a:gd name="T16" fmla="*/ 22 w 227"/>
              <a:gd name="T17" fmla="*/ 0 h 144"/>
              <a:gd name="T18" fmla="*/ 0 w 227"/>
              <a:gd name="T19" fmla="*/ 77 h 144"/>
              <a:gd name="T20" fmla="*/ 227 w 227"/>
              <a:gd name="T21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7" h="144">
                <a:moveTo>
                  <a:pt x="227" y="144"/>
                </a:moveTo>
                <a:lnTo>
                  <a:pt x="203" y="127"/>
                </a:lnTo>
                <a:lnTo>
                  <a:pt x="142" y="109"/>
                </a:lnTo>
                <a:lnTo>
                  <a:pt x="148" y="88"/>
                </a:lnTo>
                <a:lnTo>
                  <a:pt x="141" y="83"/>
                </a:lnTo>
                <a:lnTo>
                  <a:pt x="133" y="106"/>
                </a:lnTo>
                <a:lnTo>
                  <a:pt x="11" y="70"/>
                </a:lnTo>
                <a:lnTo>
                  <a:pt x="30" y="6"/>
                </a:lnTo>
                <a:lnTo>
                  <a:pt x="22" y="0"/>
                </a:lnTo>
                <a:lnTo>
                  <a:pt x="0" y="77"/>
                </a:lnTo>
                <a:lnTo>
                  <a:pt x="227" y="144"/>
                </a:lnTo>
                <a:close/>
              </a:path>
            </a:pathLst>
          </a:custGeom>
          <a:solidFill>
            <a:srgbClr val="001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3" name="Freeform 101"/>
          <p:cNvSpPr>
            <a:spLocks/>
          </p:cNvSpPr>
          <p:nvPr/>
        </p:nvSpPr>
        <p:spPr bwMode="auto">
          <a:xfrm>
            <a:off x="2547937" y="3636956"/>
            <a:ext cx="69850" cy="52388"/>
          </a:xfrm>
          <a:custGeom>
            <a:avLst/>
            <a:gdLst>
              <a:gd name="T0" fmla="*/ 122 w 130"/>
              <a:gd name="T1" fmla="*/ 100 h 100"/>
              <a:gd name="T2" fmla="*/ 130 w 130"/>
              <a:gd name="T3" fmla="*/ 77 h 100"/>
              <a:gd name="T4" fmla="*/ 19 w 130"/>
              <a:gd name="T5" fmla="*/ 0 h 100"/>
              <a:gd name="T6" fmla="*/ 0 w 130"/>
              <a:gd name="T7" fmla="*/ 64 h 100"/>
              <a:gd name="T8" fmla="*/ 122 w 130"/>
              <a:gd name="T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100">
                <a:moveTo>
                  <a:pt x="122" y="100"/>
                </a:moveTo>
                <a:lnTo>
                  <a:pt x="130" y="77"/>
                </a:lnTo>
                <a:lnTo>
                  <a:pt x="19" y="0"/>
                </a:lnTo>
                <a:lnTo>
                  <a:pt x="0" y="64"/>
                </a:lnTo>
                <a:lnTo>
                  <a:pt x="122" y="100"/>
                </a:lnTo>
                <a:close/>
              </a:path>
            </a:pathLst>
          </a:custGeom>
          <a:solidFill>
            <a:srgbClr val="9E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4" name="Freeform 102"/>
          <p:cNvSpPr>
            <a:spLocks/>
          </p:cNvSpPr>
          <p:nvPr/>
        </p:nvSpPr>
        <p:spPr bwMode="auto">
          <a:xfrm>
            <a:off x="2617787" y="3679820"/>
            <a:ext cx="31750" cy="20637"/>
          </a:xfrm>
          <a:custGeom>
            <a:avLst/>
            <a:gdLst>
              <a:gd name="T0" fmla="*/ 61 w 61"/>
              <a:gd name="T1" fmla="*/ 39 h 39"/>
              <a:gd name="T2" fmla="*/ 6 w 61"/>
              <a:gd name="T3" fmla="*/ 0 h 39"/>
              <a:gd name="T4" fmla="*/ 0 w 61"/>
              <a:gd name="T5" fmla="*/ 21 h 39"/>
              <a:gd name="T6" fmla="*/ 61 w 61"/>
              <a:gd name="T7" fmla="*/ 3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39">
                <a:moveTo>
                  <a:pt x="61" y="39"/>
                </a:moveTo>
                <a:lnTo>
                  <a:pt x="6" y="0"/>
                </a:lnTo>
                <a:lnTo>
                  <a:pt x="0" y="21"/>
                </a:lnTo>
                <a:lnTo>
                  <a:pt x="61" y="39"/>
                </a:lnTo>
                <a:close/>
              </a:path>
            </a:pathLst>
          </a:custGeom>
          <a:solidFill>
            <a:srgbClr val="9E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5" name="Freeform 103"/>
          <p:cNvSpPr>
            <a:spLocks/>
          </p:cNvSpPr>
          <p:nvPr/>
        </p:nvSpPr>
        <p:spPr bwMode="auto">
          <a:xfrm>
            <a:off x="2379662" y="3533769"/>
            <a:ext cx="88900" cy="114300"/>
          </a:xfrm>
          <a:custGeom>
            <a:avLst/>
            <a:gdLst>
              <a:gd name="T0" fmla="*/ 133 w 169"/>
              <a:gd name="T1" fmla="*/ 189 h 216"/>
              <a:gd name="T2" fmla="*/ 137 w 169"/>
              <a:gd name="T3" fmla="*/ 191 h 216"/>
              <a:gd name="T4" fmla="*/ 169 w 169"/>
              <a:gd name="T5" fmla="*/ 76 h 216"/>
              <a:gd name="T6" fmla="*/ 108 w 169"/>
              <a:gd name="T7" fmla="*/ 31 h 216"/>
              <a:gd name="T8" fmla="*/ 0 w 169"/>
              <a:gd name="T9" fmla="*/ 0 h 216"/>
              <a:gd name="T10" fmla="*/ 35 w 169"/>
              <a:gd name="T11" fmla="*/ 78 h 216"/>
              <a:gd name="T12" fmla="*/ 45 w 169"/>
              <a:gd name="T13" fmla="*/ 82 h 216"/>
              <a:gd name="T14" fmla="*/ 42 w 169"/>
              <a:gd name="T15" fmla="*/ 93 h 216"/>
              <a:gd name="T16" fmla="*/ 95 w 169"/>
              <a:gd name="T17" fmla="*/ 207 h 216"/>
              <a:gd name="T18" fmla="*/ 125 w 169"/>
              <a:gd name="T19" fmla="*/ 216 h 216"/>
              <a:gd name="T20" fmla="*/ 133 w 169"/>
              <a:gd name="T21" fmla="*/ 18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9" h="216">
                <a:moveTo>
                  <a:pt x="133" y="189"/>
                </a:moveTo>
                <a:lnTo>
                  <a:pt x="137" y="191"/>
                </a:lnTo>
                <a:lnTo>
                  <a:pt x="169" y="76"/>
                </a:lnTo>
                <a:lnTo>
                  <a:pt x="108" y="31"/>
                </a:lnTo>
                <a:lnTo>
                  <a:pt x="0" y="0"/>
                </a:lnTo>
                <a:lnTo>
                  <a:pt x="35" y="78"/>
                </a:lnTo>
                <a:lnTo>
                  <a:pt x="45" y="82"/>
                </a:lnTo>
                <a:lnTo>
                  <a:pt x="42" y="93"/>
                </a:lnTo>
                <a:lnTo>
                  <a:pt x="95" y="207"/>
                </a:lnTo>
                <a:lnTo>
                  <a:pt x="125" y="216"/>
                </a:lnTo>
                <a:lnTo>
                  <a:pt x="133" y="189"/>
                </a:lnTo>
                <a:close/>
              </a:path>
            </a:pathLst>
          </a:custGeom>
          <a:solidFill>
            <a:srgbClr val="9E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6" name="Freeform 104"/>
          <p:cNvSpPr>
            <a:spLocks/>
          </p:cNvSpPr>
          <p:nvPr/>
        </p:nvSpPr>
        <p:spPr bwMode="auto">
          <a:xfrm>
            <a:off x="2366962" y="3505194"/>
            <a:ext cx="57150" cy="36512"/>
          </a:xfrm>
          <a:custGeom>
            <a:avLst/>
            <a:gdLst>
              <a:gd name="T0" fmla="*/ 17 w 108"/>
              <a:gd name="T1" fmla="*/ 5 h 68"/>
              <a:gd name="T2" fmla="*/ 0 w 108"/>
              <a:gd name="T3" fmla="*/ 0 h 68"/>
              <a:gd name="T4" fmla="*/ 19 w 108"/>
              <a:gd name="T5" fmla="*/ 42 h 68"/>
              <a:gd name="T6" fmla="*/ 108 w 108"/>
              <a:gd name="T7" fmla="*/ 68 h 68"/>
              <a:gd name="T8" fmla="*/ 17 w 108"/>
              <a:gd name="T9" fmla="*/ 5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68">
                <a:moveTo>
                  <a:pt x="17" y="5"/>
                </a:moveTo>
                <a:lnTo>
                  <a:pt x="0" y="0"/>
                </a:lnTo>
                <a:lnTo>
                  <a:pt x="19" y="42"/>
                </a:lnTo>
                <a:lnTo>
                  <a:pt x="108" y="68"/>
                </a:lnTo>
                <a:lnTo>
                  <a:pt x="17" y="5"/>
                </a:lnTo>
                <a:close/>
              </a:path>
            </a:pathLst>
          </a:custGeom>
          <a:solidFill>
            <a:srgbClr val="9EC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7" name="Freeform 105"/>
          <p:cNvSpPr>
            <a:spLocks/>
          </p:cNvSpPr>
          <p:nvPr/>
        </p:nvSpPr>
        <p:spPr bwMode="auto">
          <a:xfrm>
            <a:off x="2398713" y="3651245"/>
            <a:ext cx="4763" cy="7937"/>
          </a:xfrm>
          <a:custGeom>
            <a:avLst/>
            <a:gdLst>
              <a:gd name="T0" fmla="*/ 0 w 10"/>
              <a:gd name="T1" fmla="*/ 0 h 15"/>
              <a:gd name="T2" fmla="*/ 7 w 10"/>
              <a:gd name="T3" fmla="*/ 15 h 15"/>
              <a:gd name="T4" fmla="*/ 10 w 10"/>
              <a:gd name="T5" fmla="*/ 4 h 15"/>
              <a:gd name="T6" fmla="*/ 0 w 10"/>
              <a:gd name="T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5">
                <a:moveTo>
                  <a:pt x="0" y="0"/>
                </a:moveTo>
                <a:lnTo>
                  <a:pt x="7" y="15"/>
                </a:lnTo>
                <a:lnTo>
                  <a:pt x="10" y="4"/>
                </a:lnTo>
                <a:lnTo>
                  <a:pt x="0" y="0"/>
                </a:lnTo>
                <a:close/>
              </a:path>
            </a:pathLst>
          </a:custGeom>
          <a:solidFill>
            <a:srgbClr val="001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8" name="Freeform 106"/>
          <p:cNvSpPr>
            <a:spLocks/>
          </p:cNvSpPr>
          <p:nvPr/>
        </p:nvSpPr>
        <p:spPr bwMode="auto">
          <a:xfrm>
            <a:off x="2598737" y="3167057"/>
            <a:ext cx="146050" cy="288925"/>
          </a:xfrm>
          <a:custGeom>
            <a:avLst/>
            <a:gdLst>
              <a:gd name="T0" fmla="*/ 250 w 277"/>
              <a:gd name="T1" fmla="*/ 101 h 546"/>
              <a:gd name="T2" fmla="*/ 264 w 277"/>
              <a:gd name="T3" fmla="*/ 73 h 546"/>
              <a:gd name="T4" fmla="*/ 263 w 277"/>
              <a:gd name="T5" fmla="*/ 72 h 546"/>
              <a:gd name="T6" fmla="*/ 274 w 277"/>
              <a:gd name="T7" fmla="*/ 49 h 546"/>
              <a:gd name="T8" fmla="*/ 276 w 277"/>
              <a:gd name="T9" fmla="*/ 43 h 546"/>
              <a:gd name="T10" fmla="*/ 277 w 277"/>
              <a:gd name="T11" fmla="*/ 37 h 546"/>
              <a:gd name="T12" fmla="*/ 277 w 277"/>
              <a:gd name="T13" fmla="*/ 30 h 546"/>
              <a:gd name="T14" fmla="*/ 275 w 277"/>
              <a:gd name="T15" fmla="*/ 24 h 546"/>
              <a:gd name="T16" fmla="*/ 271 w 277"/>
              <a:gd name="T17" fmla="*/ 18 h 546"/>
              <a:gd name="T18" fmla="*/ 267 w 277"/>
              <a:gd name="T19" fmla="*/ 12 h 546"/>
              <a:gd name="T20" fmla="*/ 261 w 277"/>
              <a:gd name="T21" fmla="*/ 6 h 546"/>
              <a:gd name="T22" fmla="*/ 255 w 277"/>
              <a:gd name="T23" fmla="*/ 3 h 546"/>
              <a:gd name="T24" fmla="*/ 248 w 277"/>
              <a:gd name="T25" fmla="*/ 1 h 546"/>
              <a:gd name="T26" fmla="*/ 241 w 277"/>
              <a:gd name="T27" fmla="*/ 0 h 546"/>
              <a:gd name="T28" fmla="*/ 233 w 277"/>
              <a:gd name="T29" fmla="*/ 0 h 546"/>
              <a:gd name="T30" fmla="*/ 228 w 277"/>
              <a:gd name="T31" fmla="*/ 1 h 546"/>
              <a:gd name="T32" fmla="*/ 221 w 277"/>
              <a:gd name="T33" fmla="*/ 3 h 546"/>
              <a:gd name="T34" fmla="*/ 216 w 277"/>
              <a:gd name="T35" fmla="*/ 7 h 546"/>
              <a:gd name="T36" fmla="*/ 210 w 277"/>
              <a:gd name="T37" fmla="*/ 12 h 546"/>
              <a:gd name="T38" fmla="*/ 207 w 277"/>
              <a:gd name="T39" fmla="*/ 19 h 546"/>
              <a:gd name="T40" fmla="*/ 206 w 277"/>
              <a:gd name="T41" fmla="*/ 22 h 546"/>
              <a:gd name="T42" fmla="*/ 201 w 277"/>
              <a:gd name="T43" fmla="*/ 31 h 546"/>
              <a:gd name="T44" fmla="*/ 197 w 277"/>
              <a:gd name="T45" fmla="*/ 39 h 546"/>
              <a:gd name="T46" fmla="*/ 194 w 277"/>
              <a:gd name="T47" fmla="*/ 43 h 546"/>
              <a:gd name="T48" fmla="*/ 194 w 277"/>
              <a:gd name="T49" fmla="*/ 43 h 546"/>
              <a:gd name="T50" fmla="*/ 180 w 277"/>
              <a:gd name="T51" fmla="*/ 74 h 546"/>
              <a:gd name="T52" fmla="*/ 180 w 277"/>
              <a:gd name="T53" fmla="*/ 74 h 546"/>
              <a:gd name="T54" fmla="*/ 180 w 277"/>
              <a:gd name="T55" fmla="*/ 76 h 546"/>
              <a:gd name="T56" fmla="*/ 179 w 277"/>
              <a:gd name="T57" fmla="*/ 77 h 546"/>
              <a:gd name="T58" fmla="*/ 179 w 277"/>
              <a:gd name="T59" fmla="*/ 78 h 546"/>
              <a:gd name="T60" fmla="*/ 10 w 277"/>
              <a:gd name="T61" fmla="*/ 437 h 546"/>
              <a:gd name="T62" fmla="*/ 0 w 277"/>
              <a:gd name="T63" fmla="*/ 546 h 546"/>
              <a:gd name="T64" fmla="*/ 76 w 277"/>
              <a:gd name="T65" fmla="*/ 475 h 546"/>
              <a:gd name="T66" fmla="*/ 251 w 277"/>
              <a:gd name="T67" fmla="*/ 102 h 546"/>
              <a:gd name="T68" fmla="*/ 250 w 277"/>
              <a:gd name="T69" fmla="*/ 101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7" h="546">
                <a:moveTo>
                  <a:pt x="250" y="101"/>
                </a:moveTo>
                <a:lnTo>
                  <a:pt x="264" y="73"/>
                </a:lnTo>
                <a:lnTo>
                  <a:pt x="263" y="72"/>
                </a:lnTo>
                <a:lnTo>
                  <a:pt x="274" y="49"/>
                </a:lnTo>
                <a:lnTo>
                  <a:pt x="276" y="43"/>
                </a:lnTo>
                <a:lnTo>
                  <a:pt x="277" y="37"/>
                </a:lnTo>
                <a:lnTo>
                  <a:pt x="277" y="30"/>
                </a:lnTo>
                <a:lnTo>
                  <a:pt x="275" y="24"/>
                </a:lnTo>
                <a:lnTo>
                  <a:pt x="271" y="18"/>
                </a:lnTo>
                <a:lnTo>
                  <a:pt x="267" y="12"/>
                </a:lnTo>
                <a:lnTo>
                  <a:pt x="261" y="6"/>
                </a:lnTo>
                <a:lnTo>
                  <a:pt x="255" y="3"/>
                </a:lnTo>
                <a:lnTo>
                  <a:pt x="248" y="1"/>
                </a:lnTo>
                <a:lnTo>
                  <a:pt x="241" y="0"/>
                </a:lnTo>
                <a:lnTo>
                  <a:pt x="233" y="0"/>
                </a:lnTo>
                <a:lnTo>
                  <a:pt x="228" y="1"/>
                </a:lnTo>
                <a:lnTo>
                  <a:pt x="221" y="3"/>
                </a:lnTo>
                <a:lnTo>
                  <a:pt x="216" y="7"/>
                </a:lnTo>
                <a:lnTo>
                  <a:pt x="210" y="12"/>
                </a:lnTo>
                <a:lnTo>
                  <a:pt x="207" y="19"/>
                </a:lnTo>
                <a:lnTo>
                  <a:pt x="206" y="22"/>
                </a:lnTo>
                <a:lnTo>
                  <a:pt x="201" y="31"/>
                </a:lnTo>
                <a:lnTo>
                  <a:pt x="197" y="39"/>
                </a:lnTo>
                <a:lnTo>
                  <a:pt x="194" y="43"/>
                </a:lnTo>
                <a:lnTo>
                  <a:pt x="194" y="43"/>
                </a:lnTo>
                <a:lnTo>
                  <a:pt x="180" y="74"/>
                </a:lnTo>
                <a:lnTo>
                  <a:pt x="180" y="74"/>
                </a:lnTo>
                <a:lnTo>
                  <a:pt x="180" y="76"/>
                </a:lnTo>
                <a:lnTo>
                  <a:pt x="179" y="77"/>
                </a:lnTo>
                <a:lnTo>
                  <a:pt x="179" y="78"/>
                </a:lnTo>
                <a:lnTo>
                  <a:pt x="10" y="437"/>
                </a:lnTo>
                <a:lnTo>
                  <a:pt x="0" y="546"/>
                </a:lnTo>
                <a:lnTo>
                  <a:pt x="76" y="475"/>
                </a:lnTo>
                <a:lnTo>
                  <a:pt x="251" y="102"/>
                </a:lnTo>
                <a:lnTo>
                  <a:pt x="250" y="10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39" name="Freeform 107"/>
          <p:cNvSpPr>
            <a:spLocks/>
          </p:cNvSpPr>
          <p:nvPr/>
        </p:nvSpPr>
        <p:spPr bwMode="auto">
          <a:xfrm>
            <a:off x="2606676" y="3397244"/>
            <a:ext cx="28575" cy="36512"/>
          </a:xfrm>
          <a:custGeom>
            <a:avLst/>
            <a:gdLst>
              <a:gd name="T0" fmla="*/ 0 w 53"/>
              <a:gd name="T1" fmla="*/ 64 h 70"/>
              <a:gd name="T2" fmla="*/ 5 w 53"/>
              <a:gd name="T3" fmla="*/ 5 h 70"/>
              <a:gd name="T4" fmla="*/ 7 w 53"/>
              <a:gd name="T5" fmla="*/ 4 h 70"/>
              <a:gd name="T6" fmla="*/ 11 w 53"/>
              <a:gd name="T7" fmla="*/ 1 h 70"/>
              <a:gd name="T8" fmla="*/ 14 w 53"/>
              <a:gd name="T9" fmla="*/ 0 h 70"/>
              <a:gd name="T10" fmla="*/ 19 w 53"/>
              <a:gd name="T11" fmla="*/ 1 h 70"/>
              <a:gd name="T12" fmla="*/ 22 w 53"/>
              <a:gd name="T13" fmla="*/ 5 h 70"/>
              <a:gd name="T14" fmla="*/ 24 w 53"/>
              <a:gd name="T15" fmla="*/ 10 h 70"/>
              <a:gd name="T16" fmla="*/ 24 w 53"/>
              <a:gd name="T17" fmla="*/ 16 h 70"/>
              <a:gd name="T18" fmla="*/ 24 w 53"/>
              <a:gd name="T19" fmla="*/ 20 h 70"/>
              <a:gd name="T20" fmla="*/ 24 w 53"/>
              <a:gd name="T21" fmla="*/ 28 h 70"/>
              <a:gd name="T22" fmla="*/ 25 w 53"/>
              <a:gd name="T23" fmla="*/ 27 h 70"/>
              <a:gd name="T24" fmla="*/ 26 w 53"/>
              <a:gd name="T25" fmla="*/ 25 h 70"/>
              <a:gd name="T26" fmla="*/ 27 w 53"/>
              <a:gd name="T27" fmla="*/ 24 h 70"/>
              <a:gd name="T28" fmla="*/ 29 w 53"/>
              <a:gd name="T29" fmla="*/ 23 h 70"/>
              <a:gd name="T30" fmla="*/ 31 w 53"/>
              <a:gd name="T31" fmla="*/ 22 h 70"/>
              <a:gd name="T32" fmla="*/ 35 w 53"/>
              <a:gd name="T33" fmla="*/ 18 h 70"/>
              <a:gd name="T34" fmla="*/ 41 w 53"/>
              <a:gd name="T35" fmla="*/ 16 h 70"/>
              <a:gd name="T36" fmla="*/ 48 w 53"/>
              <a:gd name="T37" fmla="*/ 16 h 70"/>
              <a:gd name="T38" fmla="*/ 50 w 53"/>
              <a:gd name="T39" fmla="*/ 18 h 70"/>
              <a:gd name="T40" fmla="*/ 52 w 53"/>
              <a:gd name="T41" fmla="*/ 22 h 70"/>
              <a:gd name="T42" fmla="*/ 53 w 53"/>
              <a:gd name="T43" fmla="*/ 25 h 70"/>
              <a:gd name="T44" fmla="*/ 53 w 53"/>
              <a:gd name="T45" fmla="*/ 29 h 70"/>
              <a:gd name="T46" fmla="*/ 52 w 53"/>
              <a:gd name="T47" fmla="*/ 33 h 70"/>
              <a:gd name="T48" fmla="*/ 12 w 53"/>
              <a:gd name="T49" fmla="*/ 70 h 70"/>
              <a:gd name="T50" fmla="*/ 0 w 53"/>
              <a:gd name="T51" fmla="*/ 64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3" h="70">
                <a:moveTo>
                  <a:pt x="0" y="64"/>
                </a:moveTo>
                <a:lnTo>
                  <a:pt x="5" y="5"/>
                </a:lnTo>
                <a:lnTo>
                  <a:pt x="7" y="4"/>
                </a:lnTo>
                <a:lnTo>
                  <a:pt x="11" y="1"/>
                </a:lnTo>
                <a:lnTo>
                  <a:pt x="14" y="0"/>
                </a:lnTo>
                <a:lnTo>
                  <a:pt x="19" y="1"/>
                </a:lnTo>
                <a:lnTo>
                  <a:pt x="22" y="5"/>
                </a:lnTo>
                <a:lnTo>
                  <a:pt x="24" y="10"/>
                </a:lnTo>
                <a:lnTo>
                  <a:pt x="24" y="16"/>
                </a:lnTo>
                <a:lnTo>
                  <a:pt x="24" y="20"/>
                </a:lnTo>
                <a:lnTo>
                  <a:pt x="24" y="28"/>
                </a:lnTo>
                <a:lnTo>
                  <a:pt x="25" y="27"/>
                </a:lnTo>
                <a:lnTo>
                  <a:pt x="26" y="25"/>
                </a:lnTo>
                <a:lnTo>
                  <a:pt x="27" y="24"/>
                </a:lnTo>
                <a:lnTo>
                  <a:pt x="29" y="23"/>
                </a:lnTo>
                <a:lnTo>
                  <a:pt x="31" y="22"/>
                </a:lnTo>
                <a:lnTo>
                  <a:pt x="35" y="18"/>
                </a:lnTo>
                <a:lnTo>
                  <a:pt x="41" y="16"/>
                </a:lnTo>
                <a:lnTo>
                  <a:pt x="48" y="16"/>
                </a:lnTo>
                <a:lnTo>
                  <a:pt x="50" y="18"/>
                </a:lnTo>
                <a:lnTo>
                  <a:pt x="52" y="22"/>
                </a:lnTo>
                <a:lnTo>
                  <a:pt x="53" y="25"/>
                </a:lnTo>
                <a:lnTo>
                  <a:pt x="53" y="29"/>
                </a:lnTo>
                <a:lnTo>
                  <a:pt x="52" y="33"/>
                </a:lnTo>
                <a:lnTo>
                  <a:pt x="12" y="70"/>
                </a:lnTo>
                <a:lnTo>
                  <a:pt x="0" y="64"/>
                </a:lnTo>
                <a:close/>
              </a:path>
            </a:pathLst>
          </a:custGeom>
          <a:solidFill>
            <a:srgbClr val="C6B2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0" name="Freeform 108"/>
          <p:cNvSpPr>
            <a:spLocks/>
          </p:cNvSpPr>
          <p:nvPr/>
        </p:nvSpPr>
        <p:spPr bwMode="auto">
          <a:xfrm>
            <a:off x="2605088" y="3509956"/>
            <a:ext cx="4763" cy="7938"/>
          </a:xfrm>
          <a:custGeom>
            <a:avLst/>
            <a:gdLst>
              <a:gd name="T0" fmla="*/ 9 w 9"/>
              <a:gd name="T1" fmla="*/ 4 h 13"/>
              <a:gd name="T2" fmla="*/ 0 w 9"/>
              <a:gd name="T3" fmla="*/ 13 h 13"/>
              <a:gd name="T4" fmla="*/ 2 w 9"/>
              <a:gd name="T5" fmla="*/ 0 h 13"/>
              <a:gd name="T6" fmla="*/ 9 w 9"/>
              <a:gd name="T7" fmla="*/ 4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13">
                <a:moveTo>
                  <a:pt x="9" y="4"/>
                </a:moveTo>
                <a:lnTo>
                  <a:pt x="0" y="13"/>
                </a:lnTo>
                <a:lnTo>
                  <a:pt x="2" y="0"/>
                </a:lnTo>
                <a:lnTo>
                  <a:pt x="9" y="4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1" name="Freeform 109"/>
          <p:cNvSpPr>
            <a:spLocks/>
          </p:cNvSpPr>
          <p:nvPr/>
        </p:nvSpPr>
        <p:spPr bwMode="auto">
          <a:xfrm>
            <a:off x="2705100" y="3195631"/>
            <a:ext cx="25400" cy="14288"/>
          </a:xfrm>
          <a:custGeom>
            <a:avLst/>
            <a:gdLst>
              <a:gd name="T0" fmla="*/ 49 w 49"/>
              <a:gd name="T1" fmla="*/ 22 h 25"/>
              <a:gd name="T2" fmla="*/ 48 w 49"/>
              <a:gd name="T3" fmla="*/ 25 h 25"/>
              <a:gd name="T4" fmla="*/ 44 w 49"/>
              <a:gd name="T5" fmla="*/ 25 h 25"/>
              <a:gd name="T6" fmla="*/ 38 w 49"/>
              <a:gd name="T7" fmla="*/ 24 h 25"/>
              <a:gd name="T8" fmla="*/ 30 w 49"/>
              <a:gd name="T9" fmla="*/ 22 h 25"/>
              <a:gd name="T10" fmla="*/ 21 w 49"/>
              <a:gd name="T11" fmla="*/ 18 h 25"/>
              <a:gd name="T12" fmla="*/ 15 w 49"/>
              <a:gd name="T13" fmla="*/ 14 h 25"/>
              <a:gd name="T14" fmla="*/ 8 w 49"/>
              <a:gd name="T15" fmla="*/ 11 h 25"/>
              <a:gd name="T16" fmla="*/ 3 w 49"/>
              <a:gd name="T17" fmla="*/ 6 h 25"/>
              <a:gd name="T18" fmla="*/ 0 w 49"/>
              <a:gd name="T19" fmla="*/ 3 h 25"/>
              <a:gd name="T20" fmla="*/ 1 w 49"/>
              <a:gd name="T21" fmla="*/ 0 h 25"/>
              <a:gd name="T22" fmla="*/ 6 w 49"/>
              <a:gd name="T23" fmla="*/ 4 h 25"/>
              <a:gd name="T24" fmla="*/ 11 w 49"/>
              <a:gd name="T25" fmla="*/ 7 h 25"/>
              <a:gd name="T26" fmla="*/ 18 w 49"/>
              <a:gd name="T27" fmla="*/ 11 h 25"/>
              <a:gd name="T28" fmla="*/ 23 w 49"/>
              <a:gd name="T29" fmla="*/ 14 h 25"/>
              <a:gd name="T30" fmla="*/ 30 w 49"/>
              <a:gd name="T31" fmla="*/ 17 h 25"/>
              <a:gd name="T32" fmla="*/ 37 w 49"/>
              <a:gd name="T33" fmla="*/ 20 h 25"/>
              <a:gd name="T34" fmla="*/ 42 w 49"/>
              <a:gd name="T35" fmla="*/ 21 h 25"/>
              <a:gd name="T36" fmla="*/ 49 w 49"/>
              <a:gd name="T37" fmla="*/ 2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" h="25">
                <a:moveTo>
                  <a:pt x="49" y="22"/>
                </a:moveTo>
                <a:lnTo>
                  <a:pt x="48" y="25"/>
                </a:lnTo>
                <a:lnTo>
                  <a:pt x="44" y="25"/>
                </a:lnTo>
                <a:lnTo>
                  <a:pt x="38" y="24"/>
                </a:lnTo>
                <a:lnTo>
                  <a:pt x="30" y="22"/>
                </a:lnTo>
                <a:lnTo>
                  <a:pt x="21" y="18"/>
                </a:lnTo>
                <a:lnTo>
                  <a:pt x="15" y="14"/>
                </a:lnTo>
                <a:lnTo>
                  <a:pt x="8" y="11"/>
                </a:lnTo>
                <a:lnTo>
                  <a:pt x="3" y="6"/>
                </a:lnTo>
                <a:lnTo>
                  <a:pt x="0" y="3"/>
                </a:lnTo>
                <a:lnTo>
                  <a:pt x="1" y="0"/>
                </a:lnTo>
                <a:lnTo>
                  <a:pt x="6" y="4"/>
                </a:lnTo>
                <a:lnTo>
                  <a:pt x="11" y="7"/>
                </a:lnTo>
                <a:lnTo>
                  <a:pt x="18" y="11"/>
                </a:lnTo>
                <a:lnTo>
                  <a:pt x="23" y="14"/>
                </a:lnTo>
                <a:lnTo>
                  <a:pt x="30" y="17"/>
                </a:lnTo>
                <a:lnTo>
                  <a:pt x="37" y="20"/>
                </a:lnTo>
                <a:lnTo>
                  <a:pt x="42" y="21"/>
                </a:lnTo>
                <a:lnTo>
                  <a:pt x="49" y="22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2" name="Freeform 110"/>
          <p:cNvSpPr>
            <a:spLocks/>
          </p:cNvSpPr>
          <p:nvPr/>
        </p:nvSpPr>
        <p:spPr bwMode="auto">
          <a:xfrm>
            <a:off x="2698751" y="3206744"/>
            <a:ext cx="26987" cy="12700"/>
          </a:xfrm>
          <a:custGeom>
            <a:avLst/>
            <a:gdLst>
              <a:gd name="T0" fmla="*/ 2 w 50"/>
              <a:gd name="T1" fmla="*/ 0 h 24"/>
              <a:gd name="T2" fmla="*/ 7 w 50"/>
              <a:gd name="T3" fmla="*/ 3 h 24"/>
              <a:gd name="T4" fmla="*/ 11 w 50"/>
              <a:gd name="T5" fmla="*/ 6 h 24"/>
              <a:gd name="T6" fmla="*/ 18 w 50"/>
              <a:gd name="T7" fmla="*/ 11 h 24"/>
              <a:gd name="T8" fmla="*/ 25 w 50"/>
              <a:gd name="T9" fmla="*/ 14 h 24"/>
              <a:gd name="T10" fmla="*/ 31 w 50"/>
              <a:gd name="T11" fmla="*/ 17 h 24"/>
              <a:gd name="T12" fmla="*/ 38 w 50"/>
              <a:gd name="T13" fmla="*/ 20 h 24"/>
              <a:gd name="T14" fmla="*/ 45 w 50"/>
              <a:gd name="T15" fmla="*/ 21 h 24"/>
              <a:gd name="T16" fmla="*/ 50 w 50"/>
              <a:gd name="T17" fmla="*/ 22 h 24"/>
              <a:gd name="T18" fmla="*/ 49 w 50"/>
              <a:gd name="T19" fmla="*/ 24 h 24"/>
              <a:gd name="T20" fmla="*/ 46 w 50"/>
              <a:gd name="T21" fmla="*/ 24 h 24"/>
              <a:gd name="T22" fmla="*/ 39 w 50"/>
              <a:gd name="T23" fmla="*/ 24 h 24"/>
              <a:gd name="T24" fmla="*/ 31 w 50"/>
              <a:gd name="T25" fmla="*/ 22 h 24"/>
              <a:gd name="T26" fmla="*/ 22 w 50"/>
              <a:gd name="T27" fmla="*/ 17 h 24"/>
              <a:gd name="T28" fmla="*/ 14 w 50"/>
              <a:gd name="T29" fmla="*/ 13 h 24"/>
              <a:gd name="T30" fmla="*/ 8 w 50"/>
              <a:gd name="T31" fmla="*/ 9 h 24"/>
              <a:gd name="T32" fmla="*/ 2 w 50"/>
              <a:gd name="T33" fmla="*/ 5 h 24"/>
              <a:gd name="T34" fmla="*/ 0 w 50"/>
              <a:gd name="T35" fmla="*/ 3 h 24"/>
              <a:gd name="T36" fmla="*/ 2 w 50"/>
              <a:gd name="T37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0" h="24">
                <a:moveTo>
                  <a:pt x="2" y="0"/>
                </a:moveTo>
                <a:lnTo>
                  <a:pt x="7" y="3"/>
                </a:lnTo>
                <a:lnTo>
                  <a:pt x="11" y="6"/>
                </a:lnTo>
                <a:lnTo>
                  <a:pt x="18" y="11"/>
                </a:lnTo>
                <a:lnTo>
                  <a:pt x="25" y="14"/>
                </a:lnTo>
                <a:lnTo>
                  <a:pt x="31" y="17"/>
                </a:lnTo>
                <a:lnTo>
                  <a:pt x="38" y="20"/>
                </a:lnTo>
                <a:lnTo>
                  <a:pt x="45" y="21"/>
                </a:lnTo>
                <a:lnTo>
                  <a:pt x="50" y="22"/>
                </a:lnTo>
                <a:lnTo>
                  <a:pt x="49" y="24"/>
                </a:lnTo>
                <a:lnTo>
                  <a:pt x="46" y="24"/>
                </a:lnTo>
                <a:lnTo>
                  <a:pt x="39" y="24"/>
                </a:lnTo>
                <a:lnTo>
                  <a:pt x="31" y="22"/>
                </a:lnTo>
                <a:lnTo>
                  <a:pt x="22" y="17"/>
                </a:lnTo>
                <a:lnTo>
                  <a:pt x="14" y="13"/>
                </a:lnTo>
                <a:lnTo>
                  <a:pt x="8" y="9"/>
                </a:lnTo>
                <a:lnTo>
                  <a:pt x="2" y="5"/>
                </a:lnTo>
                <a:lnTo>
                  <a:pt x="0" y="3"/>
                </a:lnTo>
                <a:lnTo>
                  <a:pt x="2" y="0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3" name="Freeform 111"/>
          <p:cNvSpPr>
            <a:spLocks/>
          </p:cNvSpPr>
          <p:nvPr/>
        </p:nvSpPr>
        <p:spPr bwMode="auto">
          <a:xfrm>
            <a:off x="2619375" y="3217856"/>
            <a:ext cx="87312" cy="184150"/>
          </a:xfrm>
          <a:custGeom>
            <a:avLst/>
            <a:gdLst>
              <a:gd name="T0" fmla="*/ 158 w 166"/>
              <a:gd name="T1" fmla="*/ 0 h 348"/>
              <a:gd name="T2" fmla="*/ 160 w 166"/>
              <a:gd name="T3" fmla="*/ 1 h 348"/>
              <a:gd name="T4" fmla="*/ 162 w 166"/>
              <a:gd name="T5" fmla="*/ 2 h 348"/>
              <a:gd name="T6" fmla="*/ 164 w 166"/>
              <a:gd name="T7" fmla="*/ 4 h 348"/>
              <a:gd name="T8" fmla="*/ 166 w 166"/>
              <a:gd name="T9" fmla="*/ 5 h 348"/>
              <a:gd name="T10" fmla="*/ 6 w 166"/>
              <a:gd name="T11" fmla="*/ 348 h 348"/>
              <a:gd name="T12" fmla="*/ 4 w 166"/>
              <a:gd name="T13" fmla="*/ 345 h 348"/>
              <a:gd name="T14" fmla="*/ 3 w 166"/>
              <a:gd name="T15" fmla="*/ 342 h 348"/>
              <a:gd name="T16" fmla="*/ 2 w 166"/>
              <a:gd name="T17" fmla="*/ 339 h 348"/>
              <a:gd name="T18" fmla="*/ 0 w 166"/>
              <a:gd name="T19" fmla="*/ 337 h 348"/>
              <a:gd name="T20" fmla="*/ 158 w 166"/>
              <a:gd name="T21" fmla="*/ 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348">
                <a:moveTo>
                  <a:pt x="158" y="0"/>
                </a:moveTo>
                <a:lnTo>
                  <a:pt x="160" y="1"/>
                </a:lnTo>
                <a:lnTo>
                  <a:pt x="162" y="2"/>
                </a:lnTo>
                <a:lnTo>
                  <a:pt x="164" y="4"/>
                </a:lnTo>
                <a:lnTo>
                  <a:pt x="166" y="5"/>
                </a:lnTo>
                <a:lnTo>
                  <a:pt x="6" y="348"/>
                </a:lnTo>
                <a:lnTo>
                  <a:pt x="4" y="345"/>
                </a:lnTo>
                <a:lnTo>
                  <a:pt x="3" y="342"/>
                </a:lnTo>
                <a:lnTo>
                  <a:pt x="2" y="339"/>
                </a:lnTo>
                <a:lnTo>
                  <a:pt x="0" y="337"/>
                </a:lnTo>
                <a:lnTo>
                  <a:pt x="158" y="0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4" name="Freeform 112"/>
          <p:cNvSpPr>
            <a:spLocks/>
          </p:cNvSpPr>
          <p:nvPr/>
        </p:nvSpPr>
        <p:spPr bwMode="auto">
          <a:xfrm>
            <a:off x="2624137" y="3222619"/>
            <a:ext cx="90488" cy="182562"/>
          </a:xfrm>
          <a:custGeom>
            <a:avLst/>
            <a:gdLst>
              <a:gd name="T0" fmla="*/ 0 w 172"/>
              <a:gd name="T1" fmla="*/ 345 h 345"/>
              <a:gd name="T2" fmla="*/ 162 w 172"/>
              <a:gd name="T3" fmla="*/ 0 h 345"/>
              <a:gd name="T4" fmla="*/ 164 w 172"/>
              <a:gd name="T5" fmla="*/ 1 h 345"/>
              <a:gd name="T6" fmla="*/ 168 w 172"/>
              <a:gd name="T7" fmla="*/ 2 h 345"/>
              <a:gd name="T8" fmla="*/ 170 w 172"/>
              <a:gd name="T9" fmla="*/ 3 h 345"/>
              <a:gd name="T10" fmla="*/ 172 w 172"/>
              <a:gd name="T11" fmla="*/ 4 h 345"/>
              <a:gd name="T12" fmla="*/ 13 w 172"/>
              <a:gd name="T13" fmla="*/ 341 h 345"/>
              <a:gd name="T14" fmla="*/ 10 w 172"/>
              <a:gd name="T15" fmla="*/ 341 h 345"/>
              <a:gd name="T16" fmla="*/ 7 w 172"/>
              <a:gd name="T17" fmla="*/ 341 h 345"/>
              <a:gd name="T18" fmla="*/ 3 w 172"/>
              <a:gd name="T19" fmla="*/ 344 h 345"/>
              <a:gd name="T20" fmla="*/ 0 w 172"/>
              <a:gd name="T21" fmla="*/ 345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2" h="345">
                <a:moveTo>
                  <a:pt x="0" y="345"/>
                </a:moveTo>
                <a:lnTo>
                  <a:pt x="162" y="0"/>
                </a:lnTo>
                <a:lnTo>
                  <a:pt x="164" y="1"/>
                </a:lnTo>
                <a:lnTo>
                  <a:pt x="168" y="2"/>
                </a:lnTo>
                <a:lnTo>
                  <a:pt x="170" y="3"/>
                </a:lnTo>
                <a:lnTo>
                  <a:pt x="172" y="4"/>
                </a:lnTo>
                <a:lnTo>
                  <a:pt x="13" y="341"/>
                </a:lnTo>
                <a:lnTo>
                  <a:pt x="10" y="341"/>
                </a:lnTo>
                <a:lnTo>
                  <a:pt x="7" y="341"/>
                </a:lnTo>
                <a:lnTo>
                  <a:pt x="3" y="344"/>
                </a:lnTo>
                <a:lnTo>
                  <a:pt x="0" y="345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5" name="Freeform 113"/>
          <p:cNvSpPr>
            <a:spLocks/>
          </p:cNvSpPr>
          <p:nvPr/>
        </p:nvSpPr>
        <p:spPr bwMode="auto">
          <a:xfrm>
            <a:off x="2633662" y="3224206"/>
            <a:ext cx="88900" cy="184150"/>
          </a:xfrm>
          <a:custGeom>
            <a:avLst/>
            <a:gdLst>
              <a:gd name="T0" fmla="*/ 159 w 168"/>
              <a:gd name="T1" fmla="*/ 0 h 346"/>
              <a:gd name="T2" fmla="*/ 161 w 168"/>
              <a:gd name="T3" fmla="*/ 1 h 346"/>
              <a:gd name="T4" fmla="*/ 163 w 168"/>
              <a:gd name="T5" fmla="*/ 1 h 346"/>
              <a:gd name="T6" fmla="*/ 165 w 168"/>
              <a:gd name="T7" fmla="*/ 1 h 346"/>
              <a:gd name="T8" fmla="*/ 168 w 168"/>
              <a:gd name="T9" fmla="*/ 1 h 346"/>
              <a:gd name="T10" fmla="*/ 6 w 168"/>
              <a:gd name="T11" fmla="*/ 346 h 346"/>
              <a:gd name="T12" fmla="*/ 5 w 168"/>
              <a:gd name="T13" fmla="*/ 344 h 346"/>
              <a:gd name="T14" fmla="*/ 3 w 168"/>
              <a:gd name="T15" fmla="*/ 342 h 346"/>
              <a:gd name="T16" fmla="*/ 1 w 168"/>
              <a:gd name="T17" fmla="*/ 341 h 346"/>
              <a:gd name="T18" fmla="*/ 0 w 168"/>
              <a:gd name="T19" fmla="*/ 339 h 346"/>
              <a:gd name="T20" fmla="*/ 159 w 168"/>
              <a:gd name="T21" fmla="*/ 0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8" h="346">
                <a:moveTo>
                  <a:pt x="159" y="0"/>
                </a:moveTo>
                <a:lnTo>
                  <a:pt x="161" y="1"/>
                </a:lnTo>
                <a:lnTo>
                  <a:pt x="163" y="1"/>
                </a:lnTo>
                <a:lnTo>
                  <a:pt x="165" y="1"/>
                </a:lnTo>
                <a:lnTo>
                  <a:pt x="168" y="1"/>
                </a:lnTo>
                <a:lnTo>
                  <a:pt x="6" y="346"/>
                </a:lnTo>
                <a:lnTo>
                  <a:pt x="5" y="344"/>
                </a:lnTo>
                <a:lnTo>
                  <a:pt x="3" y="342"/>
                </a:lnTo>
                <a:lnTo>
                  <a:pt x="1" y="341"/>
                </a:lnTo>
                <a:lnTo>
                  <a:pt x="0" y="339"/>
                </a:lnTo>
                <a:lnTo>
                  <a:pt x="159" y="0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6" name="Freeform 114"/>
          <p:cNvSpPr>
            <a:spLocks/>
          </p:cNvSpPr>
          <p:nvPr/>
        </p:nvSpPr>
        <p:spPr bwMode="auto">
          <a:xfrm>
            <a:off x="2701926" y="3200395"/>
            <a:ext cx="26987" cy="14287"/>
          </a:xfrm>
          <a:custGeom>
            <a:avLst/>
            <a:gdLst>
              <a:gd name="T0" fmla="*/ 23 w 52"/>
              <a:gd name="T1" fmla="*/ 22 h 28"/>
              <a:gd name="T2" fmla="*/ 15 w 52"/>
              <a:gd name="T3" fmla="*/ 17 h 28"/>
              <a:gd name="T4" fmla="*/ 8 w 52"/>
              <a:gd name="T5" fmla="*/ 14 h 28"/>
              <a:gd name="T6" fmla="*/ 4 w 52"/>
              <a:gd name="T7" fmla="*/ 9 h 28"/>
              <a:gd name="T8" fmla="*/ 0 w 52"/>
              <a:gd name="T9" fmla="*/ 6 h 28"/>
              <a:gd name="T10" fmla="*/ 3 w 52"/>
              <a:gd name="T11" fmla="*/ 0 h 28"/>
              <a:gd name="T12" fmla="*/ 7 w 52"/>
              <a:gd name="T13" fmla="*/ 4 h 28"/>
              <a:gd name="T14" fmla="*/ 13 w 52"/>
              <a:gd name="T15" fmla="*/ 7 h 28"/>
              <a:gd name="T16" fmla="*/ 18 w 52"/>
              <a:gd name="T17" fmla="*/ 12 h 28"/>
              <a:gd name="T18" fmla="*/ 25 w 52"/>
              <a:gd name="T19" fmla="*/ 15 h 28"/>
              <a:gd name="T20" fmla="*/ 33 w 52"/>
              <a:gd name="T21" fmla="*/ 18 h 28"/>
              <a:gd name="T22" fmla="*/ 39 w 52"/>
              <a:gd name="T23" fmla="*/ 21 h 28"/>
              <a:gd name="T24" fmla="*/ 46 w 52"/>
              <a:gd name="T25" fmla="*/ 22 h 28"/>
              <a:gd name="T26" fmla="*/ 52 w 52"/>
              <a:gd name="T27" fmla="*/ 23 h 28"/>
              <a:gd name="T28" fmla="*/ 48 w 52"/>
              <a:gd name="T29" fmla="*/ 28 h 28"/>
              <a:gd name="T30" fmla="*/ 44 w 52"/>
              <a:gd name="T31" fmla="*/ 28 h 28"/>
              <a:gd name="T32" fmla="*/ 38 w 52"/>
              <a:gd name="T33" fmla="*/ 27 h 28"/>
              <a:gd name="T34" fmla="*/ 32 w 52"/>
              <a:gd name="T35" fmla="*/ 25 h 28"/>
              <a:gd name="T36" fmla="*/ 23 w 52"/>
              <a:gd name="T37" fmla="*/ 22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2" h="28">
                <a:moveTo>
                  <a:pt x="23" y="22"/>
                </a:moveTo>
                <a:lnTo>
                  <a:pt x="15" y="17"/>
                </a:lnTo>
                <a:lnTo>
                  <a:pt x="8" y="14"/>
                </a:lnTo>
                <a:lnTo>
                  <a:pt x="4" y="9"/>
                </a:lnTo>
                <a:lnTo>
                  <a:pt x="0" y="6"/>
                </a:lnTo>
                <a:lnTo>
                  <a:pt x="3" y="0"/>
                </a:lnTo>
                <a:lnTo>
                  <a:pt x="7" y="4"/>
                </a:lnTo>
                <a:lnTo>
                  <a:pt x="13" y="7"/>
                </a:lnTo>
                <a:lnTo>
                  <a:pt x="18" y="12"/>
                </a:lnTo>
                <a:lnTo>
                  <a:pt x="25" y="15"/>
                </a:lnTo>
                <a:lnTo>
                  <a:pt x="33" y="18"/>
                </a:lnTo>
                <a:lnTo>
                  <a:pt x="39" y="21"/>
                </a:lnTo>
                <a:lnTo>
                  <a:pt x="46" y="22"/>
                </a:lnTo>
                <a:lnTo>
                  <a:pt x="52" y="23"/>
                </a:lnTo>
                <a:lnTo>
                  <a:pt x="48" y="28"/>
                </a:lnTo>
                <a:lnTo>
                  <a:pt x="44" y="28"/>
                </a:lnTo>
                <a:lnTo>
                  <a:pt x="38" y="27"/>
                </a:lnTo>
                <a:lnTo>
                  <a:pt x="32" y="25"/>
                </a:lnTo>
                <a:lnTo>
                  <a:pt x="23" y="22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7" name="Freeform 115"/>
          <p:cNvSpPr>
            <a:spLocks/>
          </p:cNvSpPr>
          <p:nvPr/>
        </p:nvSpPr>
        <p:spPr bwMode="auto">
          <a:xfrm>
            <a:off x="2708276" y="3189281"/>
            <a:ext cx="1587" cy="1588"/>
          </a:xfrm>
          <a:custGeom>
            <a:avLst/>
            <a:gdLst>
              <a:gd name="T0" fmla="*/ 1 h 1"/>
              <a:gd name="T1" fmla="*/ 0 h 1"/>
              <a:gd name="T2" fmla="*/ 1 h 1"/>
              <a:gd name="T3" fmla="*/ 1 h 1"/>
              <a:gd name="T4" fmla="*/ 1 h 1"/>
              <a:gd name="T5" fmla="*/ 1 h 1"/>
              <a:gd name="T6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0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8" name="Freeform 116"/>
          <p:cNvSpPr>
            <a:spLocks/>
          </p:cNvSpPr>
          <p:nvPr/>
        </p:nvSpPr>
        <p:spPr bwMode="auto">
          <a:xfrm>
            <a:off x="2611437" y="3213094"/>
            <a:ext cx="88900" cy="182562"/>
          </a:xfrm>
          <a:custGeom>
            <a:avLst/>
            <a:gdLst>
              <a:gd name="T0" fmla="*/ 166 w 166"/>
              <a:gd name="T1" fmla="*/ 6 h 344"/>
              <a:gd name="T2" fmla="*/ 7 w 166"/>
              <a:gd name="T3" fmla="*/ 343 h 344"/>
              <a:gd name="T4" fmla="*/ 5 w 166"/>
              <a:gd name="T5" fmla="*/ 343 h 344"/>
              <a:gd name="T6" fmla="*/ 3 w 166"/>
              <a:gd name="T7" fmla="*/ 343 h 344"/>
              <a:gd name="T8" fmla="*/ 2 w 166"/>
              <a:gd name="T9" fmla="*/ 343 h 344"/>
              <a:gd name="T10" fmla="*/ 0 w 166"/>
              <a:gd name="T11" fmla="*/ 344 h 344"/>
              <a:gd name="T12" fmla="*/ 160 w 166"/>
              <a:gd name="T13" fmla="*/ 0 h 344"/>
              <a:gd name="T14" fmla="*/ 162 w 166"/>
              <a:gd name="T15" fmla="*/ 1 h 344"/>
              <a:gd name="T16" fmla="*/ 164 w 166"/>
              <a:gd name="T17" fmla="*/ 2 h 344"/>
              <a:gd name="T18" fmla="*/ 165 w 166"/>
              <a:gd name="T19" fmla="*/ 4 h 344"/>
              <a:gd name="T20" fmla="*/ 166 w 166"/>
              <a:gd name="T21" fmla="*/ 6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6" h="344">
                <a:moveTo>
                  <a:pt x="166" y="6"/>
                </a:moveTo>
                <a:lnTo>
                  <a:pt x="7" y="343"/>
                </a:lnTo>
                <a:lnTo>
                  <a:pt x="5" y="343"/>
                </a:lnTo>
                <a:lnTo>
                  <a:pt x="3" y="343"/>
                </a:lnTo>
                <a:lnTo>
                  <a:pt x="2" y="343"/>
                </a:lnTo>
                <a:lnTo>
                  <a:pt x="0" y="344"/>
                </a:lnTo>
                <a:lnTo>
                  <a:pt x="160" y="0"/>
                </a:lnTo>
                <a:lnTo>
                  <a:pt x="162" y="1"/>
                </a:lnTo>
                <a:lnTo>
                  <a:pt x="164" y="2"/>
                </a:lnTo>
                <a:lnTo>
                  <a:pt x="165" y="4"/>
                </a:lnTo>
                <a:lnTo>
                  <a:pt x="166" y="6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49" name="Freeform 117"/>
          <p:cNvSpPr>
            <a:spLocks/>
          </p:cNvSpPr>
          <p:nvPr/>
        </p:nvSpPr>
        <p:spPr bwMode="auto">
          <a:xfrm>
            <a:off x="2708275" y="3171819"/>
            <a:ext cx="31750" cy="30162"/>
          </a:xfrm>
          <a:custGeom>
            <a:avLst/>
            <a:gdLst>
              <a:gd name="T0" fmla="*/ 24 w 60"/>
              <a:gd name="T1" fmla="*/ 1 h 58"/>
              <a:gd name="T2" fmla="*/ 30 w 60"/>
              <a:gd name="T3" fmla="*/ 0 h 58"/>
              <a:gd name="T4" fmla="*/ 34 w 60"/>
              <a:gd name="T5" fmla="*/ 0 h 58"/>
              <a:gd name="T6" fmla="*/ 40 w 60"/>
              <a:gd name="T7" fmla="*/ 1 h 58"/>
              <a:gd name="T8" fmla="*/ 44 w 60"/>
              <a:gd name="T9" fmla="*/ 2 h 58"/>
              <a:gd name="T10" fmla="*/ 49 w 60"/>
              <a:gd name="T11" fmla="*/ 5 h 58"/>
              <a:gd name="T12" fmla="*/ 53 w 60"/>
              <a:gd name="T13" fmla="*/ 9 h 58"/>
              <a:gd name="T14" fmla="*/ 57 w 60"/>
              <a:gd name="T15" fmla="*/ 13 h 58"/>
              <a:gd name="T16" fmla="*/ 59 w 60"/>
              <a:gd name="T17" fmla="*/ 18 h 58"/>
              <a:gd name="T18" fmla="*/ 60 w 60"/>
              <a:gd name="T19" fmla="*/ 22 h 58"/>
              <a:gd name="T20" fmla="*/ 60 w 60"/>
              <a:gd name="T21" fmla="*/ 27 h 58"/>
              <a:gd name="T22" fmla="*/ 60 w 60"/>
              <a:gd name="T23" fmla="*/ 31 h 58"/>
              <a:gd name="T24" fmla="*/ 58 w 60"/>
              <a:gd name="T25" fmla="*/ 34 h 58"/>
              <a:gd name="T26" fmla="*/ 57 w 60"/>
              <a:gd name="T27" fmla="*/ 37 h 58"/>
              <a:gd name="T28" fmla="*/ 54 w 60"/>
              <a:gd name="T29" fmla="*/ 43 h 58"/>
              <a:gd name="T30" fmla="*/ 51 w 60"/>
              <a:gd name="T31" fmla="*/ 51 h 58"/>
              <a:gd name="T32" fmla="*/ 48 w 60"/>
              <a:gd name="T33" fmla="*/ 58 h 58"/>
              <a:gd name="T34" fmla="*/ 44 w 60"/>
              <a:gd name="T35" fmla="*/ 58 h 58"/>
              <a:gd name="T36" fmla="*/ 39 w 60"/>
              <a:gd name="T37" fmla="*/ 57 h 58"/>
              <a:gd name="T38" fmla="*/ 31 w 60"/>
              <a:gd name="T39" fmla="*/ 54 h 58"/>
              <a:gd name="T40" fmla="*/ 22 w 60"/>
              <a:gd name="T41" fmla="*/ 51 h 58"/>
              <a:gd name="T42" fmla="*/ 13 w 60"/>
              <a:gd name="T43" fmla="*/ 46 h 58"/>
              <a:gd name="T44" fmla="*/ 6 w 60"/>
              <a:gd name="T45" fmla="*/ 41 h 58"/>
              <a:gd name="T46" fmla="*/ 2 w 60"/>
              <a:gd name="T47" fmla="*/ 37 h 58"/>
              <a:gd name="T48" fmla="*/ 0 w 60"/>
              <a:gd name="T49" fmla="*/ 34 h 58"/>
              <a:gd name="T50" fmla="*/ 11 w 60"/>
              <a:gd name="T51" fmla="*/ 13 h 58"/>
              <a:gd name="T52" fmla="*/ 13 w 60"/>
              <a:gd name="T53" fmla="*/ 9 h 58"/>
              <a:gd name="T54" fmla="*/ 16 w 60"/>
              <a:gd name="T55" fmla="*/ 5 h 58"/>
              <a:gd name="T56" fmla="*/ 20 w 60"/>
              <a:gd name="T57" fmla="*/ 3 h 58"/>
              <a:gd name="T58" fmla="*/ 24 w 60"/>
              <a:gd name="T59" fmla="*/ 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0" h="58">
                <a:moveTo>
                  <a:pt x="24" y="1"/>
                </a:moveTo>
                <a:lnTo>
                  <a:pt x="30" y="0"/>
                </a:lnTo>
                <a:lnTo>
                  <a:pt x="34" y="0"/>
                </a:lnTo>
                <a:lnTo>
                  <a:pt x="40" y="1"/>
                </a:lnTo>
                <a:lnTo>
                  <a:pt x="44" y="2"/>
                </a:lnTo>
                <a:lnTo>
                  <a:pt x="49" y="5"/>
                </a:lnTo>
                <a:lnTo>
                  <a:pt x="53" y="9"/>
                </a:lnTo>
                <a:lnTo>
                  <a:pt x="57" y="13"/>
                </a:lnTo>
                <a:lnTo>
                  <a:pt x="59" y="18"/>
                </a:lnTo>
                <a:lnTo>
                  <a:pt x="60" y="22"/>
                </a:lnTo>
                <a:lnTo>
                  <a:pt x="60" y="27"/>
                </a:lnTo>
                <a:lnTo>
                  <a:pt x="60" y="31"/>
                </a:lnTo>
                <a:lnTo>
                  <a:pt x="58" y="34"/>
                </a:lnTo>
                <a:lnTo>
                  <a:pt x="57" y="37"/>
                </a:lnTo>
                <a:lnTo>
                  <a:pt x="54" y="43"/>
                </a:lnTo>
                <a:lnTo>
                  <a:pt x="51" y="51"/>
                </a:lnTo>
                <a:lnTo>
                  <a:pt x="48" y="58"/>
                </a:lnTo>
                <a:lnTo>
                  <a:pt x="44" y="58"/>
                </a:lnTo>
                <a:lnTo>
                  <a:pt x="39" y="57"/>
                </a:lnTo>
                <a:lnTo>
                  <a:pt x="31" y="54"/>
                </a:lnTo>
                <a:lnTo>
                  <a:pt x="22" y="51"/>
                </a:lnTo>
                <a:lnTo>
                  <a:pt x="13" y="46"/>
                </a:lnTo>
                <a:lnTo>
                  <a:pt x="6" y="41"/>
                </a:lnTo>
                <a:lnTo>
                  <a:pt x="2" y="37"/>
                </a:lnTo>
                <a:lnTo>
                  <a:pt x="0" y="34"/>
                </a:lnTo>
                <a:lnTo>
                  <a:pt x="11" y="13"/>
                </a:lnTo>
                <a:lnTo>
                  <a:pt x="13" y="9"/>
                </a:lnTo>
                <a:lnTo>
                  <a:pt x="16" y="5"/>
                </a:lnTo>
                <a:lnTo>
                  <a:pt x="20" y="3"/>
                </a:lnTo>
                <a:lnTo>
                  <a:pt x="24" y="1"/>
                </a:lnTo>
                <a:close/>
              </a:path>
            </a:pathLst>
          </a:custGeom>
          <a:solidFill>
            <a:srgbClr val="FF7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0" name="Freeform 118"/>
          <p:cNvSpPr>
            <a:spLocks/>
          </p:cNvSpPr>
          <p:nvPr/>
        </p:nvSpPr>
        <p:spPr bwMode="auto">
          <a:xfrm>
            <a:off x="2125663" y="3878256"/>
            <a:ext cx="296863" cy="128588"/>
          </a:xfrm>
          <a:custGeom>
            <a:avLst/>
            <a:gdLst>
              <a:gd name="T0" fmla="*/ 101 w 560"/>
              <a:gd name="T1" fmla="*/ 23 h 245"/>
              <a:gd name="T2" fmla="*/ 72 w 560"/>
              <a:gd name="T3" fmla="*/ 11 h 245"/>
              <a:gd name="T4" fmla="*/ 71 w 560"/>
              <a:gd name="T5" fmla="*/ 11 h 245"/>
              <a:gd name="T6" fmla="*/ 48 w 560"/>
              <a:gd name="T7" fmla="*/ 2 h 245"/>
              <a:gd name="T8" fmla="*/ 42 w 560"/>
              <a:gd name="T9" fmla="*/ 0 h 245"/>
              <a:gd name="T10" fmla="*/ 35 w 560"/>
              <a:gd name="T11" fmla="*/ 0 h 245"/>
              <a:gd name="T12" fmla="*/ 29 w 560"/>
              <a:gd name="T13" fmla="*/ 0 h 245"/>
              <a:gd name="T14" fmla="*/ 22 w 560"/>
              <a:gd name="T15" fmla="*/ 2 h 245"/>
              <a:gd name="T16" fmla="*/ 15 w 560"/>
              <a:gd name="T17" fmla="*/ 7 h 245"/>
              <a:gd name="T18" fmla="*/ 11 w 560"/>
              <a:gd name="T19" fmla="*/ 11 h 245"/>
              <a:gd name="T20" fmla="*/ 5 w 560"/>
              <a:gd name="T21" fmla="*/ 17 h 245"/>
              <a:gd name="T22" fmla="*/ 2 w 560"/>
              <a:gd name="T23" fmla="*/ 24 h 245"/>
              <a:gd name="T24" fmla="*/ 0 w 560"/>
              <a:gd name="T25" fmla="*/ 38 h 245"/>
              <a:gd name="T26" fmla="*/ 2 w 560"/>
              <a:gd name="T27" fmla="*/ 52 h 245"/>
              <a:gd name="T28" fmla="*/ 10 w 560"/>
              <a:gd name="T29" fmla="*/ 63 h 245"/>
              <a:gd name="T30" fmla="*/ 21 w 560"/>
              <a:gd name="T31" fmla="*/ 71 h 245"/>
              <a:gd name="T32" fmla="*/ 25 w 560"/>
              <a:gd name="T33" fmla="*/ 73 h 245"/>
              <a:gd name="T34" fmla="*/ 34 w 560"/>
              <a:gd name="T35" fmla="*/ 76 h 245"/>
              <a:gd name="T36" fmla="*/ 42 w 560"/>
              <a:gd name="T37" fmla="*/ 81 h 245"/>
              <a:gd name="T38" fmla="*/ 46 w 560"/>
              <a:gd name="T39" fmla="*/ 83 h 245"/>
              <a:gd name="T40" fmla="*/ 46 w 560"/>
              <a:gd name="T41" fmla="*/ 82 h 245"/>
              <a:gd name="T42" fmla="*/ 78 w 560"/>
              <a:gd name="T43" fmla="*/ 94 h 245"/>
              <a:gd name="T44" fmla="*/ 79 w 560"/>
              <a:gd name="T45" fmla="*/ 95 h 245"/>
              <a:gd name="T46" fmla="*/ 80 w 560"/>
              <a:gd name="T47" fmla="*/ 95 h 245"/>
              <a:gd name="T48" fmla="*/ 80 w 560"/>
              <a:gd name="T49" fmla="*/ 95 h 245"/>
              <a:gd name="T50" fmla="*/ 81 w 560"/>
              <a:gd name="T51" fmla="*/ 95 h 245"/>
              <a:gd name="T52" fmla="*/ 452 w 560"/>
              <a:gd name="T53" fmla="*/ 241 h 245"/>
              <a:gd name="T54" fmla="*/ 560 w 560"/>
              <a:gd name="T55" fmla="*/ 245 h 245"/>
              <a:gd name="T56" fmla="*/ 484 w 560"/>
              <a:gd name="T57" fmla="*/ 173 h 245"/>
              <a:gd name="T58" fmla="*/ 101 w 560"/>
              <a:gd name="T59" fmla="*/ 21 h 245"/>
              <a:gd name="T60" fmla="*/ 101 w 560"/>
              <a:gd name="T61" fmla="*/ 2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60" h="245">
                <a:moveTo>
                  <a:pt x="101" y="23"/>
                </a:moveTo>
                <a:lnTo>
                  <a:pt x="72" y="11"/>
                </a:lnTo>
                <a:lnTo>
                  <a:pt x="71" y="11"/>
                </a:lnTo>
                <a:lnTo>
                  <a:pt x="48" y="2"/>
                </a:lnTo>
                <a:lnTo>
                  <a:pt x="42" y="0"/>
                </a:lnTo>
                <a:lnTo>
                  <a:pt x="35" y="0"/>
                </a:lnTo>
                <a:lnTo>
                  <a:pt x="29" y="0"/>
                </a:lnTo>
                <a:lnTo>
                  <a:pt x="22" y="2"/>
                </a:lnTo>
                <a:lnTo>
                  <a:pt x="15" y="7"/>
                </a:lnTo>
                <a:lnTo>
                  <a:pt x="11" y="11"/>
                </a:lnTo>
                <a:lnTo>
                  <a:pt x="5" y="17"/>
                </a:lnTo>
                <a:lnTo>
                  <a:pt x="2" y="24"/>
                </a:lnTo>
                <a:lnTo>
                  <a:pt x="0" y="38"/>
                </a:lnTo>
                <a:lnTo>
                  <a:pt x="2" y="52"/>
                </a:lnTo>
                <a:lnTo>
                  <a:pt x="10" y="63"/>
                </a:lnTo>
                <a:lnTo>
                  <a:pt x="21" y="71"/>
                </a:lnTo>
                <a:lnTo>
                  <a:pt x="25" y="73"/>
                </a:lnTo>
                <a:lnTo>
                  <a:pt x="34" y="76"/>
                </a:lnTo>
                <a:lnTo>
                  <a:pt x="42" y="81"/>
                </a:lnTo>
                <a:lnTo>
                  <a:pt x="46" y="83"/>
                </a:lnTo>
                <a:lnTo>
                  <a:pt x="46" y="82"/>
                </a:lnTo>
                <a:lnTo>
                  <a:pt x="78" y="94"/>
                </a:lnTo>
                <a:lnTo>
                  <a:pt x="79" y="95"/>
                </a:lnTo>
                <a:lnTo>
                  <a:pt x="80" y="95"/>
                </a:lnTo>
                <a:lnTo>
                  <a:pt x="80" y="95"/>
                </a:lnTo>
                <a:lnTo>
                  <a:pt x="81" y="95"/>
                </a:lnTo>
                <a:lnTo>
                  <a:pt x="452" y="241"/>
                </a:lnTo>
                <a:lnTo>
                  <a:pt x="560" y="245"/>
                </a:lnTo>
                <a:lnTo>
                  <a:pt x="484" y="173"/>
                </a:lnTo>
                <a:lnTo>
                  <a:pt x="101" y="21"/>
                </a:lnTo>
                <a:lnTo>
                  <a:pt x="101" y="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1" name="Freeform 119"/>
          <p:cNvSpPr>
            <a:spLocks/>
          </p:cNvSpPr>
          <p:nvPr/>
        </p:nvSpPr>
        <p:spPr bwMode="auto">
          <a:xfrm>
            <a:off x="2363788" y="3973506"/>
            <a:ext cx="36513" cy="26988"/>
          </a:xfrm>
          <a:custGeom>
            <a:avLst/>
            <a:gdLst>
              <a:gd name="T0" fmla="*/ 63 w 69"/>
              <a:gd name="T1" fmla="*/ 52 h 52"/>
              <a:gd name="T2" fmla="*/ 4 w 69"/>
              <a:gd name="T3" fmla="*/ 50 h 52"/>
              <a:gd name="T4" fmla="*/ 2 w 69"/>
              <a:gd name="T5" fmla="*/ 48 h 52"/>
              <a:gd name="T6" fmla="*/ 1 w 69"/>
              <a:gd name="T7" fmla="*/ 45 h 52"/>
              <a:gd name="T8" fmla="*/ 0 w 69"/>
              <a:gd name="T9" fmla="*/ 41 h 52"/>
              <a:gd name="T10" fmla="*/ 0 w 69"/>
              <a:gd name="T11" fmla="*/ 37 h 52"/>
              <a:gd name="T12" fmla="*/ 3 w 69"/>
              <a:gd name="T13" fmla="*/ 34 h 52"/>
              <a:gd name="T14" fmla="*/ 9 w 69"/>
              <a:gd name="T15" fmla="*/ 31 h 52"/>
              <a:gd name="T16" fmla="*/ 14 w 69"/>
              <a:gd name="T17" fmla="*/ 30 h 52"/>
              <a:gd name="T18" fmla="*/ 19 w 69"/>
              <a:gd name="T19" fmla="*/ 30 h 52"/>
              <a:gd name="T20" fmla="*/ 25 w 69"/>
              <a:gd name="T21" fmla="*/ 30 h 52"/>
              <a:gd name="T22" fmla="*/ 24 w 69"/>
              <a:gd name="T23" fmla="*/ 29 h 52"/>
              <a:gd name="T24" fmla="*/ 23 w 69"/>
              <a:gd name="T25" fmla="*/ 27 h 52"/>
              <a:gd name="T26" fmla="*/ 21 w 69"/>
              <a:gd name="T27" fmla="*/ 26 h 52"/>
              <a:gd name="T28" fmla="*/ 20 w 69"/>
              <a:gd name="T29" fmla="*/ 25 h 52"/>
              <a:gd name="T30" fmla="*/ 19 w 69"/>
              <a:gd name="T31" fmla="*/ 24 h 52"/>
              <a:gd name="T32" fmla="*/ 15 w 69"/>
              <a:gd name="T33" fmla="*/ 19 h 52"/>
              <a:gd name="T34" fmla="*/ 13 w 69"/>
              <a:gd name="T35" fmla="*/ 14 h 52"/>
              <a:gd name="T36" fmla="*/ 13 w 69"/>
              <a:gd name="T37" fmla="*/ 8 h 52"/>
              <a:gd name="T38" fmla="*/ 14 w 69"/>
              <a:gd name="T39" fmla="*/ 5 h 52"/>
              <a:gd name="T40" fmla="*/ 18 w 69"/>
              <a:gd name="T41" fmla="*/ 2 h 52"/>
              <a:gd name="T42" fmla="*/ 21 w 69"/>
              <a:gd name="T43" fmla="*/ 1 h 52"/>
              <a:gd name="T44" fmla="*/ 25 w 69"/>
              <a:gd name="T45" fmla="*/ 0 h 52"/>
              <a:gd name="T46" fmla="*/ 29 w 69"/>
              <a:gd name="T47" fmla="*/ 2 h 52"/>
              <a:gd name="T48" fmla="*/ 69 w 69"/>
              <a:gd name="T49" fmla="*/ 39 h 52"/>
              <a:gd name="T50" fmla="*/ 63 w 69"/>
              <a:gd name="T51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9" h="52">
                <a:moveTo>
                  <a:pt x="63" y="52"/>
                </a:moveTo>
                <a:lnTo>
                  <a:pt x="4" y="50"/>
                </a:lnTo>
                <a:lnTo>
                  <a:pt x="2" y="48"/>
                </a:lnTo>
                <a:lnTo>
                  <a:pt x="1" y="45"/>
                </a:lnTo>
                <a:lnTo>
                  <a:pt x="0" y="41"/>
                </a:lnTo>
                <a:lnTo>
                  <a:pt x="0" y="37"/>
                </a:lnTo>
                <a:lnTo>
                  <a:pt x="3" y="34"/>
                </a:lnTo>
                <a:lnTo>
                  <a:pt x="9" y="31"/>
                </a:lnTo>
                <a:lnTo>
                  <a:pt x="14" y="30"/>
                </a:lnTo>
                <a:lnTo>
                  <a:pt x="19" y="30"/>
                </a:lnTo>
                <a:lnTo>
                  <a:pt x="25" y="30"/>
                </a:lnTo>
                <a:lnTo>
                  <a:pt x="24" y="29"/>
                </a:lnTo>
                <a:lnTo>
                  <a:pt x="23" y="27"/>
                </a:lnTo>
                <a:lnTo>
                  <a:pt x="21" y="26"/>
                </a:lnTo>
                <a:lnTo>
                  <a:pt x="20" y="25"/>
                </a:lnTo>
                <a:lnTo>
                  <a:pt x="19" y="24"/>
                </a:lnTo>
                <a:lnTo>
                  <a:pt x="15" y="19"/>
                </a:lnTo>
                <a:lnTo>
                  <a:pt x="13" y="14"/>
                </a:lnTo>
                <a:lnTo>
                  <a:pt x="13" y="8"/>
                </a:lnTo>
                <a:lnTo>
                  <a:pt x="14" y="5"/>
                </a:lnTo>
                <a:lnTo>
                  <a:pt x="18" y="2"/>
                </a:lnTo>
                <a:lnTo>
                  <a:pt x="21" y="1"/>
                </a:lnTo>
                <a:lnTo>
                  <a:pt x="25" y="0"/>
                </a:lnTo>
                <a:lnTo>
                  <a:pt x="29" y="2"/>
                </a:lnTo>
                <a:lnTo>
                  <a:pt x="69" y="39"/>
                </a:lnTo>
                <a:lnTo>
                  <a:pt x="63" y="52"/>
                </a:lnTo>
                <a:close/>
              </a:path>
            </a:pathLst>
          </a:custGeom>
          <a:solidFill>
            <a:srgbClr val="C6B2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2" name="Freeform 120"/>
          <p:cNvSpPr>
            <a:spLocks/>
          </p:cNvSpPr>
          <p:nvPr/>
        </p:nvSpPr>
        <p:spPr bwMode="auto">
          <a:xfrm>
            <a:off x="2401887" y="3997319"/>
            <a:ext cx="6350" cy="4762"/>
          </a:xfrm>
          <a:custGeom>
            <a:avLst/>
            <a:gdLst>
              <a:gd name="T0" fmla="*/ 3 w 12"/>
              <a:gd name="T1" fmla="*/ 0 h 9"/>
              <a:gd name="T2" fmla="*/ 12 w 12"/>
              <a:gd name="T3" fmla="*/ 9 h 9"/>
              <a:gd name="T4" fmla="*/ 0 w 12"/>
              <a:gd name="T5" fmla="*/ 8 h 9"/>
              <a:gd name="T6" fmla="*/ 3 w 12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9">
                <a:moveTo>
                  <a:pt x="3" y="0"/>
                </a:moveTo>
                <a:lnTo>
                  <a:pt x="12" y="9"/>
                </a:lnTo>
                <a:lnTo>
                  <a:pt x="0" y="8"/>
                </a:lnTo>
                <a:lnTo>
                  <a:pt x="3" y="0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3" name="Freeform 121"/>
          <p:cNvSpPr>
            <a:spLocks/>
          </p:cNvSpPr>
          <p:nvPr/>
        </p:nvSpPr>
        <p:spPr bwMode="auto">
          <a:xfrm>
            <a:off x="2157413" y="3890956"/>
            <a:ext cx="11113" cy="26988"/>
          </a:xfrm>
          <a:custGeom>
            <a:avLst/>
            <a:gdLst>
              <a:gd name="T0" fmla="*/ 19 w 22"/>
              <a:gd name="T1" fmla="*/ 0 h 51"/>
              <a:gd name="T2" fmla="*/ 22 w 22"/>
              <a:gd name="T3" fmla="*/ 1 h 51"/>
              <a:gd name="T4" fmla="*/ 22 w 22"/>
              <a:gd name="T5" fmla="*/ 5 h 51"/>
              <a:gd name="T6" fmla="*/ 21 w 22"/>
              <a:gd name="T7" fmla="*/ 12 h 51"/>
              <a:gd name="T8" fmla="*/ 19 w 22"/>
              <a:gd name="T9" fmla="*/ 19 h 51"/>
              <a:gd name="T10" fmla="*/ 16 w 22"/>
              <a:gd name="T11" fmla="*/ 28 h 51"/>
              <a:gd name="T12" fmla="*/ 13 w 22"/>
              <a:gd name="T13" fmla="*/ 36 h 51"/>
              <a:gd name="T14" fmla="*/ 10 w 22"/>
              <a:gd name="T15" fmla="*/ 42 h 51"/>
              <a:gd name="T16" fmla="*/ 6 w 22"/>
              <a:gd name="T17" fmla="*/ 47 h 51"/>
              <a:gd name="T18" fmla="*/ 3 w 22"/>
              <a:gd name="T19" fmla="*/ 51 h 51"/>
              <a:gd name="T20" fmla="*/ 0 w 22"/>
              <a:gd name="T21" fmla="*/ 49 h 51"/>
              <a:gd name="T22" fmla="*/ 4 w 22"/>
              <a:gd name="T23" fmla="*/ 45 h 51"/>
              <a:gd name="T24" fmla="*/ 8 w 22"/>
              <a:gd name="T25" fmla="*/ 39 h 51"/>
              <a:gd name="T26" fmla="*/ 11 w 22"/>
              <a:gd name="T27" fmla="*/ 32 h 51"/>
              <a:gd name="T28" fmla="*/ 13 w 22"/>
              <a:gd name="T29" fmla="*/ 27 h 51"/>
              <a:gd name="T30" fmla="*/ 15 w 22"/>
              <a:gd name="T31" fmla="*/ 20 h 51"/>
              <a:gd name="T32" fmla="*/ 18 w 22"/>
              <a:gd name="T33" fmla="*/ 13 h 51"/>
              <a:gd name="T34" fmla="*/ 19 w 22"/>
              <a:gd name="T35" fmla="*/ 7 h 51"/>
              <a:gd name="T36" fmla="*/ 19 w 22"/>
              <a:gd name="T37" fmla="*/ 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" h="51">
                <a:moveTo>
                  <a:pt x="19" y="0"/>
                </a:moveTo>
                <a:lnTo>
                  <a:pt x="22" y="1"/>
                </a:lnTo>
                <a:lnTo>
                  <a:pt x="22" y="5"/>
                </a:lnTo>
                <a:lnTo>
                  <a:pt x="21" y="12"/>
                </a:lnTo>
                <a:lnTo>
                  <a:pt x="19" y="19"/>
                </a:lnTo>
                <a:lnTo>
                  <a:pt x="16" y="28"/>
                </a:lnTo>
                <a:lnTo>
                  <a:pt x="13" y="36"/>
                </a:lnTo>
                <a:lnTo>
                  <a:pt x="10" y="42"/>
                </a:lnTo>
                <a:lnTo>
                  <a:pt x="6" y="47"/>
                </a:lnTo>
                <a:lnTo>
                  <a:pt x="3" y="51"/>
                </a:lnTo>
                <a:lnTo>
                  <a:pt x="0" y="49"/>
                </a:lnTo>
                <a:lnTo>
                  <a:pt x="4" y="45"/>
                </a:lnTo>
                <a:lnTo>
                  <a:pt x="8" y="39"/>
                </a:lnTo>
                <a:lnTo>
                  <a:pt x="11" y="32"/>
                </a:lnTo>
                <a:lnTo>
                  <a:pt x="13" y="27"/>
                </a:lnTo>
                <a:lnTo>
                  <a:pt x="15" y="20"/>
                </a:lnTo>
                <a:lnTo>
                  <a:pt x="18" y="13"/>
                </a:lnTo>
                <a:lnTo>
                  <a:pt x="19" y="7"/>
                </a:lnTo>
                <a:lnTo>
                  <a:pt x="19" y="0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4" name="Freeform 122"/>
          <p:cNvSpPr>
            <a:spLocks/>
          </p:cNvSpPr>
          <p:nvPr/>
        </p:nvSpPr>
        <p:spPr bwMode="auto">
          <a:xfrm>
            <a:off x="2168525" y="3895720"/>
            <a:ext cx="11112" cy="26987"/>
          </a:xfrm>
          <a:custGeom>
            <a:avLst/>
            <a:gdLst>
              <a:gd name="T0" fmla="*/ 0 w 22"/>
              <a:gd name="T1" fmla="*/ 50 h 51"/>
              <a:gd name="T2" fmla="*/ 3 w 22"/>
              <a:gd name="T3" fmla="*/ 45 h 51"/>
              <a:gd name="T4" fmla="*/ 7 w 22"/>
              <a:gd name="T5" fmla="*/ 40 h 51"/>
              <a:gd name="T6" fmla="*/ 10 w 22"/>
              <a:gd name="T7" fmla="*/ 33 h 51"/>
              <a:gd name="T8" fmla="*/ 13 w 22"/>
              <a:gd name="T9" fmla="*/ 26 h 51"/>
              <a:gd name="T10" fmla="*/ 15 w 22"/>
              <a:gd name="T11" fmla="*/ 19 h 51"/>
              <a:gd name="T12" fmla="*/ 18 w 22"/>
              <a:gd name="T13" fmla="*/ 12 h 51"/>
              <a:gd name="T14" fmla="*/ 19 w 22"/>
              <a:gd name="T15" fmla="*/ 5 h 51"/>
              <a:gd name="T16" fmla="*/ 19 w 22"/>
              <a:gd name="T17" fmla="*/ 0 h 51"/>
              <a:gd name="T18" fmla="*/ 22 w 22"/>
              <a:gd name="T19" fmla="*/ 1 h 51"/>
              <a:gd name="T20" fmla="*/ 22 w 22"/>
              <a:gd name="T21" fmla="*/ 4 h 51"/>
              <a:gd name="T22" fmla="*/ 22 w 22"/>
              <a:gd name="T23" fmla="*/ 11 h 51"/>
              <a:gd name="T24" fmla="*/ 20 w 22"/>
              <a:gd name="T25" fmla="*/ 19 h 51"/>
              <a:gd name="T26" fmla="*/ 17 w 22"/>
              <a:gd name="T27" fmla="*/ 28 h 51"/>
              <a:gd name="T28" fmla="*/ 13 w 22"/>
              <a:gd name="T29" fmla="*/ 37 h 51"/>
              <a:gd name="T30" fmla="*/ 9 w 22"/>
              <a:gd name="T31" fmla="*/ 43 h 51"/>
              <a:gd name="T32" fmla="*/ 5 w 22"/>
              <a:gd name="T33" fmla="*/ 49 h 51"/>
              <a:gd name="T34" fmla="*/ 3 w 22"/>
              <a:gd name="T35" fmla="*/ 51 h 51"/>
              <a:gd name="T36" fmla="*/ 0 w 22"/>
              <a:gd name="T37" fmla="*/ 50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" h="51">
                <a:moveTo>
                  <a:pt x="0" y="50"/>
                </a:moveTo>
                <a:lnTo>
                  <a:pt x="3" y="45"/>
                </a:lnTo>
                <a:lnTo>
                  <a:pt x="7" y="40"/>
                </a:lnTo>
                <a:lnTo>
                  <a:pt x="10" y="33"/>
                </a:lnTo>
                <a:lnTo>
                  <a:pt x="13" y="26"/>
                </a:lnTo>
                <a:lnTo>
                  <a:pt x="15" y="19"/>
                </a:lnTo>
                <a:lnTo>
                  <a:pt x="18" y="12"/>
                </a:lnTo>
                <a:lnTo>
                  <a:pt x="19" y="5"/>
                </a:lnTo>
                <a:lnTo>
                  <a:pt x="19" y="0"/>
                </a:lnTo>
                <a:lnTo>
                  <a:pt x="22" y="1"/>
                </a:lnTo>
                <a:lnTo>
                  <a:pt x="22" y="4"/>
                </a:lnTo>
                <a:lnTo>
                  <a:pt x="22" y="11"/>
                </a:lnTo>
                <a:lnTo>
                  <a:pt x="20" y="19"/>
                </a:lnTo>
                <a:lnTo>
                  <a:pt x="17" y="28"/>
                </a:lnTo>
                <a:lnTo>
                  <a:pt x="13" y="37"/>
                </a:lnTo>
                <a:lnTo>
                  <a:pt x="9" y="43"/>
                </a:lnTo>
                <a:lnTo>
                  <a:pt x="5" y="49"/>
                </a:lnTo>
                <a:lnTo>
                  <a:pt x="3" y="51"/>
                </a:lnTo>
                <a:lnTo>
                  <a:pt x="0" y="50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5" name="Freeform 123"/>
          <p:cNvSpPr>
            <a:spLocks/>
          </p:cNvSpPr>
          <p:nvPr/>
        </p:nvSpPr>
        <p:spPr bwMode="auto">
          <a:xfrm>
            <a:off x="2179638" y="3913181"/>
            <a:ext cx="187325" cy="77788"/>
          </a:xfrm>
          <a:custGeom>
            <a:avLst/>
            <a:gdLst>
              <a:gd name="T0" fmla="*/ 0 w 356"/>
              <a:gd name="T1" fmla="*/ 9 h 147"/>
              <a:gd name="T2" fmla="*/ 1 w 356"/>
              <a:gd name="T3" fmla="*/ 7 h 147"/>
              <a:gd name="T4" fmla="*/ 2 w 356"/>
              <a:gd name="T5" fmla="*/ 5 h 147"/>
              <a:gd name="T6" fmla="*/ 3 w 356"/>
              <a:gd name="T7" fmla="*/ 3 h 147"/>
              <a:gd name="T8" fmla="*/ 5 w 356"/>
              <a:gd name="T9" fmla="*/ 0 h 147"/>
              <a:gd name="T10" fmla="*/ 356 w 356"/>
              <a:gd name="T11" fmla="*/ 139 h 147"/>
              <a:gd name="T12" fmla="*/ 354 w 356"/>
              <a:gd name="T13" fmla="*/ 140 h 147"/>
              <a:gd name="T14" fmla="*/ 351 w 356"/>
              <a:gd name="T15" fmla="*/ 142 h 147"/>
              <a:gd name="T16" fmla="*/ 349 w 356"/>
              <a:gd name="T17" fmla="*/ 143 h 147"/>
              <a:gd name="T18" fmla="*/ 346 w 356"/>
              <a:gd name="T19" fmla="*/ 147 h 147"/>
              <a:gd name="T20" fmla="*/ 0 w 356"/>
              <a:gd name="T21" fmla="*/ 9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6" h="147">
                <a:moveTo>
                  <a:pt x="0" y="9"/>
                </a:moveTo>
                <a:lnTo>
                  <a:pt x="1" y="7"/>
                </a:lnTo>
                <a:lnTo>
                  <a:pt x="2" y="5"/>
                </a:lnTo>
                <a:lnTo>
                  <a:pt x="3" y="3"/>
                </a:lnTo>
                <a:lnTo>
                  <a:pt x="5" y="0"/>
                </a:lnTo>
                <a:lnTo>
                  <a:pt x="356" y="139"/>
                </a:lnTo>
                <a:lnTo>
                  <a:pt x="354" y="140"/>
                </a:lnTo>
                <a:lnTo>
                  <a:pt x="351" y="142"/>
                </a:lnTo>
                <a:lnTo>
                  <a:pt x="349" y="143"/>
                </a:lnTo>
                <a:lnTo>
                  <a:pt x="346" y="147"/>
                </a:lnTo>
                <a:lnTo>
                  <a:pt x="0" y="9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6" name="Freeform 124"/>
          <p:cNvSpPr>
            <a:spLocks/>
          </p:cNvSpPr>
          <p:nvPr/>
        </p:nvSpPr>
        <p:spPr bwMode="auto">
          <a:xfrm>
            <a:off x="2182813" y="3905244"/>
            <a:ext cx="187325" cy="80962"/>
          </a:xfrm>
          <a:custGeom>
            <a:avLst/>
            <a:gdLst>
              <a:gd name="T0" fmla="*/ 354 w 354"/>
              <a:gd name="T1" fmla="*/ 152 h 152"/>
              <a:gd name="T2" fmla="*/ 0 w 354"/>
              <a:gd name="T3" fmla="*/ 11 h 152"/>
              <a:gd name="T4" fmla="*/ 1 w 354"/>
              <a:gd name="T5" fmla="*/ 9 h 152"/>
              <a:gd name="T6" fmla="*/ 2 w 354"/>
              <a:gd name="T7" fmla="*/ 5 h 152"/>
              <a:gd name="T8" fmla="*/ 2 w 354"/>
              <a:gd name="T9" fmla="*/ 3 h 152"/>
              <a:gd name="T10" fmla="*/ 3 w 354"/>
              <a:gd name="T11" fmla="*/ 0 h 152"/>
              <a:gd name="T12" fmla="*/ 350 w 354"/>
              <a:gd name="T13" fmla="*/ 137 h 152"/>
              <a:gd name="T14" fmla="*/ 350 w 354"/>
              <a:gd name="T15" fmla="*/ 141 h 152"/>
              <a:gd name="T16" fmla="*/ 350 w 354"/>
              <a:gd name="T17" fmla="*/ 145 h 152"/>
              <a:gd name="T18" fmla="*/ 353 w 354"/>
              <a:gd name="T19" fmla="*/ 148 h 152"/>
              <a:gd name="T20" fmla="*/ 354 w 354"/>
              <a:gd name="T21" fmla="*/ 152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152">
                <a:moveTo>
                  <a:pt x="354" y="152"/>
                </a:moveTo>
                <a:lnTo>
                  <a:pt x="0" y="11"/>
                </a:lnTo>
                <a:lnTo>
                  <a:pt x="1" y="9"/>
                </a:lnTo>
                <a:lnTo>
                  <a:pt x="2" y="5"/>
                </a:lnTo>
                <a:lnTo>
                  <a:pt x="2" y="3"/>
                </a:lnTo>
                <a:lnTo>
                  <a:pt x="3" y="0"/>
                </a:lnTo>
                <a:lnTo>
                  <a:pt x="350" y="137"/>
                </a:lnTo>
                <a:lnTo>
                  <a:pt x="350" y="141"/>
                </a:lnTo>
                <a:lnTo>
                  <a:pt x="350" y="145"/>
                </a:lnTo>
                <a:lnTo>
                  <a:pt x="353" y="148"/>
                </a:lnTo>
                <a:lnTo>
                  <a:pt x="354" y="152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7" name="Freeform 125"/>
          <p:cNvSpPr>
            <a:spLocks/>
          </p:cNvSpPr>
          <p:nvPr/>
        </p:nvSpPr>
        <p:spPr bwMode="auto">
          <a:xfrm>
            <a:off x="2184400" y="3897306"/>
            <a:ext cx="188912" cy="77788"/>
          </a:xfrm>
          <a:custGeom>
            <a:avLst/>
            <a:gdLst>
              <a:gd name="T0" fmla="*/ 0 w 355"/>
              <a:gd name="T1" fmla="*/ 8 h 147"/>
              <a:gd name="T2" fmla="*/ 0 w 355"/>
              <a:gd name="T3" fmla="*/ 6 h 147"/>
              <a:gd name="T4" fmla="*/ 1 w 355"/>
              <a:gd name="T5" fmla="*/ 4 h 147"/>
              <a:gd name="T6" fmla="*/ 1 w 355"/>
              <a:gd name="T7" fmla="*/ 2 h 147"/>
              <a:gd name="T8" fmla="*/ 1 w 355"/>
              <a:gd name="T9" fmla="*/ 0 h 147"/>
              <a:gd name="T10" fmla="*/ 355 w 355"/>
              <a:gd name="T11" fmla="*/ 140 h 147"/>
              <a:gd name="T12" fmla="*/ 353 w 355"/>
              <a:gd name="T13" fmla="*/ 141 h 147"/>
              <a:gd name="T14" fmla="*/ 352 w 355"/>
              <a:gd name="T15" fmla="*/ 142 h 147"/>
              <a:gd name="T16" fmla="*/ 350 w 355"/>
              <a:gd name="T17" fmla="*/ 144 h 147"/>
              <a:gd name="T18" fmla="*/ 348 w 355"/>
              <a:gd name="T19" fmla="*/ 147 h 147"/>
              <a:gd name="T20" fmla="*/ 0 w 355"/>
              <a:gd name="T21" fmla="*/ 8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5" h="147">
                <a:moveTo>
                  <a:pt x="0" y="8"/>
                </a:moveTo>
                <a:lnTo>
                  <a:pt x="0" y="6"/>
                </a:lnTo>
                <a:lnTo>
                  <a:pt x="1" y="4"/>
                </a:lnTo>
                <a:lnTo>
                  <a:pt x="1" y="2"/>
                </a:lnTo>
                <a:lnTo>
                  <a:pt x="1" y="0"/>
                </a:lnTo>
                <a:lnTo>
                  <a:pt x="355" y="140"/>
                </a:lnTo>
                <a:lnTo>
                  <a:pt x="353" y="141"/>
                </a:lnTo>
                <a:lnTo>
                  <a:pt x="352" y="142"/>
                </a:lnTo>
                <a:lnTo>
                  <a:pt x="350" y="144"/>
                </a:lnTo>
                <a:lnTo>
                  <a:pt x="348" y="147"/>
                </a:lnTo>
                <a:lnTo>
                  <a:pt x="0" y="8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8" name="Freeform 126"/>
          <p:cNvSpPr>
            <a:spLocks/>
          </p:cNvSpPr>
          <p:nvPr/>
        </p:nvSpPr>
        <p:spPr bwMode="auto">
          <a:xfrm>
            <a:off x="2162175" y="3892545"/>
            <a:ext cx="12700" cy="28575"/>
          </a:xfrm>
          <a:custGeom>
            <a:avLst/>
            <a:gdLst>
              <a:gd name="T0" fmla="*/ 19 w 24"/>
              <a:gd name="T1" fmla="*/ 29 h 53"/>
              <a:gd name="T2" fmla="*/ 15 w 24"/>
              <a:gd name="T3" fmla="*/ 37 h 53"/>
              <a:gd name="T4" fmla="*/ 12 w 24"/>
              <a:gd name="T5" fmla="*/ 44 h 53"/>
              <a:gd name="T6" fmla="*/ 9 w 24"/>
              <a:gd name="T7" fmla="*/ 48 h 53"/>
              <a:gd name="T8" fmla="*/ 5 w 24"/>
              <a:gd name="T9" fmla="*/ 53 h 53"/>
              <a:gd name="T10" fmla="*/ 0 w 24"/>
              <a:gd name="T11" fmla="*/ 50 h 53"/>
              <a:gd name="T12" fmla="*/ 3 w 24"/>
              <a:gd name="T13" fmla="*/ 46 h 53"/>
              <a:gd name="T14" fmla="*/ 6 w 24"/>
              <a:gd name="T15" fmla="*/ 40 h 53"/>
              <a:gd name="T16" fmla="*/ 10 w 24"/>
              <a:gd name="T17" fmla="*/ 34 h 53"/>
              <a:gd name="T18" fmla="*/ 12 w 24"/>
              <a:gd name="T19" fmla="*/ 27 h 53"/>
              <a:gd name="T20" fmla="*/ 15 w 24"/>
              <a:gd name="T21" fmla="*/ 19 h 53"/>
              <a:gd name="T22" fmla="*/ 18 w 24"/>
              <a:gd name="T23" fmla="*/ 12 h 53"/>
              <a:gd name="T24" fmla="*/ 19 w 24"/>
              <a:gd name="T25" fmla="*/ 6 h 53"/>
              <a:gd name="T26" fmla="*/ 19 w 24"/>
              <a:gd name="T27" fmla="*/ 0 h 53"/>
              <a:gd name="T28" fmla="*/ 24 w 24"/>
              <a:gd name="T29" fmla="*/ 2 h 53"/>
              <a:gd name="T30" fmla="*/ 24 w 24"/>
              <a:gd name="T31" fmla="*/ 7 h 53"/>
              <a:gd name="T32" fmla="*/ 24 w 24"/>
              <a:gd name="T33" fmla="*/ 14 h 53"/>
              <a:gd name="T34" fmla="*/ 22 w 24"/>
              <a:gd name="T35" fmla="*/ 20 h 53"/>
              <a:gd name="T36" fmla="*/ 19 w 24"/>
              <a:gd name="T37" fmla="*/ 29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4" h="53">
                <a:moveTo>
                  <a:pt x="19" y="29"/>
                </a:moveTo>
                <a:lnTo>
                  <a:pt x="15" y="37"/>
                </a:lnTo>
                <a:lnTo>
                  <a:pt x="12" y="44"/>
                </a:lnTo>
                <a:lnTo>
                  <a:pt x="9" y="48"/>
                </a:lnTo>
                <a:lnTo>
                  <a:pt x="5" y="53"/>
                </a:lnTo>
                <a:lnTo>
                  <a:pt x="0" y="50"/>
                </a:lnTo>
                <a:lnTo>
                  <a:pt x="3" y="46"/>
                </a:lnTo>
                <a:lnTo>
                  <a:pt x="6" y="40"/>
                </a:lnTo>
                <a:lnTo>
                  <a:pt x="10" y="34"/>
                </a:lnTo>
                <a:lnTo>
                  <a:pt x="12" y="27"/>
                </a:lnTo>
                <a:lnTo>
                  <a:pt x="15" y="19"/>
                </a:lnTo>
                <a:lnTo>
                  <a:pt x="18" y="12"/>
                </a:lnTo>
                <a:lnTo>
                  <a:pt x="19" y="6"/>
                </a:lnTo>
                <a:lnTo>
                  <a:pt x="19" y="0"/>
                </a:lnTo>
                <a:lnTo>
                  <a:pt x="24" y="2"/>
                </a:lnTo>
                <a:lnTo>
                  <a:pt x="24" y="7"/>
                </a:lnTo>
                <a:lnTo>
                  <a:pt x="24" y="14"/>
                </a:lnTo>
                <a:lnTo>
                  <a:pt x="22" y="20"/>
                </a:lnTo>
                <a:lnTo>
                  <a:pt x="19" y="29"/>
                </a:lnTo>
                <a:close/>
              </a:path>
            </a:pathLst>
          </a:custGeom>
          <a:solidFill>
            <a:srgbClr val="C1E5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59" name="Freeform 127"/>
          <p:cNvSpPr>
            <a:spLocks/>
          </p:cNvSpPr>
          <p:nvPr/>
        </p:nvSpPr>
        <p:spPr bwMode="auto">
          <a:xfrm>
            <a:off x="2151062" y="3914770"/>
            <a:ext cx="1588" cy="1587"/>
          </a:xfrm>
          <a:custGeom>
            <a:avLst/>
            <a:gdLst>
              <a:gd name="T0" fmla="*/ 1 h 1"/>
              <a:gd name="T1" fmla="*/ 0 h 1"/>
              <a:gd name="T2" fmla="*/ 0 h 1"/>
              <a:gd name="T3" fmla="*/ 0 h 1"/>
              <a:gd name="T4" fmla="*/ 0 h 1"/>
              <a:gd name="T5" fmla="*/ 0 h 1"/>
              <a:gd name="T6" fmla="*/ 1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</a:cxnLst>
            <a:rect l="0" t="0" r="r" b="b"/>
            <a:pathLst>
              <a:path h="1">
                <a:moveTo>
                  <a:pt x="0" y="1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0" name="Freeform 128"/>
          <p:cNvSpPr>
            <a:spLocks/>
          </p:cNvSpPr>
          <p:nvPr/>
        </p:nvSpPr>
        <p:spPr bwMode="auto">
          <a:xfrm>
            <a:off x="2174876" y="3921120"/>
            <a:ext cx="187325" cy="77787"/>
          </a:xfrm>
          <a:custGeom>
            <a:avLst/>
            <a:gdLst>
              <a:gd name="T0" fmla="*/ 5 w 353"/>
              <a:gd name="T1" fmla="*/ 0 h 146"/>
              <a:gd name="T2" fmla="*/ 352 w 353"/>
              <a:gd name="T3" fmla="*/ 137 h 146"/>
              <a:gd name="T4" fmla="*/ 352 w 353"/>
              <a:gd name="T5" fmla="*/ 139 h 146"/>
              <a:gd name="T6" fmla="*/ 352 w 353"/>
              <a:gd name="T7" fmla="*/ 142 h 146"/>
              <a:gd name="T8" fmla="*/ 352 w 353"/>
              <a:gd name="T9" fmla="*/ 144 h 146"/>
              <a:gd name="T10" fmla="*/ 353 w 353"/>
              <a:gd name="T11" fmla="*/ 146 h 146"/>
              <a:gd name="T12" fmla="*/ 0 w 353"/>
              <a:gd name="T13" fmla="*/ 6 h 146"/>
              <a:gd name="T14" fmla="*/ 1 w 353"/>
              <a:gd name="T15" fmla="*/ 4 h 146"/>
              <a:gd name="T16" fmla="*/ 2 w 353"/>
              <a:gd name="T17" fmla="*/ 3 h 146"/>
              <a:gd name="T18" fmla="*/ 4 w 353"/>
              <a:gd name="T19" fmla="*/ 1 h 146"/>
              <a:gd name="T20" fmla="*/ 5 w 353"/>
              <a:gd name="T21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3" h="146">
                <a:moveTo>
                  <a:pt x="5" y="0"/>
                </a:moveTo>
                <a:lnTo>
                  <a:pt x="352" y="137"/>
                </a:lnTo>
                <a:lnTo>
                  <a:pt x="352" y="139"/>
                </a:lnTo>
                <a:lnTo>
                  <a:pt x="352" y="142"/>
                </a:lnTo>
                <a:lnTo>
                  <a:pt x="352" y="144"/>
                </a:lnTo>
                <a:lnTo>
                  <a:pt x="353" y="146"/>
                </a:lnTo>
                <a:lnTo>
                  <a:pt x="0" y="6"/>
                </a:lnTo>
                <a:lnTo>
                  <a:pt x="1" y="4"/>
                </a:lnTo>
                <a:lnTo>
                  <a:pt x="2" y="3"/>
                </a:lnTo>
                <a:lnTo>
                  <a:pt x="4" y="1"/>
                </a:lnTo>
                <a:lnTo>
                  <a:pt x="5" y="0"/>
                </a:lnTo>
                <a:close/>
              </a:path>
            </a:pathLst>
          </a:custGeom>
          <a:solidFill>
            <a:srgbClr val="DD9E1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1" name="Freeform 129"/>
          <p:cNvSpPr>
            <a:spLocks/>
          </p:cNvSpPr>
          <p:nvPr/>
        </p:nvSpPr>
        <p:spPr bwMode="auto">
          <a:xfrm>
            <a:off x="2132013" y="3883019"/>
            <a:ext cx="30163" cy="31750"/>
          </a:xfrm>
          <a:custGeom>
            <a:avLst/>
            <a:gdLst>
              <a:gd name="T0" fmla="*/ 1 w 56"/>
              <a:gd name="T1" fmla="*/ 38 h 61"/>
              <a:gd name="T2" fmla="*/ 0 w 56"/>
              <a:gd name="T3" fmla="*/ 34 h 61"/>
              <a:gd name="T4" fmla="*/ 0 w 56"/>
              <a:gd name="T5" fmla="*/ 28 h 61"/>
              <a:gd name="T6" fmla="*/ 0 w 56"/>
              <a:gd name="T7" fmla="*/ 24 h 61"/>
              <a:gd name="T8" fmla="*/ 1 w 56"/>
              <a:gd name="T9" fmla="*/ 18 h 61"/>
              <a:gd name="T10" fmla="*/ 3 w 56"/>
              <a:gd name="T11" fmla="*/ 14 h 61"/>
              <a:gd name="T12" fmla="*/ 6 w 56"/>
              <a:gd name="T13" fmla="*/ 9 h 61"/>
              <a:gd name="T14" fmla="*/ 11 w 56"/>
              <a:gd name="T15" fmla="*/ 6 h 61"/>
              <a:gd name="T16" fmla="*/ 15 w 56"/>
              <a:gd name="T17" fmla="*/ 3 h 61"/>
              <a:gd name="T18" fmla="*/ 20 w 56"/>
              <a:gd name="T19" fmla="*/ 1 h 61"/>
              <a:gd name="T20" fmla="*/ 24 w 56"/>
              <a:gd name="T21" fmla="*/ 0 h 61"/>
              <a:gd name="T22" fmla="*/ 29 w 56"/>
              <a:gd name="T23" fmla="*/ 1 h 61"/>
              <a:gd name="T24" fmla="*/ 32 w 56"/>
              <a:gd name="T25" fmla="*/ 3 h 61"/>
              <a:gd name="T26" fmla="*/ 34 w 56"/>
              <a:gd name="T27" fmla="*/ 4 h 61"/>
              <a:gd name="T28" fmla="*/ 41 w 56"/>
              <a:gd name="T29" fmla="*/ 6 h 61"/>
              <a:gd name="T30" fmla="*/ 49 w 56"/>
              <a:gd name="T31" fmla="*/ 9 h 61"/>
              <a:gd name="T32" fmla="*/ 56 w 56"/>
              <a:gd name="T33" fmla="*/ 11 h 61"/>
              <a:gd name="T34" fmla="*/ 56 w 56"/>
              <a:gd name="T35" fmla="*/ 15 h 61"/>
              <a:gd name="T36" fmla="*/ 56 w 56"/>
              <a:gd name="T37" fmla="*/ 20 h 61"/>
              <a:gd name="T38" fmla="*/ 53 w 56"/>
              <a:gd name="T39" fmla="*/ 28 h 61"/>
              <a:gd name="T40" fmla="*/ 51 w 56"/>
              <a:gd name="T41" fmla="*/ 37 h 61"/>
              <a:gd name="T42" fmla="*/ 47 w 56"/>
              <a:gd name="T43" fmla="*/ 47 h 61"/>
              <a:gd name="T44" fmla="*/ 42 w 56"/>
              <a:gd name="T45" fmla="*/ 54 h 61"/>
              <a:gd name="T46" fmla="*/ 39 w 56"/>
              <a:gd name="T47" fmla="*/ 58 h 61"/>
              <a:gd name="T48" fmla="*/ 35 w 56"/>
              <a:gd name="T49" fmla="*/ 61 h 61"/>
              <a:gd name="T50" fmla="*/ 13 w 56"/>
              <a:gd name="T51" fmla="*/ 51 h 61"/>
              <a:gd name="T52" fmla="*/ 9 w 56"/>
              <a:gd name="T53" fmla="*/ 48 h 61"/>
              <a:gd name="T54" fmla="*/ 5 w 56"/>
              <a:gd name="T55" fmla="*/ 46 h 61"/>
              <a:gd name="T56" fmla="*/ 3 w 56"/>
              <a:gd name="T57" fmla="*/ 43 h 61"/>
              <a:gd name="T58" fmla="*/ 1 w 56"/>
              <a:gd name="T59" fmla="*/ 38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6" h="61">
                <a:moveTo>
                  <a:pt x="1" y="38"/>
                </a:moveTo>
                <a:lnTo>
                  <a:pt x="0" y="34"/>
                </a:lnTo>
                <a:lnTo>
                  <a:pt x="0" y="28"/>
                </a:lnTo>
                <a:lnTo>
                  <a:pt x="0" y="24"/>
                </a:lnTo>
                <a:lnTo>
                  <a:pt x="1" y="18"/>
                </a:lnTo>
                <a:lnTo>
                  <a:pt x="3" y="14"/>
                </a:lnTo>
                <a:lnTo>
                  <a:pt x="6" y="9"/>
                </a:lnTo>
                <a:lnTo>
                  <a:pt x="11" y="6"/>
                </a:lnTo>
                <a:lnTo>
                  <a:pt x="15" y="3"/>
                </a:lnTo>
                <a:lnTo>
                  <a:pt x="20" y="1"/>
                </a:lnTo>
                <a:lnTo>
                  <a:pt x="24" y="0"/>
                </a:lnTo>
                <a:lnTo>
                  <a:pt x="29" y="1"/>
                </a:lnTo>
                <a:lnTo>
                  <a:pt x="32" y="3"/>
                </a:lnTo>
                <a:lnTo>
                  <a:pt x="34" y="4"/>
                </a:lnTo>
                <a:lnTo>
                  <a:pt x="41" y="6"/>
                </a:lnTo>
                <a:lnTo>
                  <a:pt x="49" y="9"/>
                </a:lnTo>
                <a:lnTo>
                  <a:pt x="56" y="11"/>
                </a:lnTo>
                <a:lnTo>
                  <a:pt x="56" y="15"/>
                </a:lnTo>
                <a:lnTo>
                  <a:pt x="56" y="20"/>
                </a:lnTo>
                <a:lnTo>
                  <a:pt x="53" y="28"/>
                </a:lnTo>
                <a:lnTo>
                  <a:pt x="51" y="37"/>
                </a:lnTo>
                <a:lnTo>
                  <a:pt x="47" y="47"/>
                </a:lnTo>
                <a:lnTo>
                  <a:pt x="42" y="54"/>
                </a:lnTo>
                <a:lnTo>
                  <a:pt x="39" y="58"/>
                </a:lnTo>
                <a:lnTo>
                  <a:pt x="35" y="61"/>
                </a:lnTo>
                <a:lnTo>
                  <a:pt x="13" y="51"/>
                </a:lnTo>
                <a:lnTo>
                  <a:pt x="9" y="48"/>
                </a:lnTo>
                <a:lnTo>
                  <a:pt x="5" y="46"/>
                </a:lnTo>
                <a:lnTo>
                  <a:pt x="3" y="43"/>
                </a:lnTo>
                <a:lnTo>
                  <a:pt x="1" y="38"/>
                </a:lnTo>
                <a:close/>
              </a:path>
            </a:pathLst>
          </a:custGeom>
          <a:solidFill>
            <a:srgbClr val="FF75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2" name="Freeform 130"/>
          <p:cNvSpPr>
            <a:spLocks/>
          </p:cNvSpPr>
          <p:nvPr/>
        </p:nvSpPr>
        <p:spPr bwMode="auto">
          <a:xfrm>
            <a:off x="1890713" y="2933694"/>
            <a:ext cx="588963" cy="982662"/>
          </a:xfrm>
          <a:custGeom>
            <a:avLst/>
            <a:gdLst>
              <a:gd name="T0" fmla="*/ 1106 w 1114"/>
              <a:gd name="T1" fmla="*/ 364 h 1855"/>
              <a:gd name="T2" fmla="*/ 1109 w 1114"/>
              <a:gd name="T3" fmla="*/ 355 h 1855"/>
              <a:gd name="T4" fmla="*/ 1111 w 1114"/>
              <a:gd name="T5" fmla="*/ 345 h 1855"/>
              <a:gd name="T6" fmla="*/ 1114 w 1114"/>
              <a:gd name="T7" fmla="*/ 335 h 1855"/>
              <a:gd name="T8" fmla="*/ 1114 w 1114"/>
              <a:gd name="T9" fmla="*/ 325 h 1855"/>
              <a:gd name="T10" fmla="*/ 1111 w 1114"/>
              <a:gd name="T11" fmla="*/ 314 h 1855"/>
              <a:gd name="T12" fmla="*/ 1108 w 1114"/>
              <a:gd name="T13" fmla="*/ 302 h 1855"/>
              <a:gd name="T14" fmla="*/ 1101 w 1114"/>
              <a:gd name="T15" fmla="*/ 290 h 1855"/>
              <a:gd name="T16" fmla="*/ 1091 w 1114"/>
              <a:gd name="T17" fmla="*/ 278 h 1855"/>
              <a:gd name="T18" fmla="*/ 1078 w 1114"/>
              <a:gd name="T19" fmla="*/ 264 h 1855"/>
              <a:gd name="T20" fmla="*/ 1060 w 1114"/>
              <a:gd name="T21" fmla="*/ 251 h 1855"/>
              <a:gd name="T22" fmla="*/ 1039 w 1114"/>
              <a:gd name="T23" fmla="*/ 235 h 1855"/>
              <a:gd name="T24" fmla="*/ 1013 w 1114"/>
              <a:gd name="T25" fmla="*/ 220 h 1855"/>
              <a:gd name="T26" fmla="*/ 982 w 1114"/>
              <a:gd name="T27" fmla="*/ 203 h 1855"/>
              <a:gd name="T28" fmla="*/ 945 w 1114"/>
              <a:gd name="T29" fmla="*/ 185 h 1855"/>
              <a:gd name="T30" fmla="*/ 902 w 1114"/>
              <a:gd name="T31" fmla="*/ 166 h 1855"/>
              <a:gd name="T32" fmla="*/ 853 w 1114"/>
              <a:gd name="T33" fmla="*/ 146 h 1855"/>
              <a:gd name="T34" fmla="*/ 878 w 1114"/>
              <a:gd name="T35" fmla="*/ 85 h 1855"/>
              <a:gd name="T36" fmla="*/ 682 w 1114"/>
              <a:gd name="T37" fmla="*/ 8 h 1855"/>
              <a:gd name="T38" fmla="*/ 658 w 1114"/>
              <a:gd name="T39" fmla="*/ 70 h 1855"/>
              <a:gd name="T40" fmla="*/ 606 w 1114"/>
              <a:gd name="T41" fmla="*/ 50 h 1855"/>
              <a:gd name="T42" fmla="*/ 561 w 1114"/>
              <a:gd name="T43" fmla="*/ 34 h 1855"/>
              <a:gd name="T44" fmla="*/ 520 w 1114"/>
              <a:gd name="T45" fmla="*/ 21 h 1855"/>
              <a:gd name="T46" fmla="*/ 485 w 1114"/>
              <a:gd name="T47" fmla="*/ 12 h 1855"/>
              <a:gd name="T48" fmla="*/ 455 w 1114"/>
              <a:gd name="T49" fmla="*/ 5 h 1855"/>
              <a:gd name="T50" fmla="*/ 429 w 1114"/>
              <a:gd name="T51" fmla="*/ 2 h 1855"/>
              <a:gd name="T52" fmla="*/ 407 w 1114"/>
              <a:gd name="T53" fmla="*/ 0 h 1855"/>
              <a:gd name="T54" fmla="*/ 389 w 1114"/>
              <a:gd name="T55" fmla="*/ 1 h 1855"/>
              <a:gd name="T56" fmla="*/ 373 w 1114"/>
              <a:gd name="T57" fmla="*/ 3 h 1855"/>
              <a:gd name="T58" fmla="*/ 361 w 1114"/>
              <a:gd name="T59" fmla="*/ 8 h 1855"/>
              <a:gd name="T60" fmla="*/ 352 w 1114"/>
              <a:gd name="T61" fmla="*/ 13 h 1855"/>
              <a:gd name="T62" fmla="*/ 343 w 1114"/>
              <a:gd name="T63" fmla="*/ 20 h 1855"/>
              <a:gd name="T64" fmla="*/ 337 w 1114"/>
              <a:gd name="T65" fmla="*/ 28 h 1855"/>
              <a:gd name="T66" fmla="*/ 332 w 1114"/>
              <a:gd name="T67" fmla="*/ 37 h 1855"/>
              <a:gd name="T68" fmla="*/ 327 w 1114"/>
              <a:gd name="T69" fmla="*/ 46 h 1855"/>
              <a:gd name="T70" fmla="*/ 324 w 1114"/>
              <a:gd name="T71" fmla="*/ 55 h 1855"/>
              <a:gd name="T72" fmla="*/ 637 w 1114"/>
              <a:gd name="T73" fmla="*/ 178 h 1855"/>
              <a:gd name="T74" fmla="*/ 0 w 1114"/>
              <a:gd name="T75" fmla="*/ 1790 h 1855"/>
              <a:gd name="T76" fmla="*/ 163 w 1114"/>
              <a:gd name="T77" fmla="*/ 1855 h 1855"/>
              <a:gd name="T78" fmla="*/ 800 w 1114"/>
              <a:gd name="T79" fmla="*/ 242 h 1855"/>
              <a:gd name="T80" fmla="*/ 1106 w 1114"/>
              <a:gd name="T81" fmla="*/ 364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14" h="1855">
                <a:moveTo>
                  <a:pt x="1106" y="364"/>
                </a:moveTo>
                <a:lnTo>
                  <a:pt x="1109" y="355"/>
                </a:lnTo>
                <a:lnTo>
                  <a:pt x="1111" y="345"/>
                </a:lnTo>
                <a:lnTo>
                  <a:pt x="1114" y="335"/>
                </a:lnTo>
                <a:lnTo>
                  <a:pt x="1114" y="325"/>
                </a:lnTo>
                <a:lnTo>
                  <a:pt x="1111" y="314"/>
                </a:lnTo>
                <a:lnTo>
                  <a:pt x="1108" y="302"/>
                </a:lnTo>
                <a:lnTo>
                  <a:pt x="1101" y="290"/>
                </a:lnTo>
                <a:lnTo>
                  <a:pt x="1091" y="278"/>
                </a:lnTo>
                <a:lnTo>
                  <a:pt x="1078" y="264"/>
                </a:lnTo>
                <a:lnTo>
                  <a:pt x="1060" y="251"/>
                </a:lnTo>
                <a:lnTo>
                  <a:pt x="1039" y="235"/>
                </a:lnTo>
                <a:lnTo>
                  <a:pt x="1013" y="220"/>
                </a:lnTo>
                <a:lnTo>
                  <a:pt x="982" y="203"/>
                </a:lnTo>
                <a:lnTo>
                  <a:pt x="945" y="185"/>
                </a:lnTo>
                <a:lnTo>
                  <a:pt x="902" y="166"/>
                </a:lnTo>
                <a:lnTo>
                  <a:pt x="853" y="146"/>
                </a:lnTo>
                <a:lnTo>
                  <a:pt x="878" y="85"/>
                </a:lnTo>
                <a:lnTo>
                  <a:pt x="682" y="8"/>
                </a:lnTo>
                <a:lnTo>
                  <a:pt x="658" y="70"/>
                </a:lnTo>
                <a:lnTo>
                  <a:pt x="606" y="50"/>
                </a:lnTo>
                <a:lnTo>
                  <a:pt x="561" y="34"/>
                </a:lnTo>
                <a:lnTo>
                  <a:pt x="520" y="21"/>
                </a:lnTo>
                <a:lnTo>
                  <a:pt x="485" y="12"/>
                </a:lnTo>
                <a:lnTo>
                  <a:pt x="455" y="5"/>
                </a:lnTo>
                <a:lnTo>
                  <a:pt x="429" y="2"/>
                </a:lnTo>
                <a:lnTo>
                  <a:pt x="407" y="0"/>
                </a:lnTo>
                <a:lnTo>
                  <a:pt x="389" y="1"/>
                </a:lnTo>
                <a:lnTo>
                  <a:pt x="373" y="3"/>
                </a:lnTo>
                <a:lnTo>
                  <a:pt x="361" y="8"/>
                </a:lnTo>
                <a:lnTo>
                  <a:pt x="352" y="13"/>
                </a:lnTo>
                <a:lnTo>
                  <a:pt x="343" y="20"/>
                </a:lnTo>
                <a:lnTo>
                  <a:pt x="337" y="28"/>
                </a:lnTo>
                <a:lnTo>
                  <a:pt x="332" y="37"/>
                </a:lnTo>
                <a:lnTo>
                  <a:pt x="327" y="46"/>
                </a:lnTo>
                <a:lnTo>
                  <a:pt x="324" y="55"/>
                </a:lnTo>
                <a:lnTo>
                  <a:pt x="637" y="178"/>
                </a:lnTo>
                <a:lnTo>
                  <a:pt x="0" y="1790"/>
                </a:lnTo>
                <a:lnTo>
                  <a:pt x="163" y="1855"/>
                </a:lnTo>
                <a:lnTo>
                  <a:pt x="800" y="242"/>
                </a:lnTo>
                <a:lnTo>
                  <a:pt x="1106" y="36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3" name="Freeform 131"/>
          <p:cNvSpPr>
            <a:spLocks/>
          </p:cNvSpPr>
          <p:nvPr/>
        </p:nvSpPr>
        <p:spPr bwMode="auto">
          <a:xfrm>
            <a:off x="1901826" y="3032119"/>
            <a:ext cx="403225" cy="874712"/>
          </a:xfrm>
          <a:custGeom>
            <a:avLst/>
            <a:gdLst>
              <a:gd name="T0" fmla="*/ 133 w 764"/>
              <a:gd name="T1" fmla="*/ 1652 h 1652"/>
              <a:gd name="T2" fmla="*/ 764 w 764"/>
              <a:gd name="T3" fmla="*/ 53 h 1652"/>
              <a:gd name="T4" fmla="*/ 631 w 764"/>
              <a:gd name="T5" fmla="*/ 0 h 1652"/>
              <a:gd name="T6" fmla="*/ 0 w 764"/>
              <a:gd name="T7" fmla="*/ 1599 h 1652"/>
              <a:gd name="T8" fmla="*/ 133 w 764"/>
              <a:gd name="T9" fmla="*/ 1652 h 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4" h="1652">
                <a:moveTo>
                  <a:pt x="133" y="1652"/>
                </a:moveTo>
                <a:lnTo>
                  <a:pt x="764" y="53"/>
                </a:lnTo>
                <a:lnTo>
                  <a:pt x="631" y="0"/>
                </a:lnTo>
                <a:lnTo>
                  <a:pt x="0" y="1599"/>
                </a:lnTo>
                <a:lnTo>
                  <a:pt x="133" y="1652"/>
                </a:lnTo>
                <a:close/>
              </a:path>
            </a:pathLst>
          </a:custGeom>
          <a:solidFill>
            <a:srgbClr val="B796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4" name="Freeform 132"/>
          <p:cNvSpPr>
            <a:spLocks/>
          </p:cNvSpPr>
          <p:nvPr/>
        </p:nvSpPr>
        <p:spPr bwMode="auto">
          <a:xfrm>
            <a:off x="2270126" y="3014656"/>
            <a:ext cx="14287" cy="12700"/>
          </a:xfrm>
          <a:custGeom>
            <a:avLst/>
            <a:gdLst>
              <a:gd name="T0" fmla="*/ 17 w 25"/>
              <a:gd name="T1" fmla="*/ 1 h 24"/>
              <a:gd name="T2" fmla="*/ 12 w 25"/>
              <a:gd name="T3" fmla="*/ 0 h 24"/>
              <a:gd name="T4" fmla="*/ 8 w 25"/>
              <a:gd name="T5" fmla="*/ 1 h 24"/>
              <a:gd name="T6" fmla="*/ 4 w 25"/>
              <a:gd name="T7" fmla="*/ 3 h 24"/>
              <a:gd name="T8" fmla="*/ 1 w 25"/>
              <a:gd name="T9" fmla="*/ 7 h 24"/>
              <a:gd name="T10" fmla="*/ 0 w 25"/>
              <a:gd name="T11" fmla="*/ 12 h 24"/>
              <a:gd name="T12" fmla="*/ 1 w 25"/>
              <a:gd name="T13" fmla="*/ 16 h 24"/>
              <a:gd name="T14" fmla="*/ 5 w 25"/>
              <a:gd name="T15" fmla="*/ 21 h 24"/>
              <a:gd name="T16" fmla="*/ 8 w 25"/>
              <a:gd name="T17" fmla="*/ 23 h 24"/>
              <a:gd name="T18" fmla="*/ 12 w 25"/>
              <a:gd name="T19" fmla="*/ 24 h 24"/>
              <a:gd name="T20" fmla="*/ 18 w 25"/>
              <a:gd name="T21" fmla="*/ 23 h 24"/>
              <a:gd name="T22" fmla="*/ 21 w 25"/>
              <a:gd name="T23" fmla="*/ 20 h 24"/>
              <a:gd name="T24" fmla="*/ 24 w 25"/>
              <a:gd name="T25" fmla="*/ 16 h 24"/>
              <a:gd name="T26" fmla="*/ 25 w 25"/>
              <a:gd name="T27" fmla="*/ 12 h 24"/>
              <a:gd name="T28" fmla="*/ 24 w 25"/>
              <a:gd name="T29" fmla="*/ 6 h 24"/>
              <a:gd name="T30" fmla="*/ 21 w 25"/>
              <a:gd name="T31" fmla="*/ 3 h 24"/>
              <a:gd name="T32" fmla="*/ 17 w 25"/>
              <a:gd name="T33" fmla="*/ 1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" h="24">
                <a:moveTo>
                  <a:pt x="17" y="1"/>
                </a:moveTo>
                <a:lnTo>
                  <a:pt x="12" y="0"/>
                </a:lnTo>
                <a:lnTo>
                  <a:pt x="8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1" y="16"/>
                </a:lnTo>
                <a:lnTo>
                  <a:pt x="5" y="21"/>
                </a:lnTo>
                <a:lnTo>
                  <a:pt x="8" y="23"/>
                </a:lnTo>
                <a:lnTo>
                  <a:pt x="12" y="24"/>
                </a:lnTo>
                <a:lnTo>
                  <a:pt x="18" y="23"/>
                </a:lnTo>
                <a:lnTo>
                  <a:pt x="21" y="20"/>
                </a:lnTo>
                <a:lnTo>
                  <a:pt x="24" y="16"/>
                </a:lnTo>
                <a:lnTo>
                  <a:pt x="25" y="12"/>
                </a:lnTo>
                <a:lnTo>
                  <a:pt x="24" y="6"/>
                </a:lnTo>
                <a:lnTo>
                  <a:pt x="21" y="3"/>
                </a:lnTo>
                <a:lnTo>
                  <a:pt x="17" y="1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67" name="Freeform 135"/>
          <p:cNvSpPr>
            <a:spLocks/>
          </p:cNvSpPr>
          <p:nvPr/>
        </p:nvSpPr>
        <p:spPr bwMode="auto">
          <a:xfrm>
            <a:off x="2224088" y="3032120"/>
            <a:ext cx="80963" cy="39687"/>
          </a:xfrm>
          <a:custGeom>
            <a:avLst/>
            <a:gdLst>
              <a:gd name="T0" fmla="*/ 144 w 153"/>
              <a:gd name="T1" fmla="*/ 76 h 76"/>
              <a:gd name="T2" fmla="*/ 153 w 153"/>
              <a:gd name="T3" fmla="*/ 53 h 76"/>
              <a:gd name="T4" fmla="*/ 20 w 153"/>
              <a:gd name="T5" fmla="*/ 0 h 76"/>
              <a:gd name="T6" fmla="*/ 0 w 153"/>
              <a:gd name="T7" fmla="*/ 52 h 76"/>
              <a:gd name="T8" fmla="*/ 144 w 153"/>
              <a:gd name="T9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" h="76">
                <a:moveTo>
                  <a:pt x="144" y="76"/>
                </a:moveTo>
                <a:lnTo>
                  <a:pt x="153" y="53"/>
                </a:lnTo>
                <a:lnTo>
                  <a:pt x="20" y="0"/>
                </a:lnTo>
                <a:lnTo>
                  <a:pt x="0" y="52"/>
                </a:lnTo>
                <a:lnTo>
                  <a:pt x="144" y="76"/>
                </a:lnTo>
                <a:close/>
              </a:path>
            </a:pathLst>
          </a:custGeom>
          <a:solidFill>
            <a:srgbClr val="996B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81770" name="Text Box 138"/>
          <p:cNvSpPr txBox="1">
            <a:spLocks noChangeArrowheads="1"/>
          </p:cNvSpPr>
          <p:nvPr/>
        </p:nvSpPr>
        <p:spPr bwMode="auto">
          <a:xfrm>
            <a:off x="8367712" y="4357682"/>
            <a:ext cx="2133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US" sz="1800" i="1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RSA, DSS, SHA-1…</a:t>
            </a:r>
          </a:p>
        </p:txBody>
      </p:sp>
      <p:sp>
        <p:nvSpPr>
          <p:cNvPr id="581771" name="Text Box 139"/>
          <p:cNvSpPr txBox="1">
            <a:spLocks noChangeArrowheads="1"/>
          </p:cNvSpPr>
          <p:nvPr/>
        </p:nvSpPr>
        <p:spPr bwMode="auto">
          <a:xfrm>
            <a:off x="8367712" y="3062281"/>
            <a:ext cx="2133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US" sz="1800" i="1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SSL, </a:t>
            </a:r>
            <a:r>
              <a:rPr lang="en-US" altLang="en-US" sz="1800" i="1" dirty="0" err="1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IPSec</a:t>
            </a:r>
            <a:r>
              <a:rPr lang="en-US" altLang="en-US" sz="1800" i="1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, access control…</a:t>
            </a:r>
          </a:p>
        </p:txBody>
      </p:sp>
      <p:sp>
        <p:nvSpPr>
          <p:cNvPr id="581772" name="Text Box 140"/>
          <p:cNvSpPr txBox="1">
            <a:spLocks noChangeArrowheads="1"/>
          </p:cNvSpPr>
          <p:nvPr/>
        </p:nvSpPr>
        <p:spPr bwMode="auto">
          <a:xfrm>
            <a:off x="8443912" y="1919282"/>
            <a:ext cx="21336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en-US" altLang="en-US" sz="1800" i="1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Firewalls, intrusion</a:t>
            </a:r>
          </a:p>
          <a:p>
            <a:pPr>
              <a:buFontTx/>
              <a:buNone/>
            </a:pPr>
            <a:r>
              <a:rPr lang="en-US" altLang="en-US" sz="1800" i="1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detection…</a:t>
            </a:r>
          </a:p>
        </p:txBody>
      </p:sp>
      <p:grpSp>
        <p:nvGrpSpPr>
          <p:cNvPr id="582180" name="Group 548"/>
          <p:cNvGrpSpPr>
            <a:grpSpLocks/>
          </p:cNvGrpSpPr>
          <p:nvPr/>
        </p:nvGrpSpPr>
        <p:grpSpPr bwMode="auto">
          <a:xfrm>
            <a:off x="1889126" y="1703382"/>
            <a:ext cx="1176337" cy="1292225"/>
            <a:chOff x="239" y="1208"/>
            <a:chExt cx="741" cy="814"/>
          </a:xfrm>
        </p:grpSpPr>
        <p:sp>
          <p:nvSpPr>
            <p:cNvPr id="581765" name="Freeform 133"/>
            <p:cNvSpPr>
              <a:spLocks/>
            </p:cNvSpPr>
            <p:nvPr/>
          </p:nvSpPr>
          <p:spPr bwMode="auto">
            <a:xfrm>
              <a:off x="472" y="2000"/>
              <a:ext cx="9" cy="8"/>
            </a:xfrm>
            <a:custGeom>
              <a:avLst/>
              <a:gdLst>
                <a:gd name="T0" fmla="*/ 17 w 25"/>
                <a:gd name="T1" fmla="*/ 1 h 25"/>
                <a:gd name="T2" fmla="*/ 12 w 25"/>
                <a:gd name="T3" fmla="*/ 0 h 25"/>
                <a:gd name="T4" fmla="*/ 8 w 25"/>
                <a:gd name="T5" fmla="*/ 1 h 25"/>
                <a:gd name="T6" fmla="*/ 3 w 25"/>
                <a:gd name="T7" fmla="*/ 5 h 25"/>
                <a:gd name="T8" fmla="*/ 1 w 25"/>
                <a:gd name="T9" fmla="*/ 9 h 25"/>
                <a:gd name="T10" fmla="*/ 0 w 25"/>
                <a:gd name="T11" fmla="*/ 13 h 25"/>
                <a:gd name="T12" fmla="*/ 1 w 25"/>
                <a:gd name="T13" fmla="*/ 18 h 25"/>
                <a:gd name="T14" fmla="*/ 4 w 25"/>
                <a:gd name="T15" fmla="*/ 21 h 25"/>
                <a:gd name="T16" fmla="*/ 8 w 25"/>
                <a:gd name="T17" fmla="*/ 23 h 25"/>
                <a:gd name="T18" fmla="*/ 12 w 25"/>
                <a:gd name="T19" fmla="*/ 25 h 25"/>
                <a:gd name="T20" fmla="*/ 18 w 25"/>
                <a:gd name="T21" fmla="*/ 23 h 25"/>
                <a:gd name="T22" fmla="*/ 21 w 25"/>
                <a:gd name="T23" fmla="*/ 21 h 25"/>
                <a:gd name="T24" fmla="*/ 23 w 25"/>
                <a:gd name="T25" fmla="*/ 17 h 25"/>
                <a:gd name="T26" fmla="*/ 25 w 25"/>
                <a:gd name="T27" fmla="*/ 12 h 25"/>
                <a:gd name="T28" fmla="*/ 23 w 25"/>
                <a:gd name="T29" fmla="*/ 8 h 25"/>
                <a:gd name="T30" fmla="*/ 20 w 25"/>
                <a:gd name="T31" fmla="*/ 5 h 25"/>
                <a:gd name="T32" fmla="*/ 17 w 25"/>
                <a:gd name="T33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5">
                  <a:moveTo>
                    <a:pt x="17" y="1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5"/>
                  </a:lnTo>
                  <a:lnTo>
                    <a:pt x="18" y="23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5" y="12"/>
                  </a:lnTo>
                  <a:lnTo>
                    <a:pt x="23" y="8"/>
                  </a:lnTo>
                  <a:lnTo>
                    <a:pt x="20" y="5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66" name="Freeform 134"/>
            <p:cNvSpPr>
              <a:spLocks/>
            </p:cNvSpPr>
            <p:nvPr/>
          </p:nvSpPr>
          <p:spPr bwMode="auto">
            <a:xfrm>
              <a:off x="507" y="2014"/>
              <a:ext cx="9" cy="8"/>
            </a:xfrm>
            <a:custGeom>
              <a:avLst/>
              <a:gdLst>
                <a:gd name="T0" fmla="*/ 17 w 25"/>
                <a:gd name="T1" fmla="*/ 2 h 25"/>
                <a:gd name="T2" fmla="*/ 12 w 25"/>
                <a:gd name="T3" fmla="*/ 0 h 25"/>
                <a:gd name="T4" fmla="*/ 8 w 25"/>
                <a:gd name="T5" fmla="*/ 2 h 25"/>
                <a:gd name="T6" fmla="*/ 4 w 25"/>
                <a:gd name="T7" fmla="*/ 4 h 25"/>
                <a:gd name="T8" fmla="*/ 1 w 25"/>
                <a:gd name="T9" fmla="*/ 8 h 25"/>
                <a:gd name="T10" fmla="*/ 0 w 25"/>
                <a:gd name="T11" fmla="*/ 13 h 25"/>
                <a:gd name="T12" fmla="*/ 1 w 25"/>
                <a:gd name="T13" fmla="*/ 17 h 25"/>
                <a:gd name="T14" fmla="*/ 4 w 25"/>
                <a:gd name="T15" fmla="*/ 21 h 25"/>
                <a:gd name="T16" fmla="*/ 8 w 25"/>
                <a:gd name="T17" fmla="*/ 24 h 25"/>
                <a:gd name="T18" fmla="*/ 12 w 25"/>
                <a:gd name="T19" fmla="*/ 25 h 25"/>
                <a:gd name="T20" fmla="*/ 18 w 25"/>
                <a:gd name="T21" fmla="*/ 24 h 25"/>
                <a:gd name="T22" fmla="*/ 21 w 25"/>
                <a:gd name="T23" fmla="*/ 21 h 25"/>
                <a:gd name="T24" fmla="*/ 23 w 25"/>
                <a:gd name="T25" fmla="*/ 17 h 25"/>
                <a:gd name="T26" fmla="*/ 25 w 25"/>
                <a:gd name="T27" fmla="*/ 13 h 25"/>
                <a:gd name="T28" fmla="*/ 23 w 25"/>
                <a:gd name="T29" fmla="*/ 7 h 25"/>
                <a:gd name="T30" fmla="*/ 21 w 25"/>
                <a:gd name="T31" fmla="*/ 4 h 25"/>
                <a:gd name="T32" fmla="*/ 17 w 25"/>
                <a:gd name="T33" fmla="*/ 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25">
                  <a:moveTo>
                    <a:pt x="17" y="2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3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8" y="24"/>
                  </a:lnTo>
                  <a:lnTo>
                    <a:pt x="21" y="21"/>
                  </a:lnTo>
                  <a:lnTo>
                    <a:pt x="23" y="17"/>
                  </a:lnTo>
                  <a:lnTo>
                    <a:pt x="25" y="13"/>
                  </a:lnTo>
                  <a:lnTo>
                    <a:pt x="23" y="7"/>
                  </a:lnTo>
                  <a:lnTo>
                    <a:pt x="21" y="4"/>
                  </a:lnTo>
                  <a:lnTo>
                    <a:pt x="17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79" name="Freeform 147"/>
            <p:cNvSpPr>
              <a:spLocks/>
            </p:cNvSpPr>
            <p:nvPr/>
          </p:nvSpPr>
          <p:spPr bwMode="auto">
            <a:xfrm>
              <a:off x="507" y="1264"/>
              <a:ext cx="215" cy="507"/>
            </a:xfrm>
            <a:custGeom>
              <a:avLst/>
              <a:gdLst>
                <a:gd name="T0" fmla="*/ 72 w 1075"/>
                <a:gd name="T1" fmla="*/ 2531 h 2531"/>
                <a:gd name="T2" fmla="*/ 0 w 1075"/>
                <a:gd name="T3" fmla="*/ 3 h 2531"/>
                <a:gd name="T4" fmla="*/ 287 w 1075"/>
                <a:gd name="T5" fmla="*/ 3 h 2531"/>
                <a:gd name="T6" fmla="*/ 287 w 1075"/>
                <a:gd name="T7" fmla="*/ 338 h 2531"/>
                <a:gd name="T8" fmla="*/ 403 w 1075"/>
                <a:gd name="T9" fmla="*/ 338 h 2531"/>
                <a:gd name="T10" fmla="*/ 413 w 1075"/>
                <a:gd name="T11" fmla="*/ 15 h 2531"/>
                <a:gd name="T12" fmla="*/ 610 w 1075"/>
                <a:gd name="T13" fmla="*/ 13 h 2531"/>
                <a:gd name="T14" fmla="*/ 610 w 1075"/>
                <a:gd name="T15" fmla="*/ 332 h 2531"/>
                <a:gd name="T16" fmla="*/ 748 w 1075"/>
                <a:gd name="T17" fmla="*/ 343 h 2531"/>
                <a:gd name="T18" fmla="*/ 747 w 1075"/>
                <a:gd name="T19" fmla="*/ 0 h 2531"/>
                <a:gd name="T20" fmla="*/ 1004 w 1075"/>
                <a:gd name="T21" fmla="*/ 3 h 2531"/>
                <a:gd name="T22" fmla="*/ 1075 w 1075"/>
                <a:gd name="T23" fmla="*/ 2531 h 2531"/>
                <a:gd name="T24" fmla="*/ 72 w 1075"/>
                <a:gd name="T25" fmla="*/ 2531 h 2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5" h="2531">
                  <a:moveTo>
                    <a:pt x="72" y="2531"/>
                  </a:moveTo>
                  <a:lnTo>
                    <a:pt x="0" y="3"/>
                  </a:lnTo>
                  <a:lnTo>
                    <a:pt x="287" y="3"/>
                  </a:lnTo>
                  <a:lnTo>
                    <a:pt x="287" y="338"/>
                  </a:lnTo>
                  <a:lnTo>
                    <a:pt x="403" y="338"/>
                  </a:lnTo>
                  <a:lnTo>
                    <a:pt x="413" y="15"/>
                  </a:lnTo>
                  <a:lnTo>
                    <a:pt x="610" y="13"/>
                  </a:lnTo>
                  <a:lnTo>
                    <a:pt x="610" y="332"/>
                  </a:lnTo>
                  <a:lnTo>
                    <a:pt x="748" y="343"/>
                  </a:lnTo>
                  <a:lnTo>
                    <a:pt x="747" y="0"/>
                  </a:lnTo>
                  <a:lnTo>
                    <a:pt x="1004" y="3"/>
                  </a:lnTo>
                  <a:lnTo>
                    <a:pt x="1075" y="2531"/>
                  </a:lnTo>
                  <a:lnTo>
                    <a:pt x="72" y="2531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0" name="Freeform 148"/>
            <p:cNvSpPr>
              <a:spLocks/>
            </p:cNvSpPr>
            <p:nvPr/>
          </p:nvSpPr>
          <p:spPr bwMode="auto">
            <a:xfrm>
              <a:off x="520" y="1264"/>
              <a:ext cx="201" cy="506"/>
            </a:xfrm>
            <a:custGeom>
              <a:avLst/>
              <a:gdLst>
                <a:gd name="T0" fmla="*/ 0 w 1004"/>
                <a:gd name="T1" fmla="*/ 2532 h 2532"/>
                <a:gd name="T2" fmla="*/ 30 w 1004"/>
                <a:gd name="T3" fmla="*/ 2424 h 2532"/>
                <a:gd name="T4" fmla="*/ 62 w 1004"/>
                <a:gd name="T5" fmla="*/ 2359 h 2532"/>
                <a:gd name="T6" fmla="*/ 97 w 1004"/>
                <a:gd name="T7" fmla="*/ 2309 h 2532"/>
                <a:gd name="T8" fmla="*/ 144 w 1004"/>
                <a:gd name="T9" fmla="*/ 2251 h 2532"/>
                <a:gd name="T10" fmla="*/ 204 w 1004"/>
                <a:gd name="T11" fmla="*/ 2153 h 2532"/>
                <a:gd name="T12" fmla="*/ 284 w 1004"/>
                <a:gd name="T13" fmla="*/ 1994 h 2532"/>
                <a:gd name="T14" fmla="*/ 389 w 1004"/>
                <a:gd name="T15" fmla="*/ 1747 h 2532"/>
                <a:gd name="T16" fmla="*/ 526 w 1004"/>
                <a:gd name="T17" fmla="*/ 1384 h 2532"/>
                <a:gd name="T18" fmla="*/ 526 w 1004"/>
                <a:gd name="T19" fmla="*/ 1364 h 2532"/>
                <a:gd name="T20" fmla="*/ 527 w 1004"/>
                <a:gd name="T21" fmla="*/ 1249 h 2532"/>
                <a:gd name="T22" fmla="*/ 528 w 1004"/>
                <a:gd name="T23" fmla="*/ 1069 h 2532"/>
                <a:gd name="T24" fmla="*/ 531 w 1004"/>
                <a:gd name="T25" fmla="*/ 857 h 2532"/>
                <a:gd name="T26" fmla="*/ 532 w 1004"/>
                <a:gd name="T27" fmla="*/ 646 h 2532"/>
                <a:gd name="T28" fmla="*/ 534 w 1004"/>
                <a:gd name="T29" fmla="*/ 467 h 2532"/>
                <a:gd name="T30" fmla="*/ 536 w 1004"/>
                <a:gd name="T31" fmla="*/ 352 h 2532"/>
                <a:gd name="T32" fmla="*/ 537 w 1004"/>
                <a:gd name="T33" fmla="*/ 335 h 2532"/>
                <a:gd name="T34" fmla="*/ 553 w 1004"/>
                <a:gd name="T35" fmla="*/ 335 h 2532"/>
                <a:gd name="T36" fmla="*/ 570 w 1004"/>
                <a:gd name="T37" fmla="*/ 337 h 2532"/>
                <a:gd name="T38" fmla="*/ 588 w 1004"/>
                <a:gd name="T39" fmla="*/ 337 h 2532"/>
                <a:gd name="T40" fmla="*/ 606 w 1004"/>
                <a:gd name="T41" fmla="*/ 340 h 2532"/>
                <a:gd name="T42" fmla="*/ 622 w 1004"/>
                <a:gd name="T43" fmla="*/ 341 h 2532"/>
                <a:gd name="T44" fmla="*/ 640 w 1004"/>
                <a:gd name="T45" fmla="*/ 342 h 2532"/>
                <a:gd name="T46" fmla="*/ 657 w 1004"/>
                <a:gd name="T47" fmla="*/ 344 h 2532"/>
                <a:gd name="T48" fmla="*/ 676 w 1004"/>
                <a:gd name="T49" fmla="*/ 346 h 2532"/>
                <a:gd name="T50" fmla="*/ 676 w 1004"/>
                <a:gd name="T51" fmla="*/ 301 h 2532"/>
                <a:gd name="T52" fmla="*/ 676 w 1004"/>
                <a:gd name="T53" fmla="*/ 258 h 2532"/>
                <a:gd name="T54" fmla="*/ 676 w 1004"/>
                <a:gd name="T55" fmla="*/ 215 h 2532"/>
                <a:gd name="T56" fmla="*/ 676 w 1004"/>
                <a:gd name="T57" fmla="*/ 173 h 2532"/>
                <a:gd name="T58" fmla="*/ 676 w 1004"/>
                <a:gd name="T59" fmla="*/ 128 h 2532"/>
                <a:gd name="T60" fmla="*/ 676 w 1004"/>
                <a:gd name="T61" fmla="*/ 86 h 2532"/>
                <a:gd name="T62" fmla="*/ 676 w 1004"/>
                <a:gd name="T63" fmla="*/ 43 h 2532"/>
                <a:gd name="T64" fmla="*/ 676 w 1004"/>
                <a:gd name="T65" fmla="*/ 0 h 2532"/>
                <a:gd name="T66" fmla="*/ 707 w 1004"/>
                <a:gd name="T67" fmla="*/ 0 h 2532"/>
                <a:gd name="T68" fmla="*/ 739 w 1004"/>
                <a:gd name="T69" fmla="*/ 0 h 2532"/>
                <a:gd name="T70" fmla="*/ 770 w 1004"/>
                <a:gd name="T71" fmla="*/ 2 h 2532"/>
                <a:gd name="T72" fmla="*/ 803 w 1004"/>
                <a:gd name="T73" fmla="*/ 3 h 2532"/>
                <a:gd name="T74" fmla="*/ 834 w 1004"/>
                <a:gd name="T75" fmla="*/ 3 h 2532"/>
                <a:gd name="T76" fmla="*/ 866 w 1004"/>
                <a:gd name="T77" fmla="*/ 3 h 2532"/>
                <a:gd name="T78" fmla="*/ 899 w 1004"/>
                <a:gd name="T79" fmla="*/ 4 h 2532"/>
                <a:gd name="T80" fmla="*/ 931 w 1004"/>
                <a:gd name="T81" fmla="*/ 5 h 2532"/>
                <a:gd name="T82" fmla="*/ 939 w 1004"/>
                <a:gd name="T83" fmla="*/ 321 h 2532"/>
                <a:gd name="T84" fmla="*/ 948 w 1004"/>
                <a:gd name="T85" fmla="*/ 637 h 2532"/>
                <a:gd name="T86" fmla="*/ 957 w 1004"/>
                <a:gd name="T87" fmla="*/ 953 h 2532"/>
                <a:gd name="T88" fmla="*/ 967 w 1004"/>
                <a:gd name="T89" fmla="*/ 1269 h 2532"/>
                <a:gd name="T90" fmla="*/ 975 w 1004"/>
                <a:gd name="T91" fmla="*/ 1584 h 2532"/>
                <a:gd name="T92" fmla="*/ 985 w 1004"/>
                <a:gd name="T93" fmla="*/ 1900 h 2532"/>
                <a:gd name="T94" fmla="*/ 994 w 1004"/>
                <a:gd name="T95" fmla="*/ 2216 h 2532"/>
                <a:gd name="T96" fmla="*/ 1004 w 1004"/>
                <a:gd name="T97" fmla="*/ 2532 h 2532"/>
                <a:gd name="T98" fmla="*/ 878 w 1004"/>
                <a:gd name="T99" fmla="*/ 2532 h 2532"/>
                <a:gd name="T100" fmla="*/ 752 w 1004"/>
                <a:gd name="T101" fmla="*/ 2532 h 2532"/>
                <a:gd name="T102" fmla="*/ 627 w 1004"/>
                <a:gd name="T103" fmla="*/ 2532 h 2532"/>
                <a:gd name="T104" fmla="*/ 502 w 1004"/>
                <a:gd name="T105" fmla="*/ 2532 h 2532"/>
                <a:gd name="T106" fmla="*/ 376 w 1004"/>
                <a:gd name="T107" fmla="*/ 2532 h 2532"/>
                <a:gd name="T108" fmla="*/ 251 w 1004"/>
                <a:gd name="T109" fmla="*/ 2532 h 2532"/>
                <a:gd name="T110" fmla="*/ 126 w 1004"/>
                <a:gd name="T111" fmla="*/ 2532 h 2532"/>
                <a:gd name="T112" fmla="*/ 0 w 1004"/>
                <a:gd name="T113" fmla="*/ 2532 h 2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4" h="2532">
                  <a:moveTo>
                    <a:pt x="0" y="2532"/>
                  </a:moveTo>
                  <a:lnTo>
                    <a:pt x="30" y="2424"/>
                  </a:lnTo>
                  <a:lnTo>
                    <a:pt x="62" y="2359"/>
                  </a:lnTo>
                  <a:lnTo>
                    <a:pt x="97" y="2309"/>
                  </a:lnTo>
                  <a:lnTo>
                    <a:pt x="144" y="2251"/>
                  </a:lnTo>
                  <a:lnTo>
                    <a:pt x="204" y="2153"/>
                  </a:lnTo>
                  <a:lnTo>
                    <a:pt x="284" y="1994"/>
                  </a:lnTo>
                  <a:lnTo>
                    <a:pt x="389" y="1747"/>
                  </a:lnTo>
                  <a:lnTo>
                    <a:pt x="526" y="1384"/>
                  </a:lnTo>
                  <a:lnTo>
                    <a:pt x="526" y="1364"/>
                  </a:lnTo>
                  <a:lnTo>
                    <a:pt x="527" y="1249"/>
                  </a:lnTo>
                  <a:lnTo>
                    <a:pt x="528" y="1069"/>
                  </a:lnTo>
                  <a:lnTo>
                    <a:pt x="531" y="857"/>
                  </a:lnTo>
                  <a:lnTo>
                    <a:pt x="532" y="646"/>
                  </a:lnTo>
                  <a:lnTo>
                    <a:pt x="534" y="467"/>
                  </a:lnTo>
                  <a:lnTo>
                    <a:pt x="536" y="352"/>
                  </a:lnTo>
                  <a:lnTo>
                    <a:pt x="537" y="335"/>
                  </a:lnTo>
                  <a:lnTo>
                    <a:pt x="553" y="335"/>
                  </a:lnTo>
                  <a:lnTo>
                    <a:pt x="570" y="337"/>
                  </a:lnTo>
                  <a:lnTo>
                    <a:pt x="588" y="337"/>
                  </a:lnTo>
                  <a:lnTo>
                    <a:pt x="606" y="340"/>
                  </a:lnTo>
                  <a:lnTo>
                    <a:pt x="622" y="341"/>
                  </a:lnTo>
                  <a:lnTo>
                    <a:pt x="640" y="342"/>
                  </a:lnTo>
                  <a:lnTo>
                    <a:pt x="657" y="344"/>
                  </a:lnTo>
                  <a:lnTo>
                    <a:pt x="676" y="346"/>
                  </a:lnTo>
                  <a:lnTo>
                    <a:pt x="676" y="301"/>
                  </a:lnTo>
                  <a:lnTo>
                    <a:pt x="676" y="258"/>
                  </a:lnTo>
                  <a:lnTo>
                    <a:pt x="676" y="215"/>
                  </a:lnTo>
                  <a:lnTo>
                    <a:pt x="676" y="173"/>
                  </a:lnTo>
                  <a:lnTo>
                    <a:pt x="676" y="128"/>
                  </a:lnTo>
                  <a:lnTo>
                    <a:pt x="676" y="86"/>
                  </a:lnTo>
                  <a:lnTo>
                    <a:pt x="676" y="43"/>
                  </a:lnTo>
                  <a:lnTo>
                    <a:pt x="676" y="0"/>
                  </a:lnTo>
                  <a:lnTo>
                    <a:pt x="707" y="0"/>
                  </a:lnTo>
                  <a:lnTo>
                    <a:pt x="739" y="0"/>
                  </a:lnTo>
                  <a:lnTo>
                    <a:pt x="770" y="2"/>
                  </a:lnTo>
                  <a:lnTo>
                    <a:pt x="803" y="3"/>
                  </a:lnTo>
                  <a:lnTo>
                    <a:pt x="834" y="3"/>
                  </a:lnTo>
                  <a:lnTo>
                    <a:pt x="866" y="3"/>
                  </a:lnTo>
                  <a:lnTo>
                    <a:pt x="899" y="4"/>
                  </a:lnTo>
                  <a:lnTo>
                    <a:pt x="931" y="5"/>
                  </a:lnTo>
                  <a:lnTo>
                    <a:pt x="939" y="321"/>
                  </a:lnTo>
                  <a:lnTo>
                    <a:pt x="948" y="637"/>
                  </a:lnTo>
                  <a:lnTo>
                    <a:pt x="957" y="953"/>
                  </a:lnTo>
                  <a:lnTo>
                    <a:pt x="967" y="1269"/>
                  </a:lnTo>
                  <a:lnTo>
                    <a:pt x="975" y="1584"/>
                  </a:lnTo>
                  <a:lnTo>
                    <a:pt x="985" y="1900"/>
                  </a:lnTo>
                  <a:lnTo>
                    <a:pt x="994" y="2216"/>
                  </a:lnTo>
                  <a:lnTo>
                    <a:pt x="1004" y="2532"/>
                  </a:lnTo>
                  <a:lnTo>
                    <a:pt x="878" y="2532"/>
                  </a:lnTo>
                  <a:lnTo>
                    <a:pt x="752" y="2532"/>
                  </a:lnTo>
                  <a:lnTo>
                    <a:pt x="627" y="2532"/>
                  </a:lnTo>
                  <a:lnTo>
                    <a:pt x="502" y="2532"/>
                  </a:lnTo>
                  <a:lnTo>
                    <a:pt x="376" y="2532"/>
                  </a:lnTo>
                  <a:lnTo>
                    <a:pt x="251" y="2532"/>
                  </a:lnTo>
                  <a:lnTo>
                    <a:pt x="126" y="2532"/>
                  </a:lnTo>
                  <a:lnTo>
                    <a:pt x="0" y="253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1" name="Freeform 149"/>
            <p:cNvSpPr>
              <a:spLocks/>
            </p:cNvSpPr>
            <p:nvPr/>
          </p:nvSpPr>
          <p:spPr bwMode="auto">
            <a:xfrm>
              <a:off x="637" y="1262"/>
              <a:ext cx="95" cy="504"/>
            </a:xfrm>
            <a:custGeom>
              <a:avLst/>
              <a:gdLst>
                <a:gd name="T0" fmla="*/ 0 w 479"/>
                <a:gd name="T1" fmla="*/ 2517 h 2518"/>
                <a:gd name="T2" fmla="*/ 13 w 479"/>
                <a:gd name="T3" fmla="*/ 2420 h 2518"/>
                <a:gd name="T4" fmla="*/ 36 w 479"/>
                <a:gd name="T5" fmla="*/ 2274 h 2518"/>
                <a:gd name="T6" fmla="*/ 66 w 479"/>
                <a:gd name="T7" fmla="*/ 2093 h 2518"/>
                <a:gd name="T8" fmla="*/ 102 w 479"/>
                <a:gd name="T9" fmla="*/ 1900 h 2518"/>
                <a:gd name="T10" fmla="*/ 137 w 479"/>
                <a:gd name="T11" fmla="*/ 1708 h 2518"/>
                <a:gd name="T12" fmla="*/ 170 w 479"/>
                <a:gd name="T13" fmla="*/ 1538 h 2518"/>
                <a:gd name="T14" fmla="*/ 196 w 479"/>
                <a:gd name="T15" fmla="*/ 1406 h 2518"/>
                <a:gd name="T16" fmla="*/ 216 w 479"/>
                <a:gd name="T17" fmla="*/ 1333 h 2518"/>
                <a:gd name="T18" fmla="*/ 200 w 479"/>
                <a:gd name="T19" fmla="*/ 1329 h 2518"/>
                <a:gd name="T20" fmla="*/ 183 w 479"/>
                <a:gd name="T21" fmla="*/ 1313 h 2518"/>
                <a:gd name="T22" fmla="*/ 165 w 479"/>
                <a:gd name="T23" fmla="*/ 1287 h 2518"/>
                <a:gd name="T24" fmla="*/ 148 w 479"/>
                <a:gd name="T25" fmla="*/ 1256 h 2518"/>
                <a:gd name="T26" fmla="*/ 132 w 479"/>
                <a:gd name="T27" fmla="*/ 1220 h 2518"/>
                <a:gd name="T28" fmla="*/ 121 w 479"/>
                <a:gd name="T29" fmla="*/ 1185 h 2518"/>
                <a:gd name="T30" fmla="*/ 113 w 479"/>
                <a:gd name="T31" fmla="*/ 1153 h 2518"/>
                <a:gd name="T32" fmla="*/ 114 w 479"/>
                <a:gd name="T33" fmla="*/ 1130 h 2518"/>
                <a:gd name="T34" fmla="*/ 134 w 479"/>
                <a:gd name="T35" fmla="*/ 1001 h 2518"/>
                <a:gd name="T36" fmla="*/ 152 w 479"/>
                <a:gd name="T37" fmla="*/ 876 h 2518"/>
                <a:gd name="T38" fmla="*/ 168 w 479"/>
                <a:gd name="T39" fmla="*/ 748 h 2518"/>
                <a:gd name="T40" fmla="*/ 185 w 479"/>
                <a:gd name="T41" fmla="*/ 618 h 2518"/>
                <a:gd name="T42" fmla="*/ 205 w 479"/>
                <a:gd name="T43" fmla="*/ 480 h 2518"/>
                <a:gd name="T44" fmla="*/ 230 w 479"/>
                <a:gd name="T45" fmla="*/ 333 h 2518"/>
                <a:gd name="T46" fmla="*/ 259 w 479"/>
                <a:gd name="T47" fmla="*/ 174 h 2518"/>
                <a:gd name="T48" fmla="*/ 300 w 479"/>
                <a:gd name="T49" fmla="*/ 0 h 2518"/>
                <a:gd name="T50" fmla="*/ 313 w 479"/>
                <a:gd name="T51" fmla="*/ 315 h 2518"/>
                <a:gd name="T52" fmla="*/ 334 w 479"/>
                <a:gd name="T53" fmla="*/ 631 h 2518"/>
                <a:gd name="T54" fmla="*/ 360 w 479"/>
                <a:gd name="T55" fmla="*/ 944 h 2518"/>
                <a:gd name="T56" fmla="*/ 389 w 479"/>
                <a:gd name="T57" fmla="*/ 1258 h 2518"/>
                <a:gd name="T58" fmla="*/ 417 w 479"/>
                <a:gd name="T59" fmla="*/ 1572 h 2518"/>
                <a:gd name="T60" fmla="*/ 443 w 479"/>
                <a:gd name="T61" fmla="*/ 1886 h 2518"/>
                <a:gd name="T62" fmla="*/ 464 w 479"/>
                <a:gd name="T63" fmla="*/ 2201 h 2518"/>
                <a:gd name="T64" fmla="*/ 479 w 479"/>
                <a:gd name="T65" fmla="*/ 2517 h 2518"/>
                <a:gd name="T66" fmla="*/ 437 w 479"/>
                <a:gd name="T67" fmla="*/ 2509 h 2518"/>
                <a:gd name="T68" fmla="*/ 373 w 479"/>
                <a:gd name="T69" fmla="*/ 2508 h 2518"/>
                <a:gd name="T70" fmla="*/ 295 w 479"/>
                <a:gd name="T71" fmla="*/ 2508 h 2518"/>
                <a:gd name="T72" fmla="*/ 212 w 479"/>
                <a:gd name="T73" fmla="*/ 2512 h 2518"/>
                <a:gd name="T74" fmla="*/ 132 w 479"/>
                <a:gd name="T75" fmla="*/ 2514 h 2518"/>
                <a:gd name="T76" fmla="*/ 65 w 479"/>
                <a:gd name="T77" fmla="*/ 2518 h 2518"/>
                <a:gd name="T78" fmla="*/ 18 w 479"/>
                <a:gd name="T79" fmla="*/ 2518 h 2518"/>
                <a:gd name="T80" fmla="*/ 0 w 479"/>
                <a:gd name="T81" fmla="*/ 2517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79" h="2518">
                  <a:moveTo>
                    <a:pt x="0" y="2517"/>
                  </a:moveTo>
                  <a:lnTo>
                    <a:pt x="13" y="2420"/>
                  </a:lnTo>
                  <a:lnTo>
                    <a:pt x="36" y="2274"/>
                  </a:lnTo>
                  <a:lnTo>
                    <a:pt x="66" y="2093"/>
                  </a:lnTo>
                  <a:lnTo>
                    <a:pt x="102" y="1900"/>
                  </a:lnTo>
                  <a:lnTo>
                    <a:pt x="137" y="1708"/>
                  </a:lnTo>
                  <a:lnTo>
                    <a:pt x="170" y="1538"/>
                  </a:lnTo>
                  <a:lnTo>
                    <a:pt x="196" y="1406"/>
                  </a:lnTo>
                  <a:lnTo>
                    <a:pt x="216" y="1333"/>
                  </a:lnTo>
                  <a:lnTo>
                    <a:pt x="200" y="1329"/>
                  </a:lnTo>
                  <a:lnTo>
                    <a:pt x="183" y="1313"/>
                  </a:lnTo>
                  <a:lnTo>
                    <a:pt x="165" y="1287"/>
                  </a:lnTo>
                  <a:lnTo>
                    <a:pt x="148" y="1256"/>
                  </a:lnTo>
                  <a:lnTo>
                    <a:pt x="132" y="1220"/>
                  </a:lnTo>
                  <a:lnTo>
                    <a:pt x="121" y="1185"/>
                  </a:lnTo>
                  <a:lnTo>
                    <a:pt x="113" y="1153"/>
                  </a:lnTo>
                  <a:lnTo>
                    <a:pt x="114" y="1130"/>
                  </a:lnTo>
                  <a:lnTo>
                    <a:pt x="134" y="1001"/>
                  </a:lnTo>
                  <a:lnTo>
                    <a:pt x="152" y="876"/>
                  </a:lnTo>
                  <a:lnTo>
                    <a:pt x="168" y="748"/>
                  </a:lnTo>
                  <a:lnTo>
                    <a:pt x="185" y="618"/>
                  </a:lnTo>
                  <a:lnTo>
                    <a:pt x="205" y="480"/>
                  </a:lnTo>
                  <a:lnTo>
                    <a:pt x="230" y="333"/>
                  </a:lnTo>
                  <a:lnTo>
                    <a:pt x="259" y="174"/>
                  </a:lnTo>
                  <a:lnTo>
                    <a:pt x="300" y="0"/>
                  </a:lnTo>
                  <a:lnTo>
                    <a:pt x="313" y="315"/>
                  </a:lnTo>
                  <a:lnTo>
                    <a:pt x="334" y="631"/>
                  </a:lnTo>
                  <a:lnTo>
                    <a:pt x="360" y="944"/>
                  </a:lnTo>
                  <a:lnTo>
                    <a:pt x="389" y="1258"/>
                  </a:lnTo>
                  <a:lnTo>
                    <a:pt x="417" y="1572"/>
                  </a:lnTo>
                  <a:lnTo>
                    <a:pt x="443" y="1886"/>
                  </a:lnTo>
                  <a:lnTo>
                    <a:pt x="464" y="2201"/>
                  </a:lnTo>
                  <a:lnTo>
                    <a:pt x="479" y="2517"/>
                  </a:lnTo>
                  <a:lnTo>
                    <a:pt x="437" y="2509"/>
                  </a:lnTo>
                  <a:lnTo>
                    <a:pt x="373" y="2508"/>
                  </a:lnTo>
                  <a:lnTo>
                    <a:pt x="295" y="2508"/>
                  </a:lnTo>
                  <a:lnTo>
                    <a:pt x="212" y="2512"/>
                  </a:lnTo>
                  <a:lnTo>
                    <a:pt x="132" y="2514"/>
                  </a:lnTo>
                  <a:lnTo>
                    <a:pt x="65" y="2518"/>
                  </a:lnTo>
                  <a:lnTo>
                    <a:pt x="18" y="2518"/>
                  </a:lnTo>
                  <a:lnTo>
                    <a:pt x="0" y="2517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2" name="Freeform 150"/>
            <p:cNvSpPr>
              <a:spLocks/>
            </p:cNvSpPr>
            <p:nvPr/>
          </p:nvSpPr>
          <p:spPr bwMode="auto">
            <a:xfrm>
              <a:off x="578" y="1350"/>
              <a:ext cx="27" cy="11"/>
            </a:xfrm>
            <a:custGeom>
              <a:avLst/>
              <a:gdLst>
                <a:gd name="T0" fmla="*/ 123 w 135"/>
                <a:gd name="T1" fmla="*/ 52 h 52"/>
                <a:gd name="T2" fmla="*/ 13 w 135"/>
                <a:gd name="T3" fmla="*/ 52 h 52"/>
                <a:gd name="T4" fmla="*/ 3 w 135"/>
                <a:gd name="T5" fmla="*/ 48 h 52"/>
                <a:gd name="T6" fmla="*/ 0 w 135"/>
                <a:gd name="T7" fmla="*/ 41 h 52"/>
                <a:gd name="T8" fmla="*/ 0 w 135"/>
                <a:gd name="T9" fmla="*/ 11 h 52"/>
                <a:gd name="T10" fmla="*/ 3 w 135"/>
                <a:gd name="T11" fmla="*/ 2 h 52"/>
                <a:gd name="T12" fmla="*/ 13 w 135"/>
                <a:gd name="T13" fmla="*/ 0 h 52"/>
                <a:gd name="T14" fmla="*/ 123 w 135"/>
                <a:gd name="T15" fmla="*/ 0 h 52"/>
                <a:gd name="T16" fmla="*/ 132 w 135"/>
                <a:gd name="T17" fmla="*/ 2 h 52"/>
                <a:gd name="T18" fmla="*/ 135 w 135"/>
                <a:gd name="T19" fmla="*/ 11 h 52"/>
                <a:gd name="T20" fmla="*/ 135 w 135"/>
                <a:gd name="T21" fmla="*/ 41 h 52"/>
                <a:gd name="T22" fmla="*/ 132 w 135"/>
                <a:gd name="T23" fmla="*/ 48 h 52"/>
                <a:gd name="T24" fmla="*/ 123 w 135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2">
                  <a:moveTo>
                    <a:pt x="123" y="52"/>
                  </a:moveTo>
                  <a:lnTo>
                    <a:pt x="13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2" y="2"/>
                  </a:lnTo>
                  <a:lnTo>
                    <a:pt x="135" y="11"/>
                  </a:lnTo>
                  <a:lnTo>
                    <a:pt x="135" y="41"/>
                  </a:lnTo>
                  <a:lnTo>
                    <a:pt x="132" y="48"/>
                  </a:lnTo>
                  <a:lnTo>
                    <a:pt x="123" y="52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3" name="Freeform 151"/>
            <p:cNvSpPr>
              <a:spLocks/>
            </p:cNvSpPr>
            <p:nvPr/>
          </p:nvSpPr>
          <p:spPr bwMode="auto">
            <a:xfrm>
              <a:off x="584" y="1364"/>
              <a:ext cx="27" cy="10"/>
            </a:xfrm>
            <a:custGeom>
              <a:avLst/>
              <a:gdLst>
                <a:gd name="T0" fmla="*/ 122 w 135"/>
                <a:gd name="T1" fmla="*/ 52 h 52"/>
                <a:gd name="T2" fmla="*/ 12 w 135"/>
                <a:gd name="T3" fmla="*/ 52 h 52"/>
                <a:gd name="T4" fmla="*/ 2 w 135"/>
                <a:gd name="T5" fmla="*/ 48 h 52"/>
                <a:gd name="T6" fmla="*/ 0 w 135"/>
                <a:gd name="T7" fmla="*/ 41 h 52"/>
                <a:gd name="T8" fmla="*/ 0 w 135"/>
                <a:gd name="T9" fmla="*/ 11 h 52"/>
                <a:gd name="T10" fmla="*/ 2 w 135"/>
                <a:gd name="T11" fmla="*/ 2 h 52"/>
                <a:gd name="T12" fmla="*/ 12 w 135"/>
                <a:gd name="T13" fmla="*/ 0 h 52"/>
                <a:gd name="T14" fmla="*/ 122 w 135"/>
                <a:gd name="T15" fmla="*/ 0 h 52"/>
                <a:gd name="T16" fmla="*/ 131 w 135"/>
                <a:gd name="T17" fmla="*/ 2 h 52"/>
                <a:gd name="T18" fmla="*/ 135 w 135"/>
                <a:gd name="T19" fmla="*/ 11 h 52"/>
                <a:gd name="T20" fmla="*/ 135 w 135"/>
                <a:gd name="T21" fmla="*/ 41 h 52"/>
                <a:gd name="T22" fmla="*/ 131 w 135"/>
                <a:gd name="T23" fmla="*/ 48 h 52"/>
                <a:gd name="T24" fmla="*/ 122 w 135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2">
                  <a:moveTo>
                    <a:pt x="122" y="52"/>
                  </a:moveTo>
                  <a:lnTo>
                    <a:pt x="12" y="52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2" y="2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1" y="2"/>
                  </a:lnTo>
                  <a:lnTo>
                    <a:pt x="135" y="11"/>
                  </a:lnTo>
                  <a:lnTo>
                    <a:pt x="135" y="41"/>
                  </a:lnTo>
                  <a:lnTo>
                    <a:pt x="131" y="48"/>
                  </a:lnTo>
                  <a:lnTo>
                    <a:pt x="122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4" name="Freeform 152"/>
            <p:cNvSpPr>
              <a:spLocks/>
            </p:cNvSpPr>
            <p:nvPr/>
          </p:nvSpPr>
          <p:spPr bwMode="auto">
            <a:xfrm>
              <a:off x="562" y="1382"/>
              <a:ext cx="27" cy="10"/>
            </a:xfrm>
            <a:custGeom>
              <a:avLst/>
              <a:gdLst>
                <a:gd name="T0" fmla="*/ 124 w 138"/>
                <a:gd name="T1" fmla="*/ 52 h 52"/>
                <a:gd name="T2" fmla="*/ 12 w 138"/>
                <a:gd name="T3" fmla="*/ 52 h 52"/>
                <a:gd name="T4" fmla="*/ 4 w 138"/>
                <a:gd name="T5" fmla="*/ 49 h 52"/>
                <a:gd name="T6" fmla="*/ 0 w 138"/>
                <a:gd name="T7" fmla="*/ 41 h 52"/>
                <a:gd name="T8" fmla="*/ 0 w 138"/>
                <a:gd name="T9" fmla="*/ 12 h 52"/>
                <a:gd name="T10" fmla="*/ 4 w 138"/>
                <a:gd name="T11" fmla="*/ 4 h 52"/>
                <a:gd name="T12" fmla="*/ 12 w 138"/>
                <a:gd name="T13" fmla="*/ 0 h 52"/>
                <a:gd name="T14" fmla="*/ 124 w 138"/>
                <a:gd name="T15" fmla="*/ 0 h 52"/>
                <a:gd name="T16" fmla="*/ 133 w 138"/>
                <a:gd name="T17" fmla="*/ 4 h 52"/>
                <a:gd name="T18" fmla="*/ 138 w 138"/>
                <a:gd name="T19" fmla="*/ 12 h 52"/>
                <a:gd name="T20" fmla="*/ 138 w 138"/>
                <a:gd name="T21" fmla="*/ 41 h 52"/>
                <a:gd name="T22" fmla="*/ 133 w 138"/>
                <a:gd name="T23" fmla="*/ 49 h 52"/>
                <a:gd name="T24" fmla="*/ 124 w 138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24" y="52"/>
                  </a:moveTo>
                  <a:lnTo>
                    <a:pt x="12" y="52"/>
                  </a:lnTo>
                  <a:lnTo>
                    <a:pt x="4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4" y="4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3" y="4"/>
                  </a:lnTo>
                  <a:lnTo>
                    <a:pt x="138" y="12"/>
                  </a:lnTo>
                  <a:lnTo>
                    <a:pt x="138" y="41"/>
                  </a:lnTo>
                  <a:lnTo>
                    <a:pt x="133" y="49"/>
                  </a:lnTo>
                  <a:lnTo>
                    <a:pt x="124" y="52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5" name="Freeform 153"/>
            <p:cNvSpPr>
              <a:spLocks/>
            </p:cNvSpPr>
            <p:nvPr/>
          </p:nvSpPr>
          <p:spPr bwMode="auto">
            <a:xfrm>
              <a:off x="557" y="1367"/>
              <a:ext cx="27" cy="11"/>
            </a:xfrm>
            <a:custGeom>
              <a:avLst/>
              <a:gdLst>
                <a:gd name="T0" fmla="*/ 123 w 137"/>
                <a:gd name="T1" fmla="*/ 52 h 52"/>
                <a:gd name="T2" fmla="*/ 13 w 137"/>
                <a:gd name="T3" fmla="*/ 52 h 52"/>
                <a:gd name="T4" fmla="*/ 3 w 137"/>
                <a:gd name="T5" fmla="*/ 48 h 52"/>
                <a:gd name="T6" fmla="*/ 0 w 137"/>
                <a:gd name="T7" fmla="*/ 41 h 52"/>
                <a:gd name="T8" fmla="*/ 0 w 137"/>
                <a:gd name="T9" fmla="*/ 11 h 52"/>
                <a:gd name="T10" fmla="*/ 3 w 137"/>
                <a:gd name="T11" fmla="*/ 3 h 52"/>
                <a:gd name="T12" fmla="*/ 13 w 137"/>
                <a:gd name="T13" fmla="*/ 0 h 52"/>
                <a:gd name="T14" fmla="*/ 123 w 137"/>
                <a:gd name="T15" fmla="*/ 0 h 52"/>
                <a:gd name="T16" fmla="*/ 132 w 137"/>
                <a:gd name="T17" fmla="*/ 3 h 52"/>
                <a:gd name="T18" fmla="*/ 137 w 137"/>
                <a:gd name="T19" fmla="*/ 11 h 52"/>
                <a:gd name="T20" fmla="*/ 137 w 137"/>
                <a:gd name="T21" fmla="*/ 41 h 52"/>
                <a:gd name="T22" fmla="*/ 132 w 137"/>
                <a:gd name="T23" fmla="*/ 48 h 52"/>
                <a:gd name="T24" fmla="*/ 123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3" y="52"/>
                  </a:moveTo>
                  <a:lnTo>
                    <a:pt x="13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3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2" y="3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2" y="48"/>
                  </a:lnTo>
                  <a:lnTo>
                    <a:pt x="123" y="52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6" name="Freeform 154"/>
            <p:cNvSpPr>
              <a:spLocks/>
            </p:cNvSpPr>
            <p:nvPr/>
          </p:nvSpPr>
          <p:spPr bwMode="auto">
            <a:xfrm>
              <a:off x="553" y="1392"/>
              <a:ext cx="28" cy="10"/>
            </a:xfrm>
            <a:custGeom>
              <a:avLst/>
              <a:gdLst>
                <a:gd name="T0" fmla="*/ 124 w 137"/>
                <a:gd name="T1" fmla="*/ 52 h 52"/>
                <a:gd name="T2" fmla="*/ 14 w 137"/>
                <a:gd name="T3" fmla="*/ 52 h 52"/>
                <a:gd name="T4" fmla="*/ 2 w 137"/>
                <a:gd name="T5" fmla="*/ 48 h 52"/>
                <a:gd name="T6" fmla="*/ 0 w 137"/>
                <a:gd name="T7" fmla="*/ 41 h 52"/>
                <a:gd name="T8" fmla="*/ 0 w 137"/>
                <a:gd name="T9" fmla="*/ 11 h 52"/>
                <a:gd name="T10" fmla="*/ 2 w 137"/>
                <a:gd name="T11" fmla="*/ 2 h 52"/>
                <a:gd name="T12" fmla="*/ 14 w 137"/>
                <a:gd name="T13" fmla="*/ 0 h 52"/>
                <a:gd name="T14" fmla="*/ 124 w 137"/>
                <a:gd name="T15" fmla="*/ 0 h 52"/>
                <a:gd name="T16" fmla="*/ 133 w 137"/>
                <a:gd name="T17" fmla="*/ 2 h 52"/>
                <a:gd name="T18" fmla="*/ 137 w 137"/>
                <a:gd name="T19" fmla="*/ 11 h 52"/>
                <a:gd name="T20" fmla="*/ 137 w 137"/>
                <a:gd name="T21" fmla="*/ 41 h 52"/>
                <a:gd name="T22" fmla="*/ 133 w 137"/>
                <a:gd name="T23" fmla="*/ 48 h 52"/>
                <a:gd name="T24" fmla="*/ 124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4" y="52"/>
                  </a:moveTo>
                  <a:lnTo>
                    <a:pt x="14" y="52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2" y="2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3" y="2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3" y="48"/>
                  </a:lnTo>
                  <a:lnTo>
                    <a:pt x="124" y="52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7" name="Freeform 155"/>
            <p:cNvSpPr>
              <a:spLocks/>
            </p:cNvSpPr>
            <p:nvPr/>
          </p:nvSpPr>
          <p:spPr bwMode="auto">
            <a:xfrm>
              <a:off x="554" y="1343"/>
              <a:ext cx="28" cy="10"/>
            </a:xfrm>
            <a:custGeom>
              <a:avLst/>
              <a:gdLst>
                <a:gd name="T0" fmla="*/ 124 w 136"/>
                <a:gd name="T1" fmla="*/ 53 h 53"/>
                <a:gd name="T2" fmla="*/ 13 w 136"/>
                <a:gd name="T3" fmla="*/ 53 h 53"/>
                <a:gd name="T4" fmla="*/ 4 w 136"/>
                <a:gd name="T5" fmla="*/ 49 h 53"/>
                <a:gd name="T6" fmla="*/ 0 w 136"/>
                <a:gd name="T7" fmla="*/ 40 h 53"/>
                <a:gd name="T8" fmla="*/ 0 w 136"/>
                <a:gd name="T9" fmla="*/ 9 h 53"/>
                <a:gd name="T10" fmla="*/ 4 w 136"/>
                <a:gd name="T11" fmla="*/ 2 h 53"/>
                <a:gd name="T12" fmla="*/ 13 w 136"/>
                <a:gd name="T13" fmla="*/ 0 h 53"/>
                <a:gd name="T14" fmla="*/ 124 w 136"/>
                <a:gd name="T15" fmla="*/ 0 h 53"/>
                <a:gd name="T16" fmla="*/ 133 w 136"/>
                <a:gd name="T17" fmla="*/ 2 h 53"/>
                <a:gd name="T18" fmla="*/ 136 w 136"/>
                <a:gd name="T19" fmla="*/ 9 h 53"/>
                <a:gd name="T20" fmla="*/ 136 w 136"/>
                <a:gd name="T21" fmla="*/ 40 h 53"/>
                <a:gd name="T22" fmla="*/ 133 w 136"/>
                <a:gd name="T23" fmla="*/ 49 h 53"/>
                <a:gd name="T24" fmla="*/ 124 w 136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3">
                  <a:moveTo>
                    <a:pt x="124" y="53"/>
                  </a:moveTo>
                  <a:lnTo>
                    <a:pt x="13" y="53"/>
                  </a:lnTo>
                  <a:lnTo>
                    <a:pt x="4" y="49"/>
                  </a:lnTo>
                  <a:lnTo>
                    <a:pt x="0" y="40"/>
                  </a:lnTo>
                  <a:lnTo>
                    <a:pt x="0" y="9"/>
                  </a:lnTo>
                  <a:lnTo>
                    <a:pt x="4" y="2"/>
                  </a:lnTo>
                  <a:lnTo>
                    <a:pt x="13" y="0"/>
                  </a:lnTo>
                  <a:lnTo>
                    <a:pt x="124" y="0"/>
                  </a:lnTo>
                  <a:lnTo>
                    <a:pt x="133" y="2"/>
                  </a:lnTo>
                  <a:lnTo>
                    <a:pt x="136" y="9"/>
                  </a:lnTo>
                  <a:lnTo>
                    <a:pt x="136" y="40"/>
                  </a:lnTo>
                  <a:lnTo>
                    <a:pt x="133" y="49"/>
                  </a:lnTo>
                  <a:lnTo>
                    <a:pt x="124" y="53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8" name="Freeform 156"/>
            <p:cNvSpPr>
              <a:spLocks/>
            </p:cNvSpPr>
            <p:nvPr/>
          </p:nvSpPr>
          <p:spPr bwMode="auto">
            <a:xfrm>
              <a:off x="580" y="1453"/>
              <a:ext cx="28" cy="10"/>
            </a:xfrm>
            <a:custGeom>
              <a:avLst/>
              <a:gdLst>
                <a:gd name="T0" fmla="*/ 125 w 137"/>
                <a:gd name="T1" fmla="*/ 52 h 52"/>
                <a:gd name="T2" fmla="*/ 15 w 137"/>
                <a:gd name="T3" fmla="*/ 52 h 52"/>
                <a:gd name="T4" fmla="*/ 4 w 137"/>
                <a:gd name="T5" fmla="*/ 48 h 52"/>
                <a:gd name="T6" fmla="*/ 0 w 137"/>
                <a:gd name="T7" fmla="*/ 40 h 52"/>
                <a:gd name="T8" fmla="*/ 0 w 137"/>
                <a:gd name="T9" fmla="*/ 11 h 52"/>
                <a:gd name="T10" fmla="*/ 4 w 137"/>
                <a:gd name="T11" fmla="*/ 3 h 52"/>
                <a:gd name="T12" fmla="*/ 15 w 137"/>
                <a:gd name="T13" fmla="*/ 0 h 52"/>
                <a:gd name="T14" fmla="*/ 125 w 137"/>
                <a:gd name="T15" fmla="*/ 0 h 52"/>
                <a:gd name="T16" fmla="*/ 134 w 137"/>
                <a:gd name="T17" fmla="*/ 3 h 52"/>
                <a:gd name="T18" fmla="*/ 137 w 137"/>
                <a:gd name="T19" fmla="*/ 11 h 52"/>
                <a:gd name="T20" fmla="*/ 137 w 137"/>
                <a:gd name="T21" fmla="*/ 40 h 52"/>
                <a:gd name="T22" fmla="*/ 134 w 137"/>
                <a:gd name="T23" fmla="*/ 48 h 52"/>
                <a:gd name="T24" fmla="*/ 125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5" y="52"/>
                  </a:moveTo>
                  <a:lnTo>
                    <a:pt x="15" y="52"/>
                  </a:lnTo>
                  <a:lnTo>
                    <a:pt x="4" y="48"/>
                  </a:lnTo>
                  <a:lnTo>
                    <a:pt x="0" y="40"/>
                  </a:lnTo>
                  <a:lnTo>
                    <a:pt x="0" y="11"/>
                  </a:lnTo>
                  <a:lnTo>
                    <a:pt x="4" y="3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3"/>
                  </a:lnTo>
                  <a:lnTo>
                    <a:pt x="137" y="11"/>
                  </a:lnTo>
                  <a:lnTo>
                    <a:pt x="137" y="40"/>
                  </a:lnTo>
                  <a:lnTo>
                    <a:pt x="134" y="48"/>
                  </a:lnTo>
                  <a:lnTo>
                    <a:pt x="125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89" name="Freeform 157"/>
            <p:cNvSpPr>
              <a:spLocks/>
            </p:cNvSpPr>
            <p:nvPr/>
          </p:nvSpPr>
          <p:spPr bwMode="auto">
            <a:xfrm>
              <a:off x="558" y="1471"/>
              <a:ext cx="28" cy="10"/>
            </a:xfrm>
            <a:custGeom>
              <a:avLst/>
              <a:gdLst>
                <a:gd name="T0" fmla="*/ 124 w 137"/>
                <a:gd name="T1" fmla="*/ 51 h 51"/>
                <a:gd name="T2" fmla="*/ 12 w 137"/>
                <a:gd name="T3" fmla="*/ 51 h 51"/>
                <a:gd name="T4" fmla="*/ 4 w 137"/>
                <a:gd name="T5" fmla="*/ 47 h 51"/>
                <a:gd name="T6" fmla="*/ 0 w 137"/>
                <a:gd name="T7" fmla="*/ 41 h 51"/>
                <a:gd name="T8" fmla="*/ 0 w 137"/>
                <a:gd name="T9" fmla="*/ 10 h 51"/>
                <a:gd name="T10" fmla="*/ 4 w 137"/>
                <a:gd name="T11" fmla="*/ 3 h 51"/>
                <a:gd name="T12" fmla="*/ 12 w 137"/>
                <a:gd name="T13" fmla="*/ 0 h 51"/>
                <a:gd name="T14" fmla="*/ 124 w 137"/>
                <a:gd name="T15" fmla="*/ 0 h 51"/>
                <a:gd name="T16" fmla="*/ 133 w 137"/>
                <a:gd name="T17" fmla="*/ 3 h 51"/>
                <a:gd name="T18" fmla="*/ 137 w 137"/>
                <a:gd name="T19" fmla="*/ 10 h 51"/>
                <a:gd name="T20" fmla="*/ 137 w 137"/>
                <a:gd name="T21" fmla="*/ 41 h 51"/>
                <a:gd name="T22" fmla="*/ 133 w 137"/>
                <a:gd name="T23" fmla="*/ 47 h 51"/>
                <a:gd name="T24" fmla="*/ 124 w 137"/>
                <a:gd name="T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1">
                  <a:moveTo>
                    <a:pt x="124" y="51"/>
                  </a:moveTo>
                  <a:lnTo>
                    <a:pt x="12" y="51"/>
                  </a:lnTo>
                  <a:lnTo>
                    <a:pt x="4" y="47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4" y="3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3" y="3"/>
                  </a:lnTo>
                  <a:lnTo>
                    <a:pt x="137" y="10"/>
                  </a:lnTo>
                  <a:lnTo>
                    <a:pt x="137" y="41"/>
                  </a:lnTo>
                  <a:lnTo>
                    <a:pt x="133" y="47"/>
                  </a:lnTo>
                  <a:lnTo>
                    <a:pt x="124" y="51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0" name="Freeform 158"/>
            <p:cNvSpPr>
              <a:spLocks/>
            </p:cNvSpPr>
            <p:nvPr/>
          </p:nvSpPr>
          <p:spPr bwMode="auto">
            <a:xfrm>
              <a:off x="553" y="1456"/>
              <a:ext cx="28" cy="11"/>
            </a:xfrm>
            <a:custGeom>
              <a:avLst/>
              <a:gdLst>
                <a:gd name="T0" fmla="*/ 124 w 137"/>
                <a:gd name="T1" fmla="*/ 52 h 52"/>
                <a:gd name="T2" fmla="*/ 14 w 137"/>
                <a:gd name="T3" fmla="*/ 52 h 52"/>
                <a:gd name="T4" fmla="*/ 2 w 137"/>
                <a:gd name="T5" fmla="*/ 48 h 52"/>
                <a:gd name="T6" fmla="*/ 0 w 137"/>
                <a:gd name="T7" fmla="*/ 41 h 52"/>
                <a:gd name="T8" fmla="*/ 0 w 137"/>
                <a:gd name="T9" fmla="*/ 11 h 52"/>
                <a:gd name="T10" fmla="*/ 2 w 137"/>
                <a:gd name="T11" fmla="*/ 3 h 52"/>
                <a:gd name="T12" fmla="*/ 14 w 137"/>
                <a:gd name="T13" fmla="*/ 0 h 52"/>
                <a:gd name="T14" fmla="*/ 124 w 137"/>
                <a:gd name="T15" fmla="*/ 0 h 52"/>
                <a:gd name="T16" fmla="*/ 133 w 137"/>
                <a:gd name="T17" fmla="*/ 3 h 52"/>
                <a:gd name="T18" fmla="*/ 137 w 137"/>
                <a:gd name="T19" fmla="*/ 11 h 52"/>
                <a:gd name="T20" fmla="*/ 137 w 137"/>
                <a:gd name="T21" fmla="*/ 41 h 52"/>
                <a:gd name="T22" fmla="*/ 133 w 137"/>
                <a:gd name="T23" fmla="*/ 48 h 52"/>
                <a:gd name="T24" fmla="*/ 124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4" y="52"/>
                  </a:moveTo>
                  <a:lnTo>
                    <a:pt x="14" y="52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2" y="3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3" y="3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3" y="48"/>
                  </a:lnTo>
                  <a:lnTo>
                    <a:pt x="124" y="52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1" name="Freeform 159"/>
            <p:cNvSpPr>
              <a:spLocks/>
            </p:cNvSpPr>
            <p:nvPr/>
          </p:nvSpPr>
          <p:spPr bwMode="auto">
            <a:xfrm>
              <a:off x="572" y="1482"/>
              <a:ext cx="28" cy="11"/>
            </a:xfrm>
            <a:custGeom>
              <a:avLst/>
              <a:gdLst>
                <a:gd name="T0" fmla="*/ 124 w 137"/>
                <a:gd name="T1" fmla="*/ 52 h 52"/>
                <a:gd name="T2" fmla="*/ 14 w 137"/>
                <a:gd name="T3" fmla="*/ 52 h 52"/>
                <a:gd name="T4" fmla="*/ 4 w 137"/>
                <a:gd name="T5" fmla="*/ 48 h 52"/>
                <a:gd name="T6" fmla="*/ 0 w 137"/>
                <a:gd name="T7" fmla="*/ 41 h 52"/>
                <a:gd name="T8" fmla="*/ 0 w 137"/>
                <a:gd name="T9" fmla="*/ 11 h 52"/>
                <a:gd name="T10" fmla="*/ 4 w 137"/>
                <a:gd name="T11" fmla="*/ 3 h 52"/>
                <a:gd name="T12" fmla="*/ 14 w 137"/>
                <a:gd name="T13" fmla="*/ 0 h 52"/>
                <a:gd name="T14" fmla="*/ 124 w 137"/>
                <a:gd name="T15" fmla="*/ 0 h 52"/>
                <a:gd name="T16" fmla="*/ 133 w 137"/>
                <a:gd name="T17" fmla="*/ 3 h 52"/>
                <a:gd name="T18" fmla="*/ 137 w 137"/>
                <a:gd name="T19" fmla="*/ 11 h 52"/>
                <a:gd name="T20" fmla="*/ 137 w 137"/>
                <a:gd name="T21" fmla="*/ 41 h 52"/>
                <a:gd name="T22" fmla="*/ 133 w 137"/>
                <a:gd name="T23" fmla="*/ 48 h 52"/>
                <a:gd name="T24" fmla="*/ 124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4" y="52"/>
                  </a:moveTo>
                  <a:lnTo>
                    <a:pt x="14" y="52"/>
                  </a:lnTo>
                  <a:lnTo>
                    <a:pt x="4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4" y="3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3" y="3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3" y="48"/>
                  </a:lnTo>
                  <a:lnTo>
                    <a:pt x="124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2" name="Freeform 160"/>
            <p:cNvSpPr>
              <a:spLocks/>
            </p:cNvSpPr>
            <p:nvPr/>
          </p:nvSpPr>
          <p:spPr bwMode="auto">
            <a:xfrm>
              <a:off x="600" y="1418"/>
              <a:ext cx="27" cy="11"/>
            </a:xfrm>
            <a:custGeom>
              <a:avLst/>
              <a:gdLst>
                <a:gd name="T0" fmla="*/ 124 w 136"/>
                <a:gd name="T1" fmla="*/ 52 h 52"/>
                <a:gd name="T2" fmla="*/ 15 w 136"/>
                <a:gd name="T3" fmla="*/ 52 h 52"/>
                <a:gd name="T4" fmla="*/ 4 w 136"/>
                <a:gd name="T5" fmla="*/ 49 h 52"/>
                <a:gd name="T6" fmla="*/ 0 w 136"/>
                <a:gd name="T7" fmla="*/ 41 h 52"/>
                <a:gd name="T8" fmla="*/ 0 w 136"/>
                <a:gd name="T9" fmla="*/ 12 h 52"/>
                <a:gd name="T10" fmla="*/ 4 w 136"/>
                <a:gd name="T11" fmla="*/ 3 h 52"/>
                <a:gd name="T12" fmla="*/ 15 w 136"/>
                <a:gd name="T13" fmla="*/ 0 h 52"/>
                <a:gd name="T14" fmla="*/ 124 w 136"/>
                <a:gd name="T15" fmla="*/ 0 h 52"/>
                <a:gd name="T16" fmla="*/ 132 w 136"/>
                <a:gd name="T17" fmla="*/ 3 h 52"/>
                <a:gd name="T18" fmla="*/ 136 w 136"/>
                <a:gd name="T19" fmla="*/ 12 h 52"/>
                <a:gd name="T20" fmla="*/ 136 w 136"/>
                <a:gd name="T21" fmla="*/ 41 h 52"/>
                <a:gd name="T22" fmla="*/ 132 w 136"/>
                <a:gd name="T23" fmla="*/ 49 h 52"/>
                <a:gd name="T24" fmla="*/ 124 w 136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4" y="52"/>
                  </a:moveTo>
                  <a:lnTo>
                    <a:pt x="15" y="52"/>
                  </a:lnTo>
                  <a:lnTo>
                    <a:pt x="4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4" y="3"/>
                  </a:lnTo>
                  <a:lnTo>
                    <a:pt x="15" y="0"/>
                  </a:lnTo>
                  <a:lnTo>
                    <a:pt x="124" y="0"/>
                  </a:lnTo>
                  <a:lnTo>
                    <a:pt x="132" y="3"/>
                  </a:lnTo>
                  <a:lnTo>
                    <a:pt x="136" y="12"/>
                  </a:lnTo>
                  <a:lnTo>
                    <a:pt x="136" y="41"/>
                  </a:lnTo>
                  <a:lnTo>
                    <a:pt x="132" y="49"/>
                  </a:lnTo>
                  <a:lnTo>
                    <a:pt x="124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3" name="Freeform 161"/>
            <p:cNvSpPr>
              <a:spLocks/>
            </p:cNvSpPr>
            <p:nvPr/>
          </p:nvSpPr>
          <p:spPr bwMode="auto">
            <a:xfrm>
              <a:off x="586" y="1492"/>
              <a:ext cx="27" cy="10"/>
            </a:xfrm>
            <a:custGeom>
              <a:avLst/>
              <a:gdLst>
                <a:gd name="T0" fmla="*/ 122 w 134"/>
                <a:gd name="T1" fmla="*/ 53 h 53"/>
                <a:gd name="T2" fmla="*/ 13 w 134"/>
                <a:gd name="T3" fmla="*/ 53 h 53"/>
                <a:gd name="T4" fmla="*/ 4 w 134"/>
                <a:gd name="T5" fmla="*/ 50 h 53"/>
                <a:gd name="T6" fmla="*/ 0 w 134"/>
                <a:gd name="T7" fmla="*/ 41 h 53"/>
                <a:gd name="T8" fmla="*/ 0 w 134"/>
                <a:gd name="T9" fmla="*/ 12 h 53"/>
                <a:gd name="T10" fmla="*/ 4 w 134"/>
                <a:gd name="T11" fmla="*/ 2 h 53"/>
                <a:gd name="T12" fmla="*/ 13 w 134"/>
                <a:gd name="T13" fmla="*/ 0 h 53"/>
                <a:gd name="T14" fmla="*/ 122 w 134"/>
                <a:gd name="T15" fmla="*/ 0 h 53"/>
                <a:gd name="T16" fmla="*/ 131 w 134"/>
                <a:gd name="T17" fmla="*/ 2 h 53"/>
                <a:gd name="T18" fmla="*/ 134 w 134"/>
                <a:gd name="T19" fmla="*/ 12 h 53"/>
                <a:gd name="T20" fmla="*/ 134 w 134"/>
                <a:gd name="T21" fmla="*/ 41 h 53"/>
                <a:gd name="T22" fmla="*/ 131 w 134"/>
                <a:gd name="T23" fmla="*/ 50 h 53"/>
                <a:gd name="T24" fmla="*/ 122 w 134"/>
                <a:gd name="T2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53">
                  <a:moveTo>
                    <a:pt x="122" y="53"/>
                  </a:moveTo>
                  <a:lnTo>
                    <a:pt x="13" y="53"/>
                  </a:lnTo>
                  <a:lnTo>
                    <a:pt x="4" y="50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4" y="2"/>
                  </a:lnTo>
                  <a:lnTo>
                    <a:pt x="13" y="0"/>
                  </a:lnTo>
                  <a:lnTo>
                    <a:pt x="122" y="0"/>
                  </a:lnTo>
                  <a:lnTo>
                    <a:pt x="131" y="2"/>
                  </a:lnTo>
                  <a:lnTo>
                    <a:pt x="134" y="12"/>
                  </a:lnTo>
                  <a:lnTo>
                    <a:pt x="134" y="41"/>
                  </a:lnTo>
                  <a:lnTo>
                    <a:pt x="131" y="50"/>
                  </a:lnTo>
                  <a:lnTo>
                    <a:pt x="122" y="53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4" name="Freeform 162"/>
            <p:cNvSpPr>
              <a:spLocks/>
            </p:cNvSpPr>
            <p:nvPr/>
          </p:nvSpPr>
          <p:spPr bwMode="auto">
            <a:xfrm>
              <a:off x="564" y="1510"/>
              <a:ext cx="27" cy="10"/>
            </a:xfrm>
            <a:custGeom>
              <a:avLst/>
              <a:gdLst>
                <a:gd name="T0" fmla="*/ 123 w 138"/>
                <a:gd name="T1" fmla="*/ 52 h 52"/>
                <a:gd name="T2" fmla="*/ 13 w 138"/>
                <a:gd name="T3" fmla="*/ 52 h 52"/>
                <a:gd name="T4" fmla="*/ 3 w 138"/>
                <a:gd name="T5" fmla="*/ 49 h 52"/>
                <a:gd name="T6" fmla="*/ 0 w 138"/>
                <a:gd name="T7" fmla="*/ 41 h 52"/>
                <a:gd name="T8" fmla="*/ 0 w 138"/>
                <a:gd name="T9" fmla="*/ 12 h 52"/>
                <a:gd name="T10" fmla="*/ 3 w 138"/>
                <a:gd name="T11" fmla="*/ 4 h 52"/>
                <a:gd name="T12" fmla="*/ 13 w 138"/>
                <a:gd name="T13" fmla="*/ 0 h 52"/>
                <a:gd name="T14" fmla="*/ 123 w 138"/>
                <a:gd name="T15" fmla="*/ 0 h 52"/>
                <a:gd name="T16" fmla="*/ 133 w 138"/>
                <a:gd name="T17" fmla="*/ 4 h 52"/>
                <a:gd name="T18" fmla="*/ 138 w 138"/>
                <a:gd name="T19" fmla="*/ 12 h 52"/>
                <a:gd name="T20" fmla="*/ 138 w 138"/>
                <a:gd name="T21" fmla="*/ 41 h 52"/>
                <a:gd name="T22" fmla="*/ 133 w 138"/>
                <a:gd name="T23" fmla="*/ 49 h 52"/>
                <a:gd name="T24" fmla="*/ 123 w 138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23" y="52"/>
                  </a:moveTo>
                  <a:lnTo>
                    <a:pt x="13" y="52"/>
                  </a:lnTo>
                  <a:lnTo>
                    <a:pt x="3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3" y="4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3" y="4"/>
                  </a:lnTo>
                  <a:lnTo>
                    <a:pt x="138" y="12"/>
                  </a:lnTo>
                  <a:lnTo>
                    <a:pt x="138" y="41"/>
                  </a:lnTo>
                  <a:lnTo>
                    <a:pt x="133" y="49"/>
                  </a:lnTo>
                  <a:lnTo>
                    <a:pt x="123" y="52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5" name="Freeform 163"/>
            <p:cNvSpPr>
              <a:spLocks/>
            </p:cNvSpPr>
            <p:nvPr/>
          </p:nvSpPr>
          <p:spPr bwMode="auto">
            <a:xfrm>
              <a:off x="558" y="1495"/>
              <a:ext cx="28" cy="11"/>
            </a:xfrm>
            <a:custGeom>
              <a:avLst/>
              <a:gdLst>
                <a:gd name="T0" fmla="*/ 125 w 137"/>
                <a:gd name="T1" fmla="*/ 52 h 52"/>
                <a:gd name="T2" fmla="*/ 15 w 137"/>
                <a:gd name="T3" fmla="*/ 52 h 52"/>
                <a:gd name="T4" fmla="*/ 4 w 137"/>
                <a:gd name="T5" fmla="*/ 49 h 52"/>
                <a:gd name="T6" fmla="*/ 0 w 137"/>
                <a:gd name="T7" fmla="*/ 42 h 52"/>
                <a:gd name="T8" fmla="*/ 0 w 137"/>
                <a:gd name="T9" fmla="*/ 10 h 52"/>
                <a:gd name="T10" fmla="*/ 4 w 137"/>
                <a:gd name="T11" fmla="*/ 3 h 52"/>
                <a:gd name="T12" fmla="*/ 15 w 137"/>
                <a:gd name="T13" fmla="*/ 0 h 52"/>
                <a:gd name="T14" fmla="*/ 125 w 137"/>
                <a:gd name="T15" fmla="*/ 0 h 52"/>
                <a:gd name="T16" fmla="*/ 134 w 137"/>
                <a:gd name="T17" fmla="*/ 3 h 52"/>
                <a:gd name="T18" fmla="*/ 137 w 137"/>
                <a:gd name="T19" fmla="*/ 10 h 52"/>
                <a:gd name="T20" fmla="*/ 137 w 137"/>
                <a:gd name="T21" fmla="*/ 42 h 52"/>
                <a:gd name="T22" fmla="*/ 134 w 137"/>
                <a:gd name="T23" fmla="*/ 49 h 52"/>
                <a:gd name="T24" fmla="*/ 125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5" y="52"/>
                  </a:moveTo>
                  <a:lnTo>
                    <a:pt x="15" y="52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10"/>
                  </a:lnTo>
                  <a:lnTo>
                    <a:pt x="4" y="3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3"/>
                  </a:lnTo>
                  <a:lnTo>
                    <a:pt x="137" y="10"/>
                  </a:lnTo>
                  <a:lnTo>
                    <a:pt x="137" y="42"/>
                  </a:lnTo>
                  <a:lnTo>
                    <a:pt x="134" y="49"/>
                  </a:lnTo>
                  <a:lnTo>
                    <a:pt x="125" y="52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6" name="Freeform 164"/>
            <p:cNvSpPr>
              <a:spLocks/>
            </p:cNvSpPr>
            <p:nvPr/>
          </p:nvSpPr>
          <p:spPr bwMode="auto">
            <a:xfrm>
              <a:off x="578" y="1521"/>
              <a:ext cx="27" cy="11"/>
            </a:xfrm>
            <a:custGeom>
              <a:avLst/>
              <a:gdLst>
                <a:gd name="T0" fmla="*/ 123 w 136"/>
                <a:gd name="T1" fmla="*/ 52 h 52"/>
                <a:gd name="T2" fmla="*/ 12 w 136"/>
                <a:gd name="T3" fmla="*/ 52 h 52"/>
                <a:gd name="T4" fmla="*/ 2 w 136"/>
                <a:gd name="T5" fmla="*/ 49 h 52"/>
                <a:gd name="T6" fmla="*/ 0 w 136"/>
                <a:gd name="T7" fmla="*/ 41 h 52"/>
                <a:gd name="T8" fmla="*/ 0 w 136"/>
                <a:gd name="T9" fmla="*/ 11 h 52"/>
                <a:gd name="T10" fmla="*/ 2 w 136"/>
                <a:gd name="T11" fmla="*/ 3 h 52"/>
                <a:gd name="T12" fmla="*/ 12 w 136"/>
                <a:gd name="T13" fmla="*/ 0 h 52"/>
                <a:gd name="T14" fmla="*/ 123 w 136"/>
                <a:gd name="T15" fmla="*/ 0 h 52"/>
                <a:gd name="T16" fmla="*/ 131 w 136"/>
                <a:gd name="T17" fmla="*/ 3 h 52"/>
                <a:gd name="T18" fmla="*/ 136 w 136"/>
                <a:gd name="T19" fmla="*/ 11 h 52"/>
                <a:gd name="T20" fmla="*/ 136 w 136"/>
                <a:gd name="T21" fmla="*/ 41 h 52"/>
                <a:gd name="T22" fmla="*/ 131 w 136"/>
                <a:gd name="T23" fmla="*/ 49 h 52"/>
                <a:gd name="T24" fmla="*/ 123 w 136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3" y="52"/>
                  </a:moveTo>
                  <a:lnTo>
                    <a:pt x="12" y="52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2" y="3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1" y="3"/>
                  </a:lnTo>
                  <a:lnTo>
                    <a:pt x="136" y="11"/>
                  </a:lnTo>
                  <a:lnTo>
                    <a:pt x="136" y="41"/>
                  </a:lnTo>
                  <a:lnTo>
                    <a:pt x="131" y="49"/>
                  </a:lnTo>
                  <a:lnTo>
                    <a:pt x="123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7" name="Freeform 165"/>
            <p:cNvSpPr>
              <a:spLocks/>
            </p:cNvSpPr>
            <p:nvPr/>
          </p:nvSpPr>
          <p:spPr bwMode="auto">
            <a:xfrm>
              <a:off x="602" y="1539"/>
              <a:ext cx="27" cy="10"/>
            </a:xfrm>
            <a:custGeom>
              <a:avLst/>
              <a:gdLst>
                <a:gd name="T0" fmla="*/ 121 w 136"/>
                <a:gd name="T1" fmla="*/ 52 h 52"/>
                <a:gd name="T2" fmla="*/ 12 w 136"/>
                <a:gd name="T3" fmla="*/ 52 h 52"/>
                <a:gd name="T4" fmla="*/ 2 w 136"/>
                <a:gd name="T5" fmla="*/ 49 h 52"/>
                <a:gd name="T6" fmla="*/ 0 w 136"/>
                <a:gd name="T7" fmla="*/ 41 h 52"/>
                <a:gd name="T8" fmla="*/ 0 w 136"/>
                <a:gd name="T9" fmla="*/ 10 h 52"/>
                <a:gd name="T10" fmla="*/ 2 w 136"/>
                <a:gd name="T11" fmla="*/ 3 h 52"/>
                <a:gd name="T12" fmla="*/ 12 w 136"/>
                <a:gd name="T13" fmla="*/ 0 h 52"/>
                <a:gd name="T14" fmla="*/ 121 w 136"/>
                <a:gd name="T15" fmla="*/ 0 h 52"/>
                <a:gd name="T16" fmla="*/ 131 w 136"/>
                <a:gd name="T17" fmla="*/ 3 h 52"/>
                <a:gd name="T18" fmla="*/ 136 w 136"/>
                <a:gd name="T19" fmla="*/ 10 h 52"/>
                <a:gd name="T20" fmla="*/ 136 w 136"/>
                <a:gd name="T21" fmla="*/ 41 h 52"/>
                <a:gd name="T22" fmla="*/ 131 w 136"/>
                <a:gd name="T23" fmla="*/ 49 h 52"/>
                <a:gd name="T24" fmla="*/ 121 w 136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1" y="52"/>
                  </a:moveTo>
                  <a:lnTo>
                    <a:pt x="12" y="52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3"/>
                  </a:lnTo>
                  <a:lnTo>
                    <a:pt x="12" y="0"/>
                  </a:lnTo>
                  <a:lnTo>
                    <a:pt x="121" y="0"/>
                  </a:lnTo>
                  <a:lnTo>
                    <a:pt x="131" y="3"/>
                  </a:lnTo>
                  <a:lnTo>
                    <a:pt x="136" y="10"/>
                  </a:lnTo>
                  <a:lnTo>
                    <a:pt x="136" y="41"/>
                  </a:lnTo>
                  <a:lnTo>
                    <a:pt x="131" y="49"/>
                  </a:lnTo>
                  <a:lnTo>
                    <a:pt x="121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8" name="Freeform 166"/>
            <p:cNvSpPr>
              <a:spLocks/>
            </p:cNvSpPr>
            <p:nvPr/>
          </p:nvSpPr>
          <p:spPr bwMode="auto">
            <a:xfrm>
              <a:off x="590" y="1550"/>
              <a:ext cx="26" cy="10"/>
            </a:xfrm>
            <a:custGeom>
              <a:avLst/>
              <a:gdLst>
                <a:gd name="T0" fmla="*/ 121 w 134"/>
                <a:gd name="T1" fmla="*/ 52 h 52"/>
                <a:gd name="T2" fmla="*/ 12 w 134"/>
                <a:gd name="T3" fmla="*/ 52 h 52"/>
                <a:gd name="T4" fmla="*/ 3 w 134"/>
                <a:gd name="T5" fmla="*/ 48 h 52"/>
                <a:gd name="T6" fmla="*/ 0 w 134"/>
                <a:gd name="T7" fmla="*/ 41 h 52"/>
                <a:gd name="T8" fmla="*/ 0 w 134"/>
                <a:gd name="T9" fmla="*/ 11 h 52"/>
                <a:gd name="T10" fmla="*/ 3 w 134"/>
                <a:gd name="T11" fmla="*/ 3 h 52"/>
                <a:gd name="T12" fmla="*/ 12 w 134"/>
                <a:gd name="T13" fmla="*/ 0 h 52"/>
                <a:gd name="T14" fmla="*/ 121 w 134"/>
                <a:gd name="T15" fmla="*/ 0 h 52"/>
                <a:gd name="T16" fmla="*/ 129 w 134"/>
                <a:gd name="T17" fmla="*/ 3 h 52"/>
                <a:gd name="T18" fmla="*/ 134 w 134"/>
                <a:gd name="T19" fmla="*/ 11 h 52"/>
                <a:gd name="T20" fmla="*/ 134 w 134"/>
                <a:gd name="T21" fmla="*/ 41 h 52"/>
                <a:gd name="T22" fmla="*/ 129 w 134"/>
                <a:gd name="T23" fmla="*/ 48 h 52"/>
                <a:gd name="T24" fmla="*/ 121 w 134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4" h="52">
                  <a:moveTo>
                    <a:pt x="121" y="52"/>
                  </a:moveTo>
                  <a:lnTo>
                    <a:pt x="12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3"/>
                  </a:lnTo>
                  <a:lnTo>
                    <a:pt x="12" y="0"/>
                  </a:lnTo>
                  <a:lnTo>
                    <a:pt x="121" y="0"/>
                  </a:lnTo>
                  <a:lnTo>
                    <a:pt x="129" y="3"/>
                  </a:lnTo>
                  <a:lnTo>
                    <a:pt x="134" y="11"/>
                  </a:lnTo>
                  <a:lnTo>
                    <a:pt x="134" y="41"/>
                  </a:lnTo>
                  <a:lnTo>
                    <a:pt x="129" y="48"/>
                  </a:lnTo>
                  <a:lnTo>
                    <a:pt x="121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799" name="Freeform 167"/>
            <p:cNvSpPr>
              <a:spLocks/>
            </p:cNvSpPr>
            <p:nvPr/>
          </p:nvSpPr>
          <p:spPr bwMode="auto">
            <a:xfrm>
              <a:off x="587" y="1587"/>
              <a:ext cx="28" cy="11"/>
            </a:xfrm>
            <a:custGeom>
              <a:avLst/>
              <a:gdLst>
                <a:gd name="T0" fmla="*/ 123 w 136"/>
                <a:gd name="T1" fmla="*/ 52 h 52"/>
                <a:gd name="T2" fmla="*/ 12 w 136"/>
                <a:gd name="T3" fmla="*/ 52 h 52"/>
                <a:gd name="T4" fmla="*/ 2 w 136"/>
                <a:gd name="T5" fmla="*/ 48 h 52"/>
                <a:gd name="T6" fmla="*/ 0 w 136"/>
                <a:gd name="T7" fmla="*/ 41 h 52"/>
                <a:gd name="T8" fmla="*/ 0 w 136"/>
                <a:gd name="T9" fmla="*/ 11 h 52"/>
                <a:gd name="T10" fmla="*/ 2 w 136"/>
                <a:gd name="T11" fmla="*/ 3 h 52"/>
                <a:gd name="T12" fmla="*/ 12 w 136"/>
                <a:gd name="T13" fmla="*/ 0 h 52"/>
                <a:gd name="T14" fmla="*/ 123 w 136"/>
                <a:gd name="T15" fmla="*/ 0 h 52"/>
                <a:gd name="T16" fmla="*/ 131 w 136"/>
                <a:gd name="T17" fmla="*/ 3 h 52"/>
                <a:gd name="T18" fmla="*/ 136 w 136"/>
                <a:gd name="T19" fmla="*/ 11 h 52"/>
                <a:gd name="T20" fmla="*/ 136 w 136"/>
                <a:gd name="T21" fmla="*/ 41 h 52"/>
                <a:gd name="T22" fmla="*/ 131 w 136"/>
                <a:gd name="T23" fmla="*/ 48 h 52"/>
                <a:gd name="T24" fmla="*/ 123 w 136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3" y="52"/>
                  </a:moveTo>
                  <a:lnTo>
                    <a:pt x="12" y="52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2" y="3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1" y="3"/>
                  </a:lnTo>
                  <a:lnTo>
                    <a:pt x="136" y="11"/>
                  </a:lnTo>
                  <a:lnTo>
                    <a:pt x="136" y="41"/>
                  </a:lnTo>
                  <a:lnTo>
                    <a:pt x="131" y="48"/>
                  </a:lnTo>
                  <a:lnTo>
                    <a:pt x="123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0" name="Freeform 168"/>
            <p:cNvSpPr>
              <a:spLocks/>
            </p:cNvSpPr>
            <p:nvPr/>
          </p:nvSpPr>
          <p:spPr bwMode="auto">
            <a:xfrm>
              <a:off x="561" y="1601"/>
              <a:ext cx="27" cy="10"/>
            </a:xfrm>
            <a:custGeom>
              <a:avLst/>
              <a:gdLst>
                <a:gd name="T0" fmla="*/ 122 w 135"/>
                <a:gd name="T1" fmla="*/ 50 h 50"/>
                <a:gd name="T2" fmla="*/ 12 w 135"/>
                <a:gd name="T3" fmla="*/ 50 h 50"/>
                <a:gd name="T4" fmla="*/ 2 w 135"/>
                <a:gd name="T5" fmla="*/ 47 h 50"/>
                <a:gd name="T6" fmla="*/ 0 w 135"/>
                <a:gd name="T7" fmla="*/ 40 h 50"/>
                <a:gd name="T8" fmla="*/ 0 w 135"/>
                <a:gd name="T9" fmla="*/ 10 h 50"/>
                <a:gd name="T10" fmla="*/ 2 w 135"/>
                <a:gd name="T11" fmla="*/ 1 h 50"/>
                <a:gd name="T12" fmla="*/ 12 w 135"/>
                <a:gd name="T13" fmla="*/ 0 h 50"/>
                <a:gd name="T14" fmla="*/ 122 w 135"/>
                <a:gd name="T15" fmla="*/ 0 h 50"/>
                <a:gd name="T16" fmla="*/ 131 w 135"/>
                <a:gd name="T17" fmla="*/ 1 h 50"/>
                <a:gd name="T18" fmla="*/ 135 w 135"/>
                <a:gd name="T19" fmla="*/ 10 h 50"/>
                <a:gd name="T20" fmla="*/ 135 w 135"/>
                <a:gd name="T21" fmla="*/ 40 h 50"/>
                <a:gd name="T22" fmla="*/ 131 w 135"/>
                <a:gd name="T23" fmla="*/ 47 h 50"/>
                <a:gd name="T24" fmla="*/ 122 w 135"/>
                <a:gd name="T2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0">
                  <a:moveTo>
                    <a:pt x="122" y="50"/>
                  </a:moveTo>
                  <a:lnTo>
                    <a:pt x="12" y="50"/>
                  </a:lnTo>
                  <a:lnTo>
                    <a:pt x="2" y="47"/>
                  </a:lnTo>
                  <a:lnTo>
                    <a:pt x="0" y="40"/>
                  </a:lnTo>
                  <a:lnTo>
                    <a:pt x="0" y="10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1" y="1"/>
                  </a:lnTo>
                  <a:lnTo>
                    <a:pt x="135" y="10"/>
                  </a:lnTo>
                  <a:lnTo>
                    <a:pt x="135" y="40"/>
                  </a:lnTo>
                  <a:lnTo>
                    <a:pt x="131" y="47"/>
                  </a:lnTo>
                  <a:lnTo>
                    <a:pt x="122" y="5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1" name="Freeform 169"/>
            <p:cNvSpPr>
              <a:spLocks/>
            </p:cNvSpPr>
            <p:nvPr/>
          </p:nvSpPr>
          <p:spPr bwMode="auto">
            <a:xfrm>
              <a:off x="555" y="1541"/>
              <a:ext cx="27" cy="10"/>
            </a:xfrm>
            <a:custGeom>
              <a:avLst/>
              <a:gdLst>
                <a:gd name="T0" fmla="*/ 122 w 137"/>
                <a:gd name="T1" fmla="*/ 52 h 52"/>
                <a:gd name="T2" fmla="*/ 12 w 137"/>
                <a:gd name="T3" fmla="*/ 52 h 52"/>
                <a:gd name="T4" fmla="*/ 2 w 137"/>
                <a:gd name="T5" fmla="*/ 48 h 52"/>
                <a:gd name="T6" fmla="*/ 0 w 137"/>
                <a:gd name="T7" fmla="*/ 42 h 52"/>
                <a:gd name="T8" fmla="*/ 0 w 137"/>
                <a:gd name="T9" fmla="*/ 11 h 52"/>
                <a:gd name="T10" fmla="*/ 2 w 137"/>
                <a:gd name="T11" fmla="*/ 3 h 52"/>
                <a:gd name="T12" fmla="*/ 12 w 137"/>
                <a:gd name="T13" fmla="*/ 0 h 52"/>
                <a:gd name="T14" fmla="*/ 122 w 137"/>
                <a:gd name="T15" fmla="*/ 0 h 52"/>
                <a:gd name="T16" fmla="*/ 132 w 137"/>
                <a:gd name="T17" fmla="*/ 3 h 52"/>
                <a:gd name="T18" fmla="*/ 137 w 137"/>
                <a:gd name="T19" fmla="*/ 11 h 52"/>
                <a:gd name="T20" fmla="*/ 137 w 137"/>
                <a:gd name="T21" fmla="*/ 42 h 52"/>
                <a:gd name="T22" fmla="*/ 132 w 137"/>
                <a:gd name="T23" fmla="*/ 48 h 52"/>
                <a:gd name="T24" fmla="*/ 122 w 137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2" y="52"/>
                  </a:moveTo>
                  <a:lnTo>
                    <a:pt x="12" y="52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11"/>
                  </a:lnTo>
                  <a:lnTo>
                    <a:pt x="2" y="3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2" y="3"/>
                  </a:lnTo>
                  <a:lnTo>
                    <a:pt x="137" y="11"/>
                  </a:lnTo>
                  <a:lnTo>
                    <a:pt x="137" y="42"/>
                  </a:lnTo>
                  <a:lnTo>
                    <a:pt x="132" y="48"/>
                  </a:lnTo>
                  <a:lnTo>
                    <a:pt x="122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2" name="Freeform 170"/>
            <p:cNvSpPr>
              <a:spLocks/>
            </p:cNvSpPr>
            <p:nvPr/>
          </p:nvSpPr>
          <p:spPr bwMode="auto">
            <a:xfrm>
              <a:off x="595" y="1578"/>
              <a:ext cx="27" cy="10"/>
            </a:xfrm>
            <a:custGeom>
              <a:avLst/>
              <a:gdLst>
                <a:gd name="T0" fmla="*/ 122 w 135"/>
                <a:gd name="T1" fmla="*/ 52 h 52"/>
                <a:gd name="T2" fmla="*/ 13 w 135"/>
                <a:gd name="T3" fmla="*/ 52 h 52"/>
                <a:gd name="T4" fmla="*/ 3 w 135"/>
                <a:gd name="T5" fmla="*/ 48 h 52"/>
                <a:gd name="T6" fmla="*/ 0 w 135"/>
                <a:gd name="T7" fmla="*/ 41 h 52"/>
                <a:gd name="T8" fmla="*/ 0 w 135"/>
                <a:gd name="T9" fmla="*/ 11 h 52"/>
                <a:gd name="T10" fmla="*/ 3 w 135"/>
                <a:gd name="T11" fmla="*/ 2 h 52"/>
                <a:gd name="T12" fmla="*/ 13 w 135"/>
                <a:gd name="T13" fmla="*/ 0 h 52"/>
                <a:gd name="T14" fmla="*/ 122 w 135"/>
                <a:gd name="T15" fmla="*/ 0 h 52"/>
                <a:gd name="T16" fmla="*/ 131 w 135"/>
                <a:gd name="T17" fmla="*/ 2 h 52"/>
                <a:gd name="T18" fmla="*/ 135 w 135"/>
                <a:gd name="T19" fmla="*/ 11 h 52"/>
                <a:gd name="T20" fmla="*/ 135 w 135"/>
                <a:gd name="T21" fmla="*/ 41 h 52"/>
                <a:gd name="T22" fmla="*/ 131 w 135"/>
                <a:gd name="T23" fmla="*/ 48 h 52"/>
                <a:gd name="T24" fmla="*/ 122 w 135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2">
                  <a:moveTo>
                    <a:pt x="122" y="52"/>
                  </a:moveTo>
                  <a:lnTo>
                    <a:pt x="13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3" y="0"/>
                  </a:lnTo>
                  <a:lnTo>
                    <a:pt x="122" y="0"/>
                  </a:lnTo>
                  <a:lnTo>
                    <a:pt x="131" y="2"/>
                  </a:lnTo>
                  <a:lnTo>
                    <a:pt x="135" y="11"/>
                  </a:lnTo>
                  <a:lnTo>
                    <a:pt x="135" y="41"/>
                  </a:lnTo>
                  <a:lnTo>
                    <a:pt x="131" y="48"/>
                  </a:lnTo>
                  <a:lnTo>
                    <a:pt x="122" y="52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3" name="Freeform 171"/>
            <p:cNvSpPr>
              <a:spLocks/>
            </p:cNvSpPr>
            <p:nvPr/>
          </p:nvSpPr>
          <p:spPr bwMode="auto">
            <a:xfrm>
              <a:off x="567" y="1572"/>
              <a:ext cx="27" cy="10"/>
            </a:xfrm>
            <a:custGeom>
              <a:avLst/>
              <a:gdLst>
                <a:gd name="T0" fmla="*/ 125 w 137"/>
                <a:gd name="T1" fmla="*/ 51 h 51"/>
                <a:gd name="T2" fmla="*/ 15 w 137"/>
                <a:gd name="T3" fmla="*/ 51 h 51"/>
                <a:gd name="T4" fmla="*/ 4 w 137"/>
                <a:gd name="T5" fmla="*/ 47 h 51"/>
                <a:gd name="T6" fmla="*/ 0 w 137"/>
                <a:gd name="T7" fmla="*/ 41 h 51"/>
                <a:gd name="T8" fmla="*/ 0 w 137"/>
                <a:gd name="T9" fmla="*/ 10 h 51"/>
                <a:gd name="T10" fmla="*/ 4 w 137"/>
                <a:gd name="T11" fmla="*/ 3 h 51"/>
                <a:gd name="T12" fmla="*/ 15 w 137"/>
                <a:gd name="T13" fmla="*/ 0 h 51"/>
                <a:gd name="T14" fmla="*/ 125 w 137"/>
                <a:gd name="T15" fmla="*/ 0 h 51"/>
                <a:gd name="T16" fmla="*/ 134 w 137"/>
                <a:gd name="T17" fmla="*/ 3 h 51"/>
                <a:gd name="T18" fmla="*/ 137 w 137"/>
                <a:gd name="T19" fmla="*/ 10 h 51"/>
                <a:gd name="T20" fmla="*/ 137 w 137"/>
                <a:gd name="T21" fmla="*/ 41 h 51"/>
                <a:gd name="T22" fmla="*/ 134 w 137"/>
                <a:gd name="T23" fmla="*/ 47 h 51"/>
                <a:gd name="T24" fmla="*/ 125 w 137"/>
                <a:gd name="T2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1">
                  <a:moveTo>
                    <a:pt x="125" y="51"/>
                  </a:moveTo>
                  <a:lnTo>
                    <a:pt x="15" y="51"/>
                  </a:lnTo>
                  <a:lnTo>
                    <a:pt x="4" y="47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4" y="3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3"/>
                  </a:lnTo>
                  <a:lnTo>
                    <a:pt x="137" y="10"/>
                  </a:lnTo>
                  <a:lnTo>
                    <a:pt x="137" y="41"/>
                  </a:lnTo>
                  <a:lnTo>
                    <a:pt x="134" y="47"/>
                  </a:lnTo>
                  <a:lnTo>
                    <a:pt x="125" y="5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4" name="Freeform 172"/>
            <p:cNvSpPr>
              <a:spLocks/>
            </p:cNvSpPr>
            <p:nvPr/>
          </p:nvSpPr>
          <p:spPr bwMode="auto">
            <a:xfrm>
              <a:off x="567" y="1359"/>
              <a:ext cx="21" cy="65"/>
            </a:xfrm>
            <a:custGeom>
              <a:avLst/>
              <a:gdLst>
                <a:gd name="T0" fmla="*/ 0 w 105"/>
                <a:gd name="T1" fmla="*/ 59 h 327"/>
                <a:gd name="T2" fmla="*/ 9 w 105"/>
                <a:gd name="T3" fmla="*/ 33 h 327"/>
                <a:gd name="T4" fmla="*/ 21 w 105"/>
                <a:gd name="T5" fmla="*/ 15 h 327"/>
                <a:gd name="T6" fmla="*/ 36 w 105"/>
                <a:gd name="T7" fmla="*/ 3 h 327"/>
                <a:gd name="T8" fmla="*/ 52 w 105"/>
                <a:gd name="T9" fmla="*/ 0 h 327"/>
                <a:gd name="T10" fmla="*/ 67 w 105"/>
                <a:gd name="T11" fmla="*/ 2 h 327"/>
                <a:gd name="T12" fmla="*/ 82 w 105"/>
                <a:gd name="T13" fmla="*/ 13 h 327"/>
                <a:gd name="T14" fmla="*/ 94 w 105"/>
                <a:gd name="T15" fmla="*/ 32 h 327"/>
                <a:gd name="T16" fmla="*/ 105 w 105"/>
                <a:gd name="T17" fmla="*/ 59 h 327"/>
                <a:gd name="T18" fmla="*/ 105 w 105"/>
                <a:gd name="T19" fmla="*/ 327 h 327"/>
                <a:gd name="T20" fmla="*/ 0 w 105"/>
                <a:gd name="T21" fmla="*/ 327 h 327"/>
                <a:gd name="T22" fmla="*/ 0 w 105"/>
                <a:gd name="T23" fmla="*/ 59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327">
                  <a:moveTo>
                    <a:pt x="0" y="59"/>
                  </a:moveTo>
                  <a:lnTo>
                    <a:pt x="9" y="33"/>
                  </a:lnTo>
                  <a:lnTo>
                    <a:pt x="21" y="15"/>
                  </a:lnTo>
                  <a:lnTo>
                    <a:pt x="36" y="3"/>
                  </a:lnTo>
                  <a:lnTo>
                    <a:pt x="52" y="0"/>
                  </a:lnTo>
                  <a:lnTo>
                    <a:pt x="67" y="2"/>
                  </a:lnTo>
                  <a:lnTo>
                    <a:pt x="82" y="13"/>
                  </a:lnTo>
                  <a:lnTo>
                    <a:pt x="94" y="32"/>
                  </a:lnTo>
                  <a:lnTo>
                    <a:pt x="105" y="59"/>
                  </a:lnTo>
                  <a:lnTo>
                    <a:pt x="105" y="327"/>
                  </a:lnTo>
                  <a:lnTo>
                    <a:pt x="0" y="327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5" name="Freeform 173"/>
            <p:cNvSpPr>
              <a:spLocks/>
            </p:cNvSpPr>
            <p:nvPr/>
          </p:nvSpPr>
          <p:spPr bwMode="auto">
            <a:xfrm>
              <a:off x="578" y="1360"/>
              <a:ext cx="9" cy="64"/>
            </a:xfrm>
            <a:custGeom>
              <a:avLst/>
              <a:gdLst>
                <a:gd name="T0" fmla="*/ 45 w 45"/>
                <a:gd name="T1" fmla="*/ 59 h 321"/>
                <a:gd name="T2" fmla="*/ 45 w 45"/>
                <a:gd name="T3" fmla="*/ 321 h 321"/>
                <a:gd name="T4" fmla="*/ 17 w 45"/>
                <a:gd name="T5" fmla="*/ 49 h 321"/>
                <a:gd name="T6" fmla="*/ 4 w 45"/>
                <a:gd name="T7" fmla="*/ 18 h 321"/>
                <a:gd name="T8" fmla="*/ 0 w 45"/>
                <a:gd name="T9" fmla="*/ 3 h 321"/>
                <a:gd name="T10" fmla="*/ 3 w 45"/>
                <a:gd name="T11" fmla="*/ 0 h 321"/>
                <a:gd name="T12" fmla="*/ 10 w 45"/>
                <a:gd name="T13" fmla="*/ 7 h 321"/>
                <a:gd name="T14" fmla="*/ 20 w 45"/>
                <a:gd name="T15" fmla="*/ 18 h 321"/>
                <a:gd name="T16" fmla="*/ 30 w 45"/>
                <a:gd name="T17" fmla="*/ 33 h 321"/>
                <a:gd name="T18" fmla="*/ 38 w 45"/>
                <a:gd name="T19" fmla="*/ 46 h 321"/>
                <a:gd name="T20" fmla="*/ 45 w 45"/>
                <a:gd name="T21" fmla="*/ 5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321">
                  <a:moveTo>
                    <a:pt x="45" y="59"/>
                  </a:moveTo>
                  <a:lnTo>
                    <a:pt x="45" y="321"/>
                  </a:lnTo>
                  <a:lnTo>
                    <a:pt x="17" y="49"/>
                  </a:lnTo>
                  <a:lnTo>
                    <a:pt x="4" y="18"/>
                  </a:lnTo>
                  <a:lnTo>
                    <a:pt x="0" y="3"/>
                  </a:lnTo>
                  <a:lnTo>
                    <a:pt x="3" y="0"/>
                  </a:lnTo>
                  <a:lnTo>
                    <a:pt x="10" y="7"/>
                  </a:lnTo>
                  <a:lnTo>
                    <a:pt x="20" y="18"/>
                  </a:lnTo>
                  <a:lnTo>
                    <a:pt x="30" y="33"/>
                  </a:lnTo>
                  <a:lnTo>
                    <a:pt x="38" y="46"/>
                  </a:lnTo>
                  <a:lnTo>
                    <a:pt x="45" y="59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6" name="Freeform 174"/>
            <p:cNvSpPr>
              <a:spLocks/>
            </p:cNvSpPr>
            <p:nvPr/>
          </p:nvSpPr>
          <p:spPr bwMode="auto">
            <a:xfrm>
              <a:off x="566" y="1368"/>
              <a:ext cx="21" cy="56"/>
            </a:xfrm>
            <a:custGeom>
              <a:avLst/>
              <a:gdLst>
                <a:gd name="T0" fmla="*/ 0 w 107"/>
                <a:gd name="T1" fmla="*/ 16 h 281"/>
                <a:gd name="T2" fmla="*/ 5 w 107"/>
                <a:gd name="T3" fmla="*/ 0 h 281"/>
                <a:gd name="T4" fmla="*/ 9 w 107"/>
                <a:gd name="T5" fmla="*/ 8 h 281"/>
                <a:gd name="T6" fmla="*/ 10 w 107"/>
                <a:gd name="T7" fmla="*/ 34 h 281"/>
                <a:gd name="T8" fmla="*/ 11 w 107"/>
                <a:gd name="T9" fmla="*/ 77 h 281"/>
                <a:gd name="T10" fmla="*/ 11 w 107"/>
                <a:gd name="T11" fmla="*/ 124 h 281"/>
                <a:gd name="T12" fmla="*/ 14 w 107"/>
                <a:gd name="T13" fmla="*/ 173 h 281"/>
                <a:gd name="T14" fmla="*/ 16 w 107"/>
                <a:gd name="T15" fmla="*/ 219 h 281"/>
                <a:gd name="T16" fmla="*/ 24 w 107"/>
                <a:gd name="T17" fmla="*/ 257 h 281"/>
                <a:gd name="T18" fmla="*/ 29 w 107"/>
                <a:gd name="T19" fmla="*/ 260 h 281"/>
                <a:gd name="T20" fmla="*/ 36 w 107"/>
                <a:gd name="T21" fmla="*/ 264 h 281"/>
                <a:gd name="T22" fmla="*/ 45 w 107"/>
                <a:gd name="T23" fmla="*/ 265 h 281"/>
                <a:gd name="T24" fmla="*/ 56 w 107"/>
                <a:gd name="T25" fmla="*/ 266 h 281"/>
                <a:gd name="T26" fmla="*/ 66 w 107"/>
                <a:gd name="T27" fmla="*/ 266 h 281"/>
                <a:gd name="T28" fmla="*/ 77 w 107"/>
                <a:gd name="T29" fmla="*/ 267 h 281"/>
                <a:gd name="T30" fmla="*/ 87 w 107"/>
                <a:gd name="T31" fmla="*/ 269 h 281"/>
                <a:gd name="T32" fmla="*/ 96 w 107"/>
                <a:gd name="T33" fmla="*/ 272 h 281"/>
                <a:gd name="T34" fmla="*/ 99 w 107"/>
                <a:gd name="T35" fmla="*/ 271 h 281"/>
                <a:gd name="T36" fmla="*/ 103 w 107"/>
                <a:gd name="T37" fmla="*/ 272 h 281"/>
                <a:gd name="T38" fmla="*/ 104 w 107"/>
                <a:gd name="T39" fmla="*/ 273 h 281"/>
                <a:gd name="T40" fmla="*/ 107 w 107"/>
                <a:gd name="T41" fmla="*/ 281 h 281"/>
                <a:gd name="T42" fmla="*/ 92 w 107"/>
                <a:gd name="T43" fmla="*/ 281 h 281"/>
                <a:gd name="T44" fmla="*/ 79 w 107"/>
                <a:gd name="T45" fmla="*/ 281 h 281"/>
                <a:gd name="T46" fmla="*/ 66 w 107"/>
                <a:gd name="T47" fmla="*/ 281 h 281"/>
                <a:gd name="T48" fmla="*/ 53 w 107"/>
                <a:gd name="T49" fmla="*/ 281 h 281"/>
                <a:gd name="T50" fmla="*/ 39 w 107"/>
                <a:gd name="T51" fmla="*/ 281 h 281"/>
                <a:gd name="T52" fmla="*/ 26 w 107"/>
                <a:gd name="T53" fmla="*/ 281 h 281"/>
                <a:gd name="T54" fmla="*/ 13 w 107"/>
                <a:gd name="T55" fmla="*/ 281 h 281"/>
                <a:gd name="T56" fmla="*/ 0 w 107"/>
                <a:gd name="T57" fmla="*/ 281 h 281"/>
                <a:gd name="T58" fmla="*/ 0 w 107"/>
                <a:gd name="T59" fmla="*/ 247 h 281"/>
                <a:gd name="T60" fmla="*/ 0 w 107"/>
                <a:gd name="T61" fmla="*/ 214 h 281"/>
                <a:gd name="T62" fmla="*/ 0 w 107"/>
                <a:gd name="T63" fmla="*/ 181 h 281"/>
                <a:gd name="T64" fmla="*/ 0 w 107"/>
                <a:gd name="T65" fmla="*/ 147 h 281"/>
                <a:gd name="T66" fmla="*/ 0 w 107"/>
                <a:gd name="T67" fmla="*/ 114 h 281"/>
                <a:gd name="T68" fmla="*/ 0 w 107"/>
                <a:gd name="T69" fmla="*/ 80 h 281"/>
                <a:gd name="T70" fmla="*/ 0 w 107"/>
                <a:gd name="T71" fmla="*/ 48 h 281"/>
                <a:gd name="T72" fmla="*/ 0 w 107"/>
                <a:gd name="T73" fmla="*/ 1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" h="281">
                  <a:moveTo>
                    <a:pt x="0" y="16"/>
                  </a:moveTo>
                  <a:lnTo>
                    <a:pt x="5" y="0"/>
                  </a:lnTo>
                  <a:lnTo>
                    <a:pt x="9" y="8"/>
                  </a:lnTo>
                  <a:lnTo>
                    <a:pt x="10" y="34"/>
                  </a:lnTo>
                  <a:lnTo>
                    <a:pt x="11" y="77"/>
                  </a:lnTo>
                  <a:lnTo>
                    <a:pt x="11" y="124"/>
                  </a:lnTo>
                  <a:lnTo>
                    <a:pt x="14" y="173"/>
                  </a:lnTo>
                  <a:lnTo>
                    <a:pt x="16" y="219"/>
                  </a:lnTo>
                  <a:lnTo>
                    <a:pt x="24" y="257"/>
                  </a:lnTo>
                  <a:lnTo>
                    <a:pt x="29" y="260"/>
                  </a:lnTo>
                  <a:lnTo>
                    <a:pt x="36" y="264"/>
                  </a:lnTo>
                  <a:lnTo>
                    <a:pt x="45" y="265"/>
                  </a:lnTo>
                  <a:lnTo>
                    <a:pt x="56" y="266"/>
                  </a:lnTo>
                  <a:lnTo>
                    <a:pt x="66" y="266"/>
                  </a:lnTo>
                  <a:lnTo>
                    <a:pt x="77" y="267"/>
                  </a:lnTo>
                  <a:lnTo>
                    <a:pt x="87" y="269"/>
                  </a:lnTo>
                  <a:lnTo>
                    <a:pt x="96" y="272"/>
                  </a:lnTo>
                  <a:lnTo>
                    <a:pt x="99" y="271"/>
                  </a:lnTo>
                  <a:lnTo>
                    <a:pt x="103" y="272"/>
                  </a:lnTo>
                  <a:lnTo>
                    <a:pt x="104" y="273"/>
                  </a:lnTo>
                  <a:lnTo>
                    <a:pt x="107" y="281"/>
                  </a:lnTo>
                  <a:lnTo>
                    <a:pt x="92" y="281"/>
                  </a:lnTo>
                  <a:lnTo>
                    <a:pt x="79" y="281"/>
                  </a:lnTo>
                  <a:lnTo>
                    <a:pt x="66" y="281"/>
                  </a:lnTo>
                  <a:lnTo>
                    <a:pt x="53" y="281"/>
                  </a:lnTo>
                  <a:lnTo>
                    <a:pt x="39" y="281"/>
                  </a:lnTo>
                  <a:lnTo>
                    <a:pt x="26" y="281"/>
                  </a:lnTo>
                  <a:lnTo>
                    <a:pt x="13" y="281"/>
                  </a:lnTo>
                  <a:lnTo>
                    <a:pt x="0" y="281"/>
                  </a:lnTo>
                  <a:lnTo>
                    <a:pt x="0" y="247"/>
                  </a:lnTo>
                  <a:lnTo>
                    <a:pt x="0" y="214"/>
                  </a:lnTo>
                  <a:lnTo>
                    <a:pt x="0" y="181"/>
                  </a:lnTo>
                  <a:lnTo>
                    <a:pt x="0" y="147"/>
                  </a:lnTo>
                  <a:lnTo>
                    <a:pt x="0" y="114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7" name="Freeform 175"/>
            <p:cNvSpPr>
              <a:spLocks/>
            </p:cNvSpPr>
            <p:nvPr/>
          </p:nvSpPr>
          <p:spPr bwMode="auto">
            <a:xfrm>
              <a:off x="652" y="1359"/>
              <a:ext cx="21" cy="65"/>
            </a:xfrm>
            <a:custGeom>
              <a:avLst/>
              <a:gdLst>
                <a:gd name="T0" fmla="*/ 0 w 106"/>
                <a:gd name="T1" fmla="*/ 61 h 326"/>
                <a:gd name="T2" fmla="*/ 8 w 106"/>
                <a:gd name="T3" fmla="*/ 34 h 326"/>
                <a:gd name="T4" fmla="*/ 20 w 106"/>
                <a:gd name="T5" fmla="*/ 15 h 326"/>
                <a:gd name="T6" fmla="*/ 35 w 106"/>
                <a:gd name="T7" fmla="*/ 4 h 326"/>
                <a:gd name="T8" fmla="*/ 51 w 106"/>
                <a:gd name="T9" fmla="*/ 0 h 326"/>
                <a:gd name="T10" fmla="*/ 66 w 106"/>
                <a:gd name="T11" fmla="*/ 4 h 326"/>
                <a:gd name="T12" fmla="*/ 82 w 106"/>
                <a:gd name="T13" fmla="*/ 15 h 326"/>
                <a:gd name="T14" fmla="*/ 94 w 106"/>
                <a:gd name="T15" fmla="*/ 34 h 326"/>
                <a:gd name="T16" fmla="*/ 106 w 106"/>
                <a:gd name="T17" fmla="*/ 61 h 326"/>
                <a:gd name="T18" fmla="*/ 106 w 106"/>
                <a:gd name="T19" fmla="*/ 326 h 326"/>
                <a:gd name="T20" fmla="*/ 0 w 106"/>
                <a:gd name="T21" fmla="*/ 326 h 326"/>
                <a:gd name="T22" fmla="*/ 0 w 106"/>
                <a:gd name="T23" fmla="*/ 6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326">
                  <a:moveTo>
                    <a:pt x="0" y="61"/>
                  </a:moveTo>
                  <a:lnTo>
                    <a:pt x="8" y="34"/>
                  </a:lnTo>
                  <a:lnTo>
                    <a:pt x="20" y="15"/>
                  </a:lnTo>
                  <a:lnTo>
                    <a:pt x="35" y="4"/>
                  </a:lnTo>
                  <a:lnTo>
                    <a:pt x="51" y="0"/>
                  </a:lnTo>
                  <a:lnTo>
                    <a:pt x="66" y="4"/>
                  </a:lnTo>
                  <a:lnTo>
                    <a:pt x="82" y="15"/>
                  </a:lnTo>
                  <a:lnTo>
                    <a:pt x="94" y="34"/>
                  </a:lnTo>
                  <a:lnTo>
                    <a:pt x="106" y="61"/>
                  </a:lnTo>
                  <a:lnTo>
                    <a:pt x="106" y="326"/>
                  </a:lnTo>
                  <a:lnTo>
                    <a:pt x="0" y="326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8" name="Freeform 176"/>
            <p:cNvSpPr>
              <a:spLocks/>
            </p:cNvSpPr>
            <p:nvPr/>
          </p:nvSpPr>
          <p:spPr bwMode="auto">
            <a:xfrm>
              <a:off x="664" y="1361"/>
              <a:ext cx="8" cy="64"/>
            </a:xfrm>
            <a:custGeom>
              <a:avLst/>
              <a:gdLst>
                <a:gd name="T0" fmla="*/ 44 w 44"/>
                <a:gd name="T1" fmla="*/ 59 h 322"/>
                <a:gd name="T2" fmla="*/ 44 w 44"/>
                <a:gd name="T3" fmla="*/ 322 h 322"/>
                <a:gd name="T4" fmla="*/ 17 w 44"/>
                <a:gd name="T5" fmla="*/ 49 h 322"/>
                <a:gd name="T6" fmla="*/ 3 w 44"/>
                <a:gd name="T7" fmla="*/ 18 h 322"/>
                <a:gd name="T8" fmla="*/ 0 w 44"/>
                <a:gd name="T9" fmla="*/ 4 h 322"/>
                <a:gd name="T10" fmla="*/ 3 w 44"/>
                <a:gd name="T11" fmla="*/ 0 h 322"/>
                <a:gd name="T12" fmla="*/ 10 w 44"/>
                <a:gd name="T13" fmla="*/ 6 h 322"/>
                <a:gd name="T14" fmla="*/ 20 w 44"/>
                <a:gd name="T15" fmla="*/ 17 h 322"/>
                <a:gd name="T16" fmla="*/ 30 w 44"/>
                <a:gd name="T17" fmla="*/ 33 h 322"/>
                <a:gd name="T18" fmla="*/ 39 w 44"/>
                <a:gd name="T19" fmla="*/ 47 h 322"/>
                <a:gd name="T20" fmla="*/ 44 w 44"/>
                <a:gd name="T21" fmla="*/ 5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322">
                  <a:moveTo>
                    <a:pt x="44" y="59"/>
                  </a:moveTo>
                  <a:lnTo>
                    <a:pt x="44" y="322"/>
                  </a:lnTo>
                  <a:lnTo>
                    <a:pt x="17" y="49"/>
                  </a:lnTo>
                  <a:lnTo>
                    <a:pt x="3" y="18"/>
                  </a:lnTo>
                  <a:lnTo>
                    <a:pt x="0" y="4"/>
                  </a:lnTo>
                  <a:lnTo>
                    <a:pt x="3" y="0"/>
                  </a:lnTo>
                  <a:lnTo>
                    <a:pt x="10" y="6"/>
                  </a:lnTo>
                  <a:lnTo>
                    <a:pt x="20" y="17"/>
                  </a:lnTo>
                  <a:lnTo>
                    <a:pt x="30" y="33"/>
                  </a:lnTo>
                  <a:lnTo>
                    <a:pt x="39" y="47"/>
                  </a:lnTo>
                  <a:lnTo>
                    <a:pt x="44" y="59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09" name="Freeform 177"/>
            <p:cNvSpPr>
              <a:spLocks/>
            </p:cNvSpPr>
            <p:nvPr/>
          </p:nvSpPr>
          <p:spPr bwMode="auto">
            <a:xfrm>
              <a:off x="651" y="1369"/>
              <a:ext cx="21" cy="56"/>
            </a:xfrm>
            <a:custGeom>
              <a:avLst/>
              <a:gdLst>
                <a:gd name="T0" fmla="*/ 0 w 105"/>
                <a:gd name="T1" fmla="*/ 16 h 281"/>
                <a:gd name="T2" fmla="*/ 4 w 105"/>
                <a:gd name="T3" fmla="*/ 0 h 281"/>
                <a:gd name="T4" fmla="*/ 8 w 105"/>
                <a:gd name="T5" fmla="*/ 8 h 281"/>
                <a:gd name="T6" fmla="*/ 9 w 105"/>
                <a:gd name="T7" fmla="*/ 34 h 281"/>
                <a:gd name="T8" fmla="*/ 11 w 105"/>
                <a:gd name="T9" fmla="*/ 75 h 281"/>
                <a:gd name="T10" fmla="*/ 11 w 105"/>
                <a:gd name="T11" fmla="*/ 122 h 281"/>
                <a:gd name="T12" fmla="*/ 13 w 105"/>
                <a:gd name="T13" fmla="*/ 173 h 281"/>
                <a:gd name="T14" fmla="*/ 16 w 105"/>
                <a:gd name="T15" fmla="*/ 219 h 281"/>
                <a:gd name="T16" fmla="*/ 23 w 105"/>
                <a:gd name="T17" fmla="*/ 257 h 281"/>
                <a:gd name="T18" fmla="*/ 28 w 105"/>
                <a:gd name="T19" fmla="*/ 260 h 281"/>
                <a:gd name="T20" fmla="*/ 37 w 105"/>
                <a:gd name="T21" fmla="*/ 262 h 281"/>
                <a:gd name="T22" fmla="*/ 45 w 105"/>
                <a:gd name="T23" fmla="*/ 263 h 281"/>
                <a:gd name="T24" fmla="*/ 57 w 105"/>
                <a:gd name="T25" fmla="*/ 265 h 281"/>
                <a:gd name="T26" fmla="*/ 66 w 105"/>
                <a:gd name="T27" fmla="*/ 265 h 281"/>
                <a:gd name="T28" fmla="*/ 76 w 105"/>
                <a:gd name="T29" fmla="*/ 266 h 281"/>
                <a:gd name="T30" fmla="*/ 85 w 105"/>
                <a:gd name="T31" fmla="*/ 268 h 281"/>
                <a:gd name="T32" fmla="*/ 94 w 105"/>
                <a:gd name="T33" fmla="*/ 272 h 281"/>
                <a:gd name="T34" fmla="*/ 97 w 105"/>
                <a:gd name="T35" fmla="*/ 271 h 281"/>
                <a:gd name="T36" fmla="*/ 101 w 105"/>
                <a:gd name="T37" fmla="*/ 272 h 281"/>
                <a:gd name="T38" fmla="*/ 104 w 105"/>
                <a:gd name="T39" fmla="*/ 273 h 281"/>
                <a:gd name="T40" fmla="*/ 105 w 105"/>
                <a:gd name="T41" fmla="*/ 281 h 281"/>
                <a:gd name="T42" fmla="*/ 90 w 105"/>
                <a:gd name="T43" fmla="*/ 281 h 281"/>
                <a:gd name="T44" fmla="*/ 78 w 105"/>
                <a:gd name="T45" fmla="*/ 281 h 281"/>
                <a:gd name="T46" fmla="*/ 64 w 105"/>
                <a:gd name="T47" fmla="*/ 281 h 281"/>
                <a:gd name="T48" fmla="*/ 52 w 105"/>
                <a:gd name="T49" fmla="*/ 281 h 281"/>
                <a:gd name="T50" fmla="*/ 38 w 105"/>
                <a:gd name="T51" fmla="*/ 281 h 281"/>
                <a:gd name="T52" fmla="*/ 26 w 105"/>
                <a:gd name="T53" fmla="*/ 281 h 281"/>
                <a:gd name="T54" fmla="*/ 12 w 105"/>
                <a:gd name="T55" fmla="*/ 281 h 281"/>
                <a:gd name="T56" fmla="*/ 0 w 105"/>
                <a:gd name="T57" fmla="*/ 281 h 281"/>
                <a:gd name="T58" fmla="*/ 0 w 105"/>
                <a:gd name="T59" fmla="*/ 247 h 281"/>
                <a:gd name="T60" fmla="*/ 0 w 105"/>
                <a:gd name="T61" fmla="*/ 214 h 281"/>
                <a:gd name="T62" fmla="*/ 0 w 105"/>
                <a:gd name="T63" fmla="*/ 180 h 281"/>
                <a:gd name="T64" fmla="*/ 0 w 105"/>
                <a:gd name="T65" fmla="*/ 147 h 281"/>
                <a:gd name="T66" fmla="*/ 0 w 105"/>
                <a:gd name="T67" fmla="*/ 113 h 281"/>
                <a:gd name="T68" fmla="*/ 0 w 105"/>
                <a:gd name="T69" fmla="*/ 80 h 281"/>
                <a:gd name="T70" fmla="*/ 0 w 105"/>
                <a:gd name="T71" fmla="*/ 48 h 281"/>
                <a:gd name="T72" fmla="*/ 0 w 105"/>
                <a:gd name="T73" fmla="*/ 1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281">
                  <a:moveTo>
                    <a:pt x="0" y="16"/>
                  </a:moveTo>
                  <a:lnTo>
                    <a:pt x="4" y="0"/>
                  </a:lnTo>
                  <a:lnTo>
                    <a:pt x="8" y="8"/>
                  </a:lnTo>
                  <a:lnTo>
                    <a:pt x="9" y="34"/>
                  </a:lnTo>
                  <a:lnTo>
                    <a:pt x="11" y="75"/>
                  </a:lnTo>
                  <a:lnTo>
                    <a:pt x="11" y="122"/>
                  </a:lnTo>
                  <a:lnTo>
                    <a:pt x="13" y="173"/>
                  </a:lnTo>
                  <a:lnTo>
                    <a:pt x="16" y="219"/>
                  </a:lnTo>
                  <a:lnTo>
                    <a:pt x="23" y="257"/>
                  </a:lnTo>
                  <a:lnTo>
                    <a:pt x="28" y="260"/>
                  </a:lnTo>
                  <a:lnTo>
                    <a:pt x="37" y="262"/>
                  </a:lnTo>
                  <a:lnTo>
                    <a:pt x="45" y="263"/>
                  </a:lnTo>
                  <a:lnTo>
                    <a:pt x="57" y="265"/>
                  </a:lnTo>
                  <a:lnTo>
                    <a:pt x="66" y="265"/>
                  </a:lnTo>
                  <a:lnTo>
                    <a:pt x="76" y="266"/>
                  </a:lnTo>
                  <a:lnTo>
                    <a:pt x="85" y="268"/>
                  </a:lnTo>
                  <a:lnTo>
                    <a:pt x="94" y="272"/>
                  </a:lnTo>
                  <a:lnTo>
                    <a:pt x="97" y="271"/>
                  </a:lnTo>
                  <a:lnTo>
                    <a:pt x="101" y="272"/>
                  </a:lnTo>
                  <a:lnTo>
                    <a:pt x="104" y="273"/>
                  </a:lnTo>
                  <a:lnTo>
                    <a:pt x="105" y="281"/>
                  </a:lnTo>
                  <a:lnTo>
                    <a:pt x="90" y="281"/>
                  </a:lnTo>
                  <a:lnTo>
                    <a:pt x="78" y="281"/>
                  </a:lnTo>
                  <a:lnTo>
                    <a:pt x="64" y="281"/>
                  </a:lnTo>
                  <a:lnTo>
                    <a:pt x="52" y="281"/>
                  </a:lnTo>
                  <a:lnTo>
                    <a:pt x="38" y="281"/>
                  </a:lnTo>
                  <a:lnTo>
                    <a:pt x="26" y="281"/>
                  </a:lnTo>
                  <a:lnTo>
                    <a:pt x="12" y="281"/>
                  </a:lnTo>
                  <a:lnTo>
                    <a:pt x="0" y="281"/>
                  </a:lnTo>
                  <a:lnTo>
                    <a:pt x="0" y="247"/>
                  </a:lnTo>
                  <a:lnTo>
                    <a:pt x="0" y="214"/>
                  </a:lnTo>
                  <a:lnTo>
                    <a:pt x="0" y="180"/>
                  </a:lnTo>
                  <a:lnTo>
                    <a:pt x="0" y="147"/>
                  </a:lnTo>
                  <a:lnTo>
                    <a:pt x="0" y="113"/>
                  </a:lnTo>
                  <a:lnTo>
                    <a:pt x="0" y="80"/>
                  </a:lnTo>
                  <a:lnTo>
                    <a:pt x="0" y="48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0" name="Freeform 178"/>
            <p:cNvSpPr>
              <a:spLocks/>
            </p:cNvSpPr>
            <p:nvPr/>
          </p:nvSpPr>
          <p:spPr bwMode="auto">
            <a:xfrm>
              <a:off x="615" y="1477"/>
              <a:ext cx="13" cy="52"/>
            </a:xfrm>
            <a:custGeom>
              <a:avLst/>
              <a:gdLst>
                <a:gd name="T0" fmla="*/ 0 w 65"/>
                <a:gd name="T1" fmla="*/ 48 h 260"/>
                <a:gd name="T2" fmla="*/ 5 w 65"/>
                <a:gd name="T3" fmla="*/ 26 h 260"/>
                <a:gd name="T4" fmla="*/ 13 w 65"/>
                <a:gd name="T5" fmla="*/ 11 h 260"/>
                <a:gd name="T6" fmla="*/ 21 w 65"/>
                <a:gd name="T7" fmla="*/ 2 h 260"/>
                <a:gd name="T8" fmla="*/ 33 w 65"/>
                <a:gd name="T9" fmla="*/ 0 h 260"/>
                <a:gd name="T10" fmla="*/ 41 w 65"/>
                <a:gd name="T11" fmla="*/ 2 h 260"/>
                <a:gd name="T12" fmla="*/ 50 w 65"/>
                <a:gd name="T13" fmla="*/ 11 h 260"/>
                <a:gd name="T14" fmla="*/ 57 w 65"/>
                <a:gd name="T15" fmla="*/ 26 h 260"/>
                <a:gd name="T16" fmla="*/ 65 w 65"/>
                <a:gd name="T17" fmla="*/ 48 h 260"/>
                <a:gd name="T18" fmla="*/ 65 w 65"/>
                <a:gd name="T19" fmla="*/ 260 h 260"/>
                <a:gd name="T20" fmla="*/ 0 w 65"/>
                <a:gd name="T21" fmla="*/ 260 h 260"/>
                <a:gd name="T22" fmla="*/ 0 w 65"/>
                <a:gd name="T23" fmla="*/ 48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260">
                  <a:moveTo>
                    <a:pt x="0" y="48"/>
                  </a:moveTo>
                  <a:lnTo>
                    <a:pt x="5" y="26"/>
                  </a:lnTo>
                  <a:lnTo>
                    <a:pt x="13" y="11"/>
                  </a:lnTo>
                  <a:lnTo>
                    <a:pt x="21" y="2"/>
                  </a:lnTo>
                  <a:lnTo>
                    <a:pt x="33" y="0"/>
                  </a:lnTo>
                  <a:lnTo>
                    <a:pt x="41" y="2"/>
                  </a:lnTo>
                  <a:lnTo>
                    <a:pt x="50" y="11"/>
                  </a:lnTo>
                  <a:lnTo>
                    <a:pt x="57" y="26"/>
                  </a:lnTo>
                  <a:lnTo>
                    <a:pt x="65" y="48"/>
                  </a:lnTo>
                  <a:lnTo>
                    <a:pt x="65" y="260"/>
                  </a:lnTo>
                  <a:lnTo>
                    <a:pt x="0" y="26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1" name="Freeform 179"/>
            <p:cNvSpPr>
              <a:spLocks/>
            </p:cNvSpPr>
            <p:nvPr/>
          </p:nvSpPr>
          <p:spPr bwMode="auto">
            <a:xfrm>
              <a:off x="622" y="1478"/>
              <a:ext cx="5" cy="51"/>
            </a:xfrm>
            <a:custGeom>
              <a:avLst/>
              <a:gdLst>
                <a:gd name="T0" fmla="*/ 27 w 27"/>
                <a:gd name="T1" fmla="*/ 47 h 256"/>
                <a:gd name="T2" fmla="*/ 27 w 27"/>
                <a:gd name="T3" fmla="*/ 256 h 256"/>
                <a:gd name="T4" fmla="*/ 11 w 27"/>
                <a:gd name="T5" fmla="*/ 40 h 256"/>
                <a:gd name="T6" fmla="*/ 3 w 27"/>
                <a:gd name="T7" fmla="*/ 15 h 256"/>
                <a:gd name="T8" fmla="*/ 0 w 27"/>
                <a:gd name="T9" fmla="*/ 2 h 256"/>
                <a:gd name="T10" fmla="*/ 1 w 27"/>
                <a:gd name="T11" fmla="*/ 0 h 256"/>
                <a:gd name="T12" fmla="*/ 8 w 27"/>
                <a:gd name="T13" fmla="*/ 6 h 256"/>
                <a:gd name="T14" fmla="*/ 13 w 27"/>
                <a:gd name="T15" fmla="*/ 15 h 256"/>
                <a:gd name="T16" fmla="*/ 19 w 27"/>
                <a:gd name="T17" fmla="*/ 26 h 256"/>
                <a:gd name="T18" fmla="*/ 24 w 27"/>
                <a:gd name="T19" fmla="*/ 37 h 256"/>
                <a:gd name="T20" fmla="*/ 27 w 27"/>
                <a:gd name="T21" fmla="*/ 47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56">
                  <a:moveTo>
                    <a:pt x="27" y="47"/>
                  </a:moveTo>
                  <a:lnTo>
                    <a:pt x="27" y="256"/>
                  </a:lnTo>
                  <a:lnTo>
                    <a:pt x="11" y="40"/>
                  </a:lnTo>
                  <a:lnTo>
                    <a:pt x="3" y="15"/>
                  </a:lnTo>
                  <a:lnTo>
                    <a:pt x="0" y="2"/>
                  </a:lnTo>
                  <a:lnTo>
                    <a:pt x="1" y="0"/>
                  </a:lnTo>
                  <a:lnTo>
                    <a:pt x="8" y="6"/>
                  </a:lnTo>
                  <a:lnTo>
                    <a:pt x="13" y="15"/>
                  </a:lnTo>
                  <a:lnTo>
                    <a:pt x="19" y="26"/>
                  </a:lnTo>
                  <a:lnTo>
                    <a:pt x="24" y="37"/>
                  </a:lnTo>
                  <a:lnTo>
                    <a:pt x="27" y="47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2" name="Freeform 180"/>
            <p:cNvSpPr>
              <a:spLocks/>
            </p:cNvSpPr>
            <p:nvPr/>
          </p:nvSpPr>
          <p:spPr bwMode="auto">
            <a:xfrm>
              <a:off x="615" y="1484"/>
              <a:ext cx="12" cy="45"/>
            </a:xfrm>
            <a:custGeom>
              <a:avLst/>
              <a:gdLst>
                <a:gd name="T0" fmla="*/ 0 w 63"/>
                <a:gd name="T1" fmla="*/ 13 h 225"/>
                <a:gd name="T2" fmla="*/ 3 w 63"/>
                <a:gd name="T3" fmla="*/ 0 h 225"/>
                <a:gd name="T4" fmla="*/ 5 w 63"/>
                <a:gd name="T5" fmla="*/ 8 h 225"/>
                <a:gd name="T6" fmla="*/ 5 w 63"/>
                <a:gd name="T7" fmla="*/ 29 h 225"/>
                <a:gd name="T8" fmla="*/ 6 w 63"/>
                <a:gd name="T9" fmla="*/ 63 h 225"/>
                <a:gd name="T10" fmla="*/ 6 w 63"/>
                <a:gd name="T11" fmla="*/ 100 h 225"/>
                <a:gd name="T12" fmla="*/ 8 w 63"/>
                <a:gd name="T13" fmla="*/ 141 h 225"/>
                <a:gd name="T14" fmla="*/ 9 w 63"/>
                <a:gd name="T15" fmla="*/ 178 h 225"/>
                <a:gd name="T16" fmla="*/ 14 w 63"/>
                <a:gd name="T17" fmla="*/ 208 h 225"/>
                <a:gd name="T18" fmla="*/ 21 w 63"/>
                <a:gd name="T19" fmla="*/ 213 h 225"/>
                <a:gd name="T20" fmla="*/ 34 w 63"/>
                <a:gd name="T21" fmla="*/ 214 h 225"/>
                <a:gd name="T22" fmla="*/ 40 w 63"/>
                <a:gd name="T23" fmla="*/ 214 h 225"/>
                <a:gd name="T24" fmla="*/ 46 w 63"/>
                <a:gd name="T25" fmla="*/ 215 h 225"/>
                <a:gd name="T26" fmla="*/ 52 w 63"/>
                <a:gd name="T27" fmla="*/ 215 h 225"/>
                <a:gd name="T28" fmla="*/ 58 w 63"/>
                <a:gd name="T29" fmla="*/ 218 h 225"/>
                <a:gd name="T30" fmla="*/ 62 w 63"/>
                <a:gd name="T31" fmla="*/ 219 h 225"/>
                <a:gd name="T32" fmla="*/ 63 w 63"/>
                <a:gd name="T33" fmla="*/ 225 h 225"/>
                <a:gd name="T34" fmla="*/ 55 w 63"/>
                <a:gd name="T35" fmla="*/ 225 h 225"/>
                <a:gd name="T36" fmla="*/ 47 w 63"/>
                <a:gd name="T37" fmla="*/ 225 h 225"/>
                <a:gd name="T38" fmla="*/ 39 w 63"/>
                <a:gd name="T39" fmla="*/ 225 h 225"/>
                <a:gd name="T40" fmla="*/ 31 w 63"/>
                <a:gd name="T41" fmla="*/ 225 h 225"/>
                <a:gd name="T42" fmla="*/ 22 w 63"/>
                <a:gd name="T43" fmla="*/ 225 h 225"/>
                <a:gd name="T44" fmla="*/ 15 w 63"/>
                <a:gd name="T45" fmla="*/ 225 h 225"/>
                <a:gd name="T46" fmla="*/ 8 w 63"/>
                <a:gd name="T47" fmla="*/ 225 h 225"/>
                <a:gd name="T48" fmla="*/ 0 w 63"/>
                <a:gd name="T49" fmla="*/ 225 h 225"/>
                <a:gd name="T50" fmla="*/ 0 w 63"/>
                <a:gd name="T51" fmla="*/ 198 h 225"/>
                <a:gd name="T52" fmla="*/ 0 w 63"/>
                <a:gd name="T53" fmla="*/ 172 h 225"/>
                <a:gd name="T54" fmla="*/ 0 w 63"/>
                <a:gd name="T55" fmla="*/ 144 h 225"/>
                <a:gd name="T56" fmla="*/ 0 w 63"/>
                <a:gd name="T57" fmla="*/ 118 h 225"/>
                <a:gd name="T58" fmla="*/ 0 w 63"/>
                <a:gd name="T59" fmla="*/ 91 h 225"/>
                <a:gd name="T60" fmla="*/ 0 w 63"/>
                <a:gd name="T61" fmla="*/ 65 h 225"/>
                <a:gd name="T62" fmla="*/ 0 w 63"/>
                <a:gd name="T63" fmla="*/ 39 h 225"/>
                <a:gd name="T64" fmla="*/ 0 w 63"/>
                <a:gd name="T65" fmla="*/ 13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" h="225">
                  <a:moveTo>
                    <a:pt x="0" y="13"/>
                  </a:moveTo>
                  <a:lnTo>
                    <a:pt x="3" y="0"/>
                  </a:lnTo>
                  <a:lnTo>
                    <a:pt x="5" y="8"/>
                  </a:lnTo>
                  <a:lnTo>
                    <a:pt x="5" y="29"/>
                  </a:lnTo>
                  <a:lnTo>
                    <a:pt x="6" y="63"/>
                  </a:lnTo>
                  <a:lnTo>
                    <a:pt x="6" y="100"/>
                  </a:lnTo>
                  <a:lnTo>
                    <a:pt x="8" y="141"/>
                  </a:lnTo>
                  <a:lnTo>
                    <a:pt x="9" y="178"/>
                  </a:lnTo>
                  <a:lnTo>
                    <a:pt x="14" y="208"/>
                  </a:lnTo>
                  <a:lnTo>
                    <a:pt x="21" y="213"/>
                  </a:lnTo>
                  <a:lnTo>
                    <a:pt x="34" y="214"/>
                  </a:lnTo>
                  <a:lnTo>
                    <a:pt x="40" y="214"/>
                  </a:lnTo>
                  <a:lnTo>
                    <a:pt x="46" y="215"/>
                  </a:lnTo>
                  <a:lnTo>
                    <a:pt x="52" y="215"/>
                  </a:lnTo>
                  <a:lnTo>
                    <a:pt x="58" y="218"/>
                  </a:lnTo>
                  <a:lnTo>
                    <a:pt x="62" y="219"/>
                  </a:lnTo>
                  <a:lnTo>
                    <a:pt x="63" y="225"/>
                  </a:lnTo>
                  <a:lnTo>
                    <a:pt x="55" y="225"/>
                  </a:lnTo>
                  <a:lnTo>
                    <a:pt x="47" y="225"/>
                  </a:lnTo>
                  <a:lnTo>
                    <a:pt x="39" y="225"/>
                  </a:lnTo>
                  <a:lnTo>
                    <a:pt x="31" y="225"/>
                  </a:lnTo>
                  <a:lnTo>
                    <a:pt x="22" y="225"/>
                  </a:lnTo>
                  <a:lnTo>
                    <a:pt x="15" y="225"/>
                  </a:lnTo>
                  <a:lnTo>
                    <a:pt x="8" y="225"/>
                  </a:lnTo>
                  <a:lnTo>
                    <a:pt x="0" y="225"/>
                  </a:lnTo>
                  <a:lnTo>
                    <a:pt x="0" y="198"/>
                  </a:lnTo>
                  <a:lnTo>
                    <a:pt x="0" y="172"/>
                  </a:lnTo>
                  <a:lnTo>
                    <a:pt x="0" y="144"/>
                  </a:lnTo>
                  <a:lnTo>
                    <a:pt x="0" y="118"/>
                  </a:lnTo>
                  <a:lnTo>
                    <a:pt x="0" y="91"/>
                  </a:lnTo>
                  <a:lnTo>
                    <a:pt x="0" y="65"/>
                  </a:lnTo>
                  <a:lnTo>
                    <a:pt x="0" y="3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3" name="Freeform 181"/>
            <p:cNvSpPr>
              <a:spLocks/>
            </p:cNvSpPr>
            <p:nvPr/>
          </p:nvSpPr>
          <p:spPr bwMode="auto">
            <a:xfrm>
              <a:off x="618" y="1554"/>
              <a:ext cx="13" cy="52"/>
            </a:xfrm>
            <a:custGeom>
              <a:avLst/>
              <a:gdLst>
                <a:gd name="T0" fmla="*/ 0 w 64"/>
                <a:gd name="T1" fmla="*/ 50 h 261"/>
                <a:gd name="T2" fmla="*/ 4 w 64"/>
                <a:gd name="T3" fmla="*/ 27 h 261"/>
                <a:gd name="T4" fmla="*/ 12 w 64"/>
                <a:gd name="T5" fmla="*/ 12 h 261"/>
                <a:gd name="T6" fmla="*/ 21 w 64"/>
                <a:gd name="T7" fmla="*/ 3 h 261"/>
                <a:gd name="T8" fmla="*/ 32 w 64"/>
                <a:gd name="T9" fmla="*/ 0 h 261"/>
                <a:gd name="T10" fmla="*/ 40 w 64"/>
                <a:gd name="T11" fmla="*/ 3 h 261"/>
                <a:gd name="T12" fmla="*/ 49 w 64"/>
                <a:gd name="T13" fmla="*/ 11 h 261"/>
                <a:gd name="T14" fmla="*/ 57 w 64"/>
                <a:gd name="T15" fmla="*/ 26 h 261"/>
                <a:gd name="T16" fmla="*/ 64 w 64"/>
                <a:gd name="T17" fmla="*/ 50 h 261"/>
                <a:gd name="T18" fmla="*/ 64 w 64"/>
                <a:gd name="T19" fmla="*/ 261 h 261"/>
                <a:gd name="T20" fmla="*/ 0 w 64"/>
                <a:gd name="T21" fmla="*/ 261 h 261"/>
                <a:gd name="T22" fmla="*/ 0 w 64"/>
                <a:gd name="T23" fmla="*/ 5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261">
                  <a:moveTo>
                    <a:pt x="0" y="50"/>
                  </a:moveTo>
                  <a:lnTo>
                    <a:pt x="4" y="27"/>
                  </a:lnTo>
                  <a:lnTo>
                    <a:pt x="12" y="12"/>
                  </a:lnTo>
                  <a:lnTo>
                    <a:pt x="21" y="3"/>
                  </a:lnTo>
                  <a:lnTo>
                    <a:pt x="32" y="0"/>
                  </a:lnTo>
                  <a:lnTo>
                    <a:pt x="40" y="3"/>
                  </a:lnTo>
                  <a:lnTo>
                    <a:pt x="49" y="11"/>
                  </a:lnTo>
                  <a:lnTo>
                    <a:pt x="57" y="26"/>
                  </a:lnTo>
                  <a:lnTo>
                    <a:pt x="64" y="50"/>
                  </a:lnTo>
                  <a:lnTo>
                    <a:pt x="64" y="261"/>
                  </a:lnTo>
                  <a:lnTo>
                    <a:pt x="0" y="261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4" name="Freeform 182"/>
            <p:cNvSpPr>
              <a:spLocks/>
            </p:cNvSpPr>
            <p:nvPr/>
          </p:nvSpPr>
          <p:spPr bwMode="auto">
            <a:xfrm>
              <a:off x="625" y="1556"/>
              <a:ext cx="5" cy="51"/>
            </a:xfrm>
            <a:custGeom>
              <a:avLst/>
              <a:gdLst>
                <a:gd name="T0" fmla="*/ 27 w 27"/>
                <a:gd name="T1" fmla="*/ 48 h 258"/>
                <a:gd name="T2" fmla="*/ 27 w 27"/>
                <a:gd name="T3" fmla="*/ 258 h 258"/>
                <a:gd name="T4" fmla="*/ 11 w 27"/>
                <a:gd name="T5" fmla="*/ 40 h 258"/>
                <a:gd name="T6" fmla="*/ 3 w 27"/>
                <a:gd name="T7" fmla="*/ 15 h 258"/>
                <a:gd name="T8" fmla="*/ 0 w 27"/>
                <a:gd name="T9" fmla="*/ 3 h 258"/>
                <a:gd name="T10" fmla="*/ 1 w 27"/>
                <a:gd name="T11" fmla="*/ 0 h 258"/>
                <a:gd name="T12" fmla="*/ 6 w 27"/>
                <a:gd name="T13" fmla="*/ 5 h 258"/>
                <a:gd name="T14" fmla="*/ 11 w 27"/>
                <a:gd name="T15" fmla="*/ 14 h 258"/>
                <a:gd name="T16" fmla="*/ 19 w 27"/>
                <a:gd name="T17" fmla="*/ 26 h 258"/>
                <a:gd name="T18" fmla="*/ 24 w 27"/>
                <a:gd name="T19" fmla="*/ 38 h 258"/>
                <a:gd name="T20" fmla="*/ 27 w 27"/>
                <a:gd name="T21" fmla="*/ 4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258">
                  <a:moveTo>
                    <a:pt x="27" y="48"/>
                  </a:moveTo>
                  <a:lnTo>
                    <a:pt x="27" y="258"/>
                  </a:lnTo>
                  <a:lnTo>
                    <a:pt x="11" y="40"/>
                  </a:lnTo>
                  <a:lnTo>
                    <a:pt x="3" y="15"/>
                  </a:lnTo>
                  <a:lnTo>
                    <a:pt x="0" y="3"/>
                  </a:lnTo>
                  <a:lnTo>
                    <a:pt x="1" y="0"/>
                  </a:lnTo>
                  <a:lnTo>
                    <a:pt x="6" y="5"/>
                  </a:lnTo>
                  <a:lnTo>
                    <a:pt x="11" y="14"/>
                  </a:lnTo>
                  <a:lnTo>
                    <a:pt x="19" y="26"/>
                  </a:lnTo>
                  <a:lnTo>
                    <a:pt x="24" y="38"/>
                  </a:lnTo>
                  <a:lnTo>
                    <a:pt x="27" y="48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5" name="Freeform 183"/>
            <p:cNvSpPr>
              <a:spLocks/>
            </p:cNvSpPr>
            <p:nvPr/>
          </p:nvSpPr>
          <p:spPr bwMode="auto">
            <a:xfrm>
              <a:off x="618" y="1562"/>
              <a:ext cx="12" cy="45"/>
            </a:xfrm>
            <a:custGeom>
              <a:avLst/>
              <a:gdLst>
                <a:gd name="T0" fmla="*/ 0 w 64"/>
                <a:gd name="T1" fmla="*/ 14 h 226"/>
                <a:gd name="T2" fmla="*/ 3 w 64"/>
                <a:gd name="T3" fmla="*/ 0 h 226"/>
                <a:gd name="T4" fmla="*/ 5 w 64"/>
                <a:gd name="T5" fmla="*/ 8 h 226"/>
                <a:gd name="T6" fmla="*/ 5 w 64"/>
                <a:gd name="T7" fmla="*/ 30 h 226"/>
                <a:gd name="T8" fmla="*/ 6 w 64"/>
                <a:gd name="T9" fmla="*/ 62 h 226"/>
                <a:gd name="T10" fmla="*/ 6 w 64"/>
                <a:gd name="T11" fmla="*/ 99 h 226"/>
                <a:gd name="T12" fmla="*/ 9 w 64"/>
                <a:gd name="T13" fmla="*/ 140 h 226"/>
                <a:gd name="T14" fmla="*/ 10 w 64"/>
                <a:gd name="T15" fmla="*/ 177 h 226"/>
                <a:gd name="T16" fmla="*/ 15 w 64"/>
                <a:gd name="T17" fmla="*/ 208 h 226"/>
                <a:gd name="T18" fmla="*/ 22 w 64"/>
                <a:gd name="T19" fmla="*/ 213 h 226"/>
                <a:gd name="T20" fmla="*/ 35 w 64"/>
                <a:gd name="T21" fmla="*/ 216 h 226"/>
                <a:gd name="T22" fmla="*/ 47 w 64"/>
                <a:gd name="T23" fmla="*/ 216 h 226"/>
                <a:gd name="T24" fmla="*/ 58 w 64"/>
                <a:gd name="T25" fmla="*/ 219 h 226"/>
                <a:gd name="T26" fmla="*/ 62 w 64"/>
                <a:gd name="T27" fmla="*/ 219 h 226"/>
                <a:gd name="T28" fmla="*/ 64 w 64"/>
                <a:gd name="T29" fmla="*/ 226 h 226"/>
                <a:gd name="T30" fmla="*/ 56 w 64"/>
                <a:gd name="T31" fmla="*/ 226 h 226"/>
                <a:gd name="T32" fmla="*/ 48 w 64"/>
                <a:gd name="T33" fmla="*/ 226 h 226"/>
                <a:gd name="T34" fmla="*/ 40 w 64"/>
                <a:gd name="T35" fmla="*/ 226 h 226"/>
                <a:gd name="T36" fmla="*/ 32 w 64"/>
                <a:gd name="T37" fmla="*/ 226 h 226"/>
                <a:gd name="T38" fmla="*/ 24 w 64"/>
                <a:gd name="T39" fmla="*/ 226 h 226"/>
                <a:gd name="T40" fmla="*/ 16 w 64"/>
                <a:gd name="T41" fmla="*/ 226 h 226"/>
                <a:gd name="T42" fmla="*/ 7 w 64"/>
                <a:gd name="T43" fmla="*/ 226 h 226"/>
                <a:gd name="T44" fmla="*/ 0 w 64"/>
                <a:gd name="T45" fmla="*/ 226 h 226"/>
                <a:gd name="T46" fmla="*/ 0 w 64"/>
                <a:gd name="T47" fmla="*/ 198 h 226"/>
                <a:gd name="T48" fmla="*/ 0 w 64"/>
                <a:gd name="T49" fmla="*/ 172 h 226"/>
                <a:gd name="T50" fmla="*/ 0 w 64"/>
                <a:gd name="T51" fmla="*/ 145 h 226"/>
                <a:gd name="T52" fmla="*/ 0 w 64"/>
                <a:gd name="T53" fmla="*/ 119 h 226"/>
                <a:gd name="T54" fmla="*/ 0 w 64"/>
                <a:gd name="T55" fmla="*/ 92 h 226"/>
                <a:gd name="T56" fmla="*/ 0 w 64"/>
                <a:gd name="T57" fmla="*/ 66 h 226"/>
                <a:gd name="T58" fmla="*/ 0 w 64"/>
                <a:gd name="T59" fmla="*/ 40 h 226"/>
                <a:gd name="T60" fmla="*/ 0 w 64"/>
                <a:gd name="T61" fmla="*/ 14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4" h="226">
                  <a:moveTo>
                    <a:pt x="0" y="14"/>
                  </a:moveTo>
                  <a:lnTo>
                    <a:pt x="3" y="0"/>
                  </a:lnTo>
                  <a:lnTo>
                    <a:pt x="5" y="8"/>
                  </a:lnTo>
                  <a:lnTo>
                    <a:pt x="5" y="30"/>
                  </a:lnTo>
                  <a:lnTo>
                    <a:pt x="6" y="62"/>
                  </a:lnTo>
                  <a:lnTo>
                    <a:pt x="6" y="99"/>
                  </a:lnTo>
                  <a:lnTo>
                    <a:pt x="9" y="140"/>
                  </a:lnTo>
                  <a:lnTo>
                    <a:pt x="10" y="177"/>
                  </a:lnTo>
                  <a:lnTo>
                    <a:pt x="15" y="208"/>
                  </a:lnTo>
                  <a:lnTo>
                    <a:pt x="22" y="213"/>
                  </a:lnTo>
                  <a:lnTo>
                    <a:pt x="35" y="216"/>
                  </a:lnTo>
                  <a:lnTo>
                    <a:pt x="47" y="216"/>
                  </a:lnTo>
                  <a:lnTo>
                    <a:pt x="58" y="219"/>
                  </a:lnTo>
                  <a:lnTo>
                    <a:pt x="62" y="219"/>
                  </a:lnTo>
                  <a:lnTo>
                    <a:pt x="64" y="226"/>
                  </a:lnTo>
                  <a:lnTo>
                    <a:pt x="56" y="226"/>
                  </a:lnTo>
                  <a:lnTo>
                    <a:pt x="48" y="226"/>
                  </a:lnTo>
                  <a:lnTo>
                    <a:pt x="40" y="226"/>
                  </a:lnTo>
                  <a:lnTo>
                    <a:pt x="32" y="226"/>
                  </a:lnTo>
                  <a:lnTo>
                    <a:pt x="24" y="226"/>
                  </a:lnTo>
                  <a:lnTo>
                    <a:pt x="16" y="226"/>
                  </a:lnTo>
                  <a:lnTo>
                    <a:pt x="7" y="226"/>
                  </a:lnTo>
                  <a:lnTo>
                    <a:pt x="0" y="226"/>
                  </a:lnTo>
                  <a:lnTo>
                    <a:pt x="0" y="198"/>
                  </a:lnTo>
                  <a:lnTo>
                    <a:pt x="0" y="172"/>
                  </a:lnTo>
                  <a:lnTo>
                    <a:pt x="0" y="145"/>
                  </a:lnTo>
                  <a:lnTo>
                    <a:pt x="0" y="119"/>
                  </a:lnTo>
                  <a:lnTo>
                    <a:pt x="0" y="92"/>
                  </a:lnTo>
                  <a:lnTo>
                    <a:pt x="0" y="66"/>
                  </a:lnTo>
                  <a:lnTo>
                    <a:pt x="0" y="4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6" name="Freeform 184"/>
            <p:cNvSpPr>
              <a:spLocks/>
            </p:cNvSpPr>
            <p:nvPr/>
          </p:nvSpPr>
          <p:spPr bwMode="auto">
            <a:xfrm>
              <a:off x="568" y="1622"/>
              <a:ext cx="113" cy="147"/>
            </a:xfrm>
            <a:custGeom>
              <a:avLst/>
              <a:gdLst>
                <a:gd name="T0" fmla="*/ 0 w 564"/>
                <a:gd name="T1" fmla="*/ 136 h 739"/>
                <a:gd name="T2" fmla="*/ 47 w 564"/>
                <a:gd name="T3" fmla="*/ 77 h 739"/>
                <a:gd name="T4" fmla="*/ 113 w 564"/>
                <a:gd name="T5" fmla="*/ 35 h 739"/>
                <a:gd name="T6" fmla="*/ 191 w 564"/>
                <a:gd name="T7" fmla="*/ 7 h 739"/>
                <a:gd name="T8" fmla="*/ 276 w 564"/>
                <a:gd name="T9" fmla="*/ 0 h 739"/>
                <a:gd name="T10" fmla="*/ 361 w 564"/>
                <a:gd name="T11" fmla="*/ 6 h 739"/>
                <a:gd name="T12" fmla="*/ 441 w 564"/>
                <a:gd name="T13" fmla="*/ 32 h 739"/>
                <a:gd name="T14" fmla="*/ 510 w 564"/>
                <a:gd name="T15" fmla="*/ 74 h 739"/>
                <a:gd name="T16" fmla="*/ 564 w 564"/>
                <a:gd name="T17" fmla="*/ 136 h 739"/>
                <a:gd name="T18" fmla="*/ 564 w 564"/>
                <a:gd name="T19" fmla="*/ 739 h 739"/>
                <a:gd name="T20" fmla="*/ 0 w 564"/>
                <a:gd name="T21" fmla="*/ 739 h 739"/>
                <a:gd name="T22" fmla="*/ 0 w 564"/>
                <a:gd name="T23" fmla="*/ 136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4" h="739">
                  <a:moveTo>
                    <a:pt x="0" y="136"/>
                  </a:moveTo>
                  <a:lnTo>
                    <a:pt x="47" y="77"/>
                  </a:lnTo>
                  <a:lnTo>
                    <a:pt x="113" y="35"/>
                  </a:lnTo>
                  <a:lnTo>
                    <a:pt x="191" y="7"/>
                  </a:lnTo>
                  <a:lnTo>
                    <a:pt x="276" y="0"/>
                  </a:lnTo>
                  <a:lnTo>
                    <a:pt x="361" y="6"/>
                  </a:lnTo>
                  <a:lnTo>
                    <a:pt x="441" y="32"/>
                  </a:lnTo>
                  <a:lnTo>
                    <a:pt x="510" y="74"/>
                  </a:lnTo>
                  <a:lnTo>
                    <a:pt x="564" y="136"/>
                  </a:lnTo>
                  <a:lnTo>
                    <a:pt x="564" y="739"/>
                  </a:lnTo>
                  <a:lnTo>
                    <a:pt x="0" y="739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7" name="Freeform 185"/>
            <p:cNvSpPr>
              <a:spLocks/>
            </p:cNvSpPr>
            <p:nvPr/>
          </p:nvSpPr>
          <p:spPr bwMode="auto">
            <a:xfrm>
              <a:off x="579" y="1634"/>
              <a:ext cx="94" cy="137"/>
            </a:xfrm>
            <a:custGeom>
              <a:avLst/>
              <a:gdLst>
                <a:gd name="T0" fmla="*/ 0 w 467"/>
                <a:gd name="T1" fmla="*/ 125 h 684"/>
                <a:gd name="T2" fmla="*/ 40 w 467"/>
                <a:gd name="T3" fmla="*/ 71 h 684"/>
                <a:gd name="T4" fmla="*/ 94 w 467"/>
                <a:gd name="T5" fmla="*/ 32 h 684"/>
                <a:gd name="T6" fmla="*/ 159 w 467"/>
                <a:gd name="T7" fmla="*/ 7 h 684"/>
                <a:gd name="T8" fmla="*/ 230 w 467"/>
                <a:gd name="T9" fmla="*/ 0 h 684"/>
                <a:gd name="T10" fmla="*/ 300 w 467"/>
                <a:gd name="T11" fmla="*/ 6 h 684"/>
                <a:gd name="T12" fmla="*/ 367 w 467"/>
                <a:gd name="T13" fmla="*/ 30 h 684"/>
                <a:gd name="T14" fmla="*/ 422 w 467"/>
                <a:gd name="T15" fmla="*/ 68 h 684"/>
                <a:gd name="T16" fmla="*/ 467 w 467"/>
                <a:gd name="T17" fmla="*/ 125 h 684"/>
                <a:gd name="T18" fmla="*/ 467 w 467"/>
                <a:gd name="T19" fmla="*/ 684 h 684"/>
                <a:gd name="T20" fmla="*/ 0 w 467"/>
                <a:gd name="T21" fmla="*/ 684 h 684"/>
                <a:gd name="T22" fmla="*/ 0 w 467"/>
                <a:gd name="T23" fmla="*/ 12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7" h="684">
                  <a:moveTo>
                    <a:pt x="0" y="125"/>
                  </a:moveTo>
                  <a:lnTo>
                    <a:pt x="40" y="71"/>
                  </a:lnTo>
                  <a:lnTo>
                    <a:pt x="94" y="32"/>
                  </a:lnTo>
                  <a:lnTo>
                    <a:pt x="159" y="7"/>
                  </a:lnTo>
                  <a:lnTo>
                    <a:pt x="230" y="0"/>
                  </a:lnTo>
                  <a:lnTo>
                    <a:pt x="300" y="6"/>
                  </a:lnTo>
                  <a:lnTo>
                    <a:pt x="367" y="30"/>
                  </a:lnTo>
                  <a:lnTo>
                    <a:pt x="422" y="68"/>
                  </a:lnTo>
                  <a:lnTo>
                    <a:pt x="467" y="125"/>
                  </a:lnTo>
                  <a:lnTo>
                    <a:pt x="467" y="684"/>
                  </a:lnTo>
                  <a:lnTo>
                    <a:pt x="0" y="684"/>
                  </a:lnTo>
                  <a:lnTo>
                    <a:pt x="0" y="125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19" name="Freeform 187"/>
            <p:cNvSpPr>
              <a:spLocks/>
            </p:cNvSpPr>
            <p:nvPr/>
          </p:nvSpPr>
          <p:spPr bwMode="auto">
            <a:xfrm>
              <a:off x="239" y="1483"/>
              <a:ext cx="228" cy="290"/>
            </a:xfrm>
            <a:custGeom>
              <a:avLst/>
              <a:gdLst>
                <a:gd name="T0" fmla="*/ 0 w 1139"/>
                <a:gd name="T1" fmla="*/ 1453 h 1453"/>
                <a:gd name="T2" fmla="*/ 62 w 1139"/>
                <a:gd name="T3" fmla="*/ 3 h 1453"/>
                <a:gd name="T4" fmla="*/ 350 w 1139"/>
                <a:gd name="T5" fmla="*/ 3 h 1453"/>
                <a:gd name="T6" fmla="*/ 350 w 1139"/>
                <a:gd name="T7" fmla="*/ 192 h 1453"/>
                <a:gd name="T8" fmla="*/ 464 w 1139"/>
                <a:gd name="T9" fmla="*/ 195 h 1453"/>
                <a:gd name="T10" fmla="*/ 475 w 1139"/>
                <a:gd name="T11" fmla="*/ 9 h 1453"/>
                <a:gd name="T12" fmla="*/ 672 w 1139"/>
                <a:gd name="T13" fmla="*/ 8 h 1453"/>
                <a:gd name="T14" fmla="*/ 672 w 1139"/>
                <a:gd name="T15" fmla="*/ 191 h 1453"/>
                <a:gd name="T16" fmla="*/ 811 w 1139"/>
                <a:gd name="T17" fmla="*/ 196 h 1453"/>
                <a:gd name="T18" fmla="*/ 811 w 1139"/>
                <a:gd name="T19" fmla="*/ 0 h 1453"/>
                <a:gd name="T20" fmla="*/ 1066 w 1139"/>
                <a:gd name="T21" fmla="*/ 3 h 1453"/>
                <a:gd name="T22" fmla="*/ 1139 w 1139"/>
                <a:gd name="T23" fmla="*/ 1453 h 1453"/>
                <a:gd name="T24" fmla="*/ 0 w 1139"/>
                <a:gd name="T25" fmla="*/ 1453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9" h="1453">
                  <a:moveTo>
                    <a:pt x="0" y="1453"/>
                  </a:moveTo>
                  <a:lnTo>
                    <a:pt x="62" y="3"/>
                  </a:lnTo>
                  <a:lnTo>
                    <a:pt x="350" y="3"/>
                  </a:lnTo>
                  <a:lnTo>
                    <a:pt x="350" y="192"/>
                  </a:lnTo>
                  <a:lnTo>
                    <a:pt x="464" y="195"/>
                  </a:lnTo>
                  <a:lnTo>
                    <a:pt x="475" y="9"/>
                  </a:lnTo>
                  <a:lnTo>
                    <a:pt x="672" y="8"/>
                  </a:lnTo>
                  <a:lnTo>
                    <a:pt x="672" y="191"/>
                  </a:lnTo>
                  <a:lnTo>
                    <a:pt x="811" y="196"/>
                  </a:lnTo>
                  <a:lnTo>
                    <a:pt x="811" y="0"/>
                  </a:lnTo>
                  <a:lnTo>
                    <a:pt x="1066" y="3"/>
                  </a:lnTo>
                  <a:lnTo>
                    <a:pt x="1139" y="1453"/>
                  </a:lnTo>
                  <a:lnTo>
                    <a:pt x="0" y="1453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0" name="Freeform 188"/>
            <p:cNvSpPr>
              <a:spLocks/>
            </p:cNvSpPr>
            <p:nvPr/>
          </p:nvSpPr>
          <p:spPr bwMode="auto">
            <a:xfrm>
              <a:off x="265" y="1483"/>
              <a:ext cx="201" cy="290"/>
            </a:xfrm>
            <a:custGeom>
              <a:avLst/>
              <a:gdLst>
                <a:gd name="T0" fmla="*/ 0 w 1005"/>
                <a:gd name="T1" fmla="*/ 1453 h 1453"/>
                <a:gd name="T2" fmla="*/ 29 w 1005"/>
                <a:gd name="T3" fmla="*/ 1378 h 1453"/>
                <a:gd name="T4" fmla="*/ 93 w 1005"/>
                <a:gd name="T5" fmla="*/ 1222 h 1453"/>
                <a:gd name="T6" fmla="*/ 180 w 1005"/>
                <a:gd name="T7" fmla="*/ 1012 h 1453"/>
                <a:gd name="T8" fmla="*/ 278 w 1005"/>
                <a:gd name="T9" fmla="*/ 778 h 1453"/>
                <a:gd name="T10" fmla="*/ 373 w 1005"/>
                <a:gd name="T11" fmla="*/ 548 h 1453"/>
                <a:gd name="T12" fmla="*/ 456 w 1005"/>
                <a:gd name="T13" fmla="*/ 354 h 1453"/>
                <a:gd name="T14" fmla="*/ 516 w 1005"/>
                <a:gd name="T15" fmla="*/ 224 h 1453"/>
                <a:gd name="T16" fmla="*/ 538 w 1005"/>
                <a:gd name="T17" fmla="*/ 191 h 1453"/>
                <a:gd name="T18" fmla="*/ 554 w 1005"/>
                <a:gd name="T19" fmla="*/ 191 h 1453"/>
                <a:gd name="T20" fmla="*/ 571 w 1005"/>
                <a:gd name="T21" fmla="*/ 191 h 1453"/>
                <a:gd name="T22" fmla="*/ 589 w 1005"/>
                <a:gd name="T23" fmla="*/ 191 h 1453"/>
                <a:gd name="T24" fmla="*/ 607 w 1005"/>
                <a:gd name="T25" fmla="*/ 192 h 1453"/>
                <a:gd name="T26" fmla="*/ 624 w 1005"/>
                <a:gd name="T27" fmla="*/ 192 h 1453"/>
                <a:gd name="T28" fmla="*/ 641 w 1005"/>
                <a:gd name="T29" fmla="*/ 193 h 1453"/>
                <a:gd name="T30" fmla="*/ 658 w 1005"/>
                <a:gd name="T31" fmla="*/ 195 h 1453"/>
                <a:gd name="T32" fmla="*/ 677 w 1005"/>
                <a:gd name="T33" fmla="*/ 197 h 1453"/>
                <a:gd name="T34" fmla="*/ 677 w 1005"/>
                <a:gd name="T35" fmla="*/ 171 h 1453"/>
                <a:gd name="T36" fmla="*/ 677 w 1005"/>
                <a:gd name="T37" fmla="*/ 148 h 1453"/>
                <a:gd name="T38" fmla="*/ 677 w 1005"/>
                <a:gd name="T39" fmla="*/ 122 h 1453"/>
                <a:gd name="T40" fmla="*/ 677 w 1005"/>
                <a:gd name="T41" fmla="*/ 98 h 1453"/>
                <a:gd name="T42" fmla="*/ 677 w 1005"/>
                <a:gd name="T43" fmla="*/ 73 h 1453"/>
                <a:gd name="T44" fmla="*/ 677 w 1005"/>
                <a:gd name="T45" fmla="*/ 48 h 1453"/>
                <a:gd name="T46" fmla="*/ 677 w 1005"/>
                <a:gd name="T47" fmla="*/ 24 h 1453"/>
                <a:gd name="T48" fmla="*/ 677 w 1005"/>
                <a:gd name="T49" fmla="*/ 0 h 1453"/>
                <a:gd name="T50" fmla="*/ 708 w 1005"/>
                <a:gd name="T51" fmla="*/ 0 h 1453"/>
                <a:gd name="T52" fmla="*/ 740 w 1005"/>
                <a:gd name="T53" fmla="*/ 0 h 1453"/>
                <a:gd name="T54" fmla="*/ 772 w 1005"/>
                <a:gd name="T55" fmla="*/ 0 h 1453"/>
                <a:gd name="T56" fmla="*/ 804 w 1005"/>
                <a:gd name="T57" fmla="*/ 1 h 1453"/>
                <a:gd name="T58" fmla="*/ 837 w 1005"/>
                <a:gd name="T59" fmla="*/ 1 h 1453"/>
                <a:gd name="T60" fmla="*/ 869 w 1005"/>
                <a:gd name="T61" fmla="*/ 1 h 1453"/>
                <a:gd name="T62" fmla="*/ 901 w 1005"/>
                <a:gd name="T63" fmla="*/ 3 h 1453"/>
                <a:gd name="T64" fmla="*/ 934 w 1005"/>
                <a:gd name="T65" fmla="*/ 4 h 1453"/>
                <a:gd name="T66" fmla="*/ 942 w 1005"/>
                <a:gd name="T67" fmla="*/ 183 h 1453"/>
                <a:gd name="T68" fmla="*/ 951 w 1005"/>
                <a:gd name="T69" fmla="*/ 364 h 1453"/>
                <a:gd name="T70" fmla="*/ 959 w 1005"/>
                <a:gd name="T71" fmla="*/ 545 h 1453"/>
                <a:gd name="T72" fmla="*/ 968 w 1005"/>
                <a:gd name="T73" fmla="*/ 727 h 1453"/>
                <a:gd name="T74" fmla="*/ 977 w 1005"/>
                <a:gd name="T75" fmla="*/ 908 h 1453"/>
                <a:gd name="T76" fmla="*/ 987 w 1005"/>
                <a:gd name="T77" fmla="*/ 1090 h 1453"/>
                <a:gd name="T78" fmla="*/ 995 w 1005"/>
                <a:gd name="T79" fmla="*/ 1271 h 1453"/>
                <a:gd name="T80" fmla="*/ 1005 w 1005"/>
                <a:gd name="T81" fmla="*/ 1453 h 1453"/>
                <a:gd name="T82" fmla="*/ 879 w 1005"/>
                <a:gd name="T83" fmla="*/ 1453 h 1453"/>
                <a:gd name="T84" fmla="*/ 752 w 1005"/>
                <a:gd name="T85" fmla="*/ 1453 h 1453"/>
                <a:gd name="T86" fmla="*/ 627 w 1005"/>
                <a:gd name="T87" fmla="*/ 1453 h 1453"/>
                <a:gd name="T88" fmla="*/ 502 w 1005"/>
                <a:gd name="T89" fmla="*/ 1453 h 1453"/>
                <a:gd name="T90" fmla="*/ 376 w 1005"/>
                <a:gd name="T91" fmla="*/ 1453 h 1453"/>
                <a:gd name="T92" fmla="*/ 251 w 1005"/>
                <a:gd name="T93" fmla="*/ 1453 h 1453"/>
                <a:gd name="T94" fmla="*/ 125 w 1005"/>
                <a:gd name="T95" fmla="*/ 1453 h 1453"/>
                <a:gd name="T96" fmla="*/ 0 w 1005"/>
                <a:gd name="T97" fmla="*/ 1453 h 1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05" h="1453">
                  <a:moveTo>
                    <a:pt x="0" y="1453"/>
                  </a:moveTo>
                  <a:lnTo>
                    <a:pt x="29" y="1378"/>
                  </a:lnTo>
                  <a:lnTo>
                    <a:pt x="93" y="1222"/>
                  </a:lnTo>
                  <a:lnTo>
                    <a:pt x="180" y="1012"/>
                  </a:lnTo>
                  <a:lnTo>
                    <a:pt x="278" y="778"/>
                  </a:lnTo>
                  <a:lnTo>
                    <a:pt x="373" y="548"/>
                  </a:lnTo>
                  <a:lnTo>
                    <a:pt x="456" y="354"/>
                  </a:lnTo>
                  <a:lnTo>
                    <a:pt x="516" y="224"/>
                  </a:lnTo>
                  <a:lnTo>
                    <a:pt x="538" y="191"/>
                  </a:lnTo>
                  <a:lnTo>
                    <a:pt x="554" y="191"/>
                  </a:lnTo>
                  <a:lnTo>
                    <a:pt x="571" y="191"/>
                  </a:lnTo>
                  <a:lnTo>
                    <a:pt x="589" y="191"/>
                  </a:lnTo>
                  <a:lnTo>
                    <a:pt x="607" y="192"/>
                  </a:lnTo>
                  <a:lnTo>
                    <a:pt x="624" y="192"/>
                  </a:lnTo>
                  <a:lnTo>
                    <a:pt x="641" y="193"/>
                  </a:lnTo>
                  <a:lnTo>
                    <a:pt x="658" y="195"/>
                  </a:lnTo>
                  <a:lnTo>
                    <a:pt x="677" y="197"/>
                  </a:lnTo>
                  <a:lnTo>
                    <a:pt x="677" y="171"/>
                  </a:lnTo>
                  <a:lnTo>
                    <a:pt x="677" y="148"/>
                  </a:lnTo>
                  <a:lnTo>
                    <a:pt x="677" y="122"/>
                  </a:lnTo>
                  <a:lnTo>
                    <a:pt x="677" y="98"/>
                  </a:lnTo>
                  <a:lnTo>
                    <a:pt x="677" y="73"/>
                  </a:lnTo>
                  <a:lnTo>
                    <a:pt x="677" y="48"/>
                  </a:lnTo>
                  <a:lnTo>
                    <a:pt x="677" y="24"/>
                  </a:lnTo>
                  <a:lnTo>
                    <a:pt x="677" y="0"/>
                  </a:lnTo>
                  <a:lnTo>
                    <a:pt x="708" y="0"/>
                  </a:lnTo>
                  <a:lnTo>
                    <a:pt x="740" y="0"/>
                  </a:lnTo>
                  <a:lnTo>
                    <a:pt x="772" y="0"/>
                  </a:lnTo>
                  <a:lnTo>
                    <a:pt x="804" y="1"/>
                  </a:lnTo>
                  <a:lnTo>
                    <a:pt x="837" y="1"/>
                  </a:lnTo>
                  <a:lnTo>
                    <a:pt x="869" y="1"/>
                  </a:lnTo>
                  <a:lnTo>
                    <a:pt x="901" y="3"/>
                  </a:lnTo>
                  <a:lnTo>
                    <a:pt x="934" y="4"/>
                  </a:lnTo>
                  <a:lnTo>
                    <a:pt x="942" y="183"/>
                  </a:lnTo>
                  <a:lnTo>
                    <a:pt x="951" y="364"/>
                  </a:lnTo>
                  <a:lnTo>
                    <a:pt x="959" y="545"/>
                  </a:lnTo>
                  <a:lnTo>
                    <a:pt x="968" y="727"/>
                  </a:lnTo>
                  <a:lnTo>
                    <a:pt x="977" y="908"/>
                  </a:lnTo>
                  <a:lnTo>
                    <a:pt x="987" y="1090"/>
                  </a:lnTo>
                  <a:lnTo>
                    <a:pt x="995" y="1271"/>
                  </a:lnTo>
                  <a:lnTo>
                    <a:pt x="1005" y="1453"/>
                  </a:lnTo>
                  <a:lnTo>
                    <a:pt x="879" y="1453"/>
                  </a:lnTo>
                  <a:lnTo>
                    <a:pt x="752" y="1453"/>
                  </a:lnTo>
                  <a:lnTo>
                    <a:pt x="627" y="1453"/>
                  </a:lnTo>
                  <a:lnTo>
                    <a:pt x="502" y="1453"/>
                  </a:lnTo>
                  <a:lnTo>
                    <a:pt x="376" y="1453"/>
                  </a:lnTo>
                  <a:lnTo>
                    <a:pt x="251" y="1453"/>
                  </a:lnTo>
                  <a:lnTo>
                    <a:pt x="125" y="1453"/>
                  </a:lnTo>
                  <a:lnTo>
                    <a:pt x="0" y="1453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1" name="Freeform 189"/>
            <p:cNvSpPr>
              <a:spLocks/>
            </p:cNvSpPr>
            <p:nvPr/>
          </p:nvSpPr>
          <p:spPr bwMode="auto">
            <a:xfrm>
              <a:off x="335" y="1482"/>
              <a:ext cx="143" cy="289"/>
            </a:xfrm>
            <a:custGeom>
              <a:avLst/>
              <a:gdLst>
                <a:gd name="T0" fmla="*/ 0 w 714"/>
                <a:gd name="T1" fmla="*/ 1432 h 1444"/>
                <a:gd name="T2" fmla="*/ 23 w 714"/>
                <a:gd name="T3" fmla="*/ 1340 h 1444"/>
                <a:gd name="T4" fmla="*/ 62 w 714"/>
                <a:gd name="T5" fmla="*/ 1237 h 1444"/>
                <a:gd name="T6" fmla="*/ 111 w 714"/>
                <a:gd name="T7" fmla="*/ 1128 h 1444"/>
                <a:gd name="T8" fmla="*/ 168 w 714"/>
                <a:gd name="T9" fmla="*/ 1019 h 1444"/>
                <a:gd name="T10" fmla="*/ 223 w 714"/>
                <a:gd name="T11" fmla="*/ 910 h 1444"/>
                <a:gd name="T12" fmla="*/ 277 w 714"/>
                <a:gd name="T13" fmla="*/ 810 h 1444"/>
                <a:gd name="T14" fmla="*/ 320 w 714"/>
                <a:gd name="T15" fmla="*/ 720 h 1444"/>
                <a:gd name="T16" fmla="*/ 350 w 714"/>
                <a:gd name="T17" fmla="*/ 646 h 1444"/>
                <a:gd name="T18" fmla="*/ 370 w 714"/>
                <a:gd name="T19" fmla="*/ 572 h 1444"/>
                <a:gd name="T20" fmla="*/ 387 w 714"/>
                <a:gd name="T21" fmla="*/ 500 h 1444"/>
                <a:gd name="T22" fmla="*/ 403 w 714"/>
                <a:gd name="T23" fmla="*/ 427 h 1444"/>
                <a:gd name="T24" fmla="*/ 420 w 714"/>
                <a:gd name="T25" fmla="*/ 353 h 1444"/>
                <a:gd name="T26" fmla="*/ 440 w 714"/>
                <a:gd name="T27" fmla="*/ 273 h 1444"/>
                <a:gd name="T28" fmla="*/ 464 w 714"/>
                <a:gd name="T29" fmla="*/ 189 h 1444"/>
                <a:gd name="T30" fmla="*/ 495 w 714"/>
                <a:gd name="T31" fmla="*/ 98 h 1444"/>
                <a:gd name="T32" fmla="*/ 534 w 714"/>
                <a:gd name="T33" fmla="*/ 0 h 1444"/>
                <a:gd name="T34" fmla="*/ 548 w 714"/>
                <a:gd name="T35" fmla="*/ 179 h 1444"/>
                <a:gd name="T36" fmla="*/ 569 w 714"/>
                <a:gd name="T37" fmla="*/ 360 h 1444"/>
                <a:gd name="T38" fmla="*/ 594 w 714"/>
                <a:gd name="T39" fmla="*/ 540 h 1444"/>
                <a:gd name="T40" fmla="*/ 624 w 714"/>
                <a:gd name="T41" fmla="*/ 720 h 1444"/>
                <a:gd name="T42" fmla="*/ 651 w 714"/>
                <a:gd name="T43" fmla="*/ 900 h 1444"/>
                <a:gd name="T44" fmla="*/ 678 w 714"/>
                <a:gd name="T45" fmla="*/ 1081 h 1444"/>
                <a:gd name="T46" fmla="*/ 699 w 714"/>
                <a:gd name="T47" fmla="*/ 1262 h 1444"/>
                <a:gd name="T48" fmla="*/ 714 w 714"/>
                <a:gd name="T49" fmla="*/ 1444 h 1444"/>
                <a:gd name="T50" fmla="*/ 662 w 714"/>
                <a:gd name="T51" fmla="*/ 1439 h 1444"/>
                <a:gd name="T52" fmla="*/ 572 w 714"/>
                <a:gd name="T53" fmla="*/ 1436 h 1444"/>
                <a:gd name="T54" fmla="*/ 455 w 714"/>
                <a:gd name="T55" fmla="*/ 1435 h 1444"/>
                <a:gd name="T56" fmla="*/ 330 w 714"/>
                <a:gd name="T57" fmla="*/ 1435 h 1444"/>
                <a:gd name="T58" fmla="*/ 206 w 714"/>
                <a:gd name="T59" fmla="*/ 1435 h 1444"/>
                <a:gd name="T60" fmla="*/ 101 w 714"/>
                <a:gd name="T61" fmla="*/ 1435 h 1444"/>
                <a:gd name="T62" fmla="*/ 28 w 714"/>
                <a:gd name="T63" fmla="*/ 1434 h 1444"/>
                <a:gd name="T64" fmla="*/ 0 w 714"/>
                <a:gd name="T65" fmla="*/ 1432 h 1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4" h="1444">
                  <a:moveTo>
                    <a:pt x="0" y="1432"/>
                  </a:moveTo>
                  <a:lnTo>
                    <a:pt x="23" y="1340"/>
                  </a:lnTo>
                  <a:lnTo>
                    <a:pt x="62" y="1237"/>
                  </a:lnTo>
                  <a:lnTo>
                    <a:pt x="111" y="1128"/>
                  </a:lnTo>
                  <a:lnTo>
                    <a:pt x="168" y="1019"/>
                  </a:lnTo>
                  <a:lnTo>
                    <a:pt x="223" y="910"/>
                  </a:lnTo>
                  <a:lnTo>
                    <a:pt x="277" y="810"/>
                  </a:lnTo>
                  <a:lnTo>
                    <a:pt x="320" y="720"/>
                  </a:lnTo>
                  <a:lnTo>
                    <a:pt x="350" y="646"/>
                  </a:lnTo>
                  <a:lnTo>
                    <a:pt x="370" y="572"/>
                  </a:lnTo>
                  <a:lnTo>
                    <a:pt x="387" y="500"/>
                  </a:lnTo>
                  <a:lnTo>
                    <a:pt x="403" y="427"/>
                  </a:lnTo>
                  <a:lnTo>
                    <a:pt x="420" y="353"/>
                  </a:lnTo>
                  <a:lnTo>
                    <a:pt x="440" y="273"/>
                  </a:lnTo>
                  <a:lnTo>
                    <a:pt x="464" y="189"/>
                  </a:lnTo>
                  <a:lnTo>
                    <a:pt x="495" y="98"/>
                  </a:lnTo>
                  <a:lnTo>
                    <a:pt x="534" y="0"/>
                  </a:lnTo>
                  <a:lnTo>
                    <a:pt x="548" y="179"/>
                  </a:lnTo>
                  <a:lnTo>
                    <a:pt x="569" y="360"/>
                  </a:lnTo>
                  <a:lnTo>
                    <a:pt x="594" y="540"/>
                  </a:lnTo>
                  <a:lnTo>
                    <a:pt x="624" y="720"/>
                  </a:lnTo>
                  <a:lnTo>
                    <a:pt x="651" y="900"/>
                  </a:lnTo>
                  <a:lnTo>
                    <a:pt x="678" y="1081"/>
                  </a:lnTo>
                  <a:lnTo>
                    <a:pt x="699" y="1262"/>
                  </a:lnTo>
                  <a:lnTo>
                    <a:pt x="714" y="1444"/>
                  </a:lnTo>
                  <a:lnTo>
                    <a:pt x="662" y="1439"/>
                  </a:lnTo>
                  <a:lnTo>
                    <a:pt x="572" y="1436"/>
                  </a:lnTo>
                  <a:lnTo>
                    <a:pt x="455" y="1435"/>
                  </a:lnTo>
                  <a:lnTo>
                    <a:pt x="330" y="1435"/>
                  </a:lnTo>
                  <a:lnTo>
                    <a:pt x="206" y="1435"/>
                  </a:lnTo>
                  <a:lnTo>
                    <a:pt x="101" y="1435"/>
                  </a:lnTo>
                  <a:lnTo>
                    <a:pt x="28" y="1434"/>
                  </a:lnTo>
                  <a:lnTo>
                    <a:pt x="0" y="1432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2" name="Freeform 190"/>
            <p:cNvSpPr>
              <a:spLocks/>
            </p:cNvSpPr>
            <p:nvPr/>
          </p:nvSpPr>
          <p:spPr bwMode="auto">
            <a:xfrm>
              <a:off x="323" y="1532"/>
              <a:ext cx="28" cy="6"/>
            </a:xfrm>
            <a:custGeom>
              <a:avLst/>
              <a:gdLst>
                <a:gd name="T0" fmla="*/ 124 w 138"/>
                <a:gd name="T1" fmla="*/ 30 h 30"/>
                <a:gd name="T2" fmla="*/ 15 w 138"/>
                <a:gd name="T3" fmla="*/ 30 h 30"/>
                <a:gd name="T4" fmla="*/ 4 w 138"/>
                <a:gd name="T5" fmla="*/ 27 h 30"/>
                <a:gd name="T6" fmla="*/ 0 w 138"/>
                <a:gd name="T7" fmla="*/ 22 h 30"/>
                <a:gd name="T8" fmla="*/ 0 w 138"/>
                <a:gd name="T9" fmla="*/ 6 h 30"/>
                <a:gd name="T10" fmla="*/ 4 w 138"/>
                <a:gd name="T11" fmla="*/ 1 h 30"/>
                <a:gd name="T12" fmla="*/ 15 w 138"/>
                <a:gd name="T13" fmla="*/ 0 h 30"/>
                <a:gd name="T14" fmla="*/ 124 w 138"/>
                <a:gd name="T15" fmla="*/ 0 h 30"/>
                <a:gd name="T16" fmla="*/ 134 w 138"/>
                <a:gd name="T17" fmla="*/ 1 h 30"/>
                <a:gd name="T18" fmla="*/ 138 w 138"/>
                <a:gd name="T19" fmla="*/ 6 h 30"/>
                <a:gd name="T20" fmla="*/ 138 w 138"/>
                <a:gd name="T21" fmla="*/ 22 h 30"/>
                <a:gd name="T22" fmla="*/ 134 w 138"/>
                <a:gd name="T23" fmla="*/ 27 h 30"/>
                <a:gd name="T24" fmla="*/ 124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4" y="30"/>
                  </a:moveTo>
                  <a:lnTo>
                    <a:pt x="15" y="30"/>
                  </a:lnTo>
                  <a:lnTo>
                    <a:pt x="4" y="27"/>
                  </a:lnTo>
                  <a:lnTo>
                    <a:pt x="0" y="22"/>
                  </a:lnTo>
                  <a:lnTo>
                    <a:pt x="0" y="6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4" y="0"/>
                  </a:lnTo>
                  <a:lnTo>
                    <a:pt x="134" y="1"/>
                  </a:lnTo>
                  <a:lnTo>
                    <a:pt x="138" y="6"/>
                  </a:lnTo>
                  <a:lnTo>
                    <a:pt x="138" y="22"/>
                  </a:lnTo>
                  <a:lnTo>
                    <a:pt x="134" y="27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3" name="Freeform 191"/>
            <p:cNvSpPr>
              <a:spLocks/>
            </p:cNvSpPr>
            <p:nvPr/>
          </p:nvSpPr>
          <p:spPr bwMode="auto">
            <a:xfrm>
              <a:off x="328" y="1540"/>
              <a:ext cx="28" cy="6"/>
            </a:xfrm>
            <a:custGeom>
              <a:avLst/>
              <a:gdLst>
                <a:gd name="T0" fmla="*/ 125 w 138"/>
                <a:gd name="T1" fmla="*/ 31 h 31"/>
                <a:gd name="T2" fmla="*/ 14 w 138"/>
                <a:gd name="T3" fmla="*/ 31 h 31"/>
                <a:gd name="T4" fmla="*/ 4 w 138"/>
                <a:gd name="T5" fmla="*/ 29 h 31"/>
                <a:gd name="T6" fmla="*/ 0 w 138"/>
                <a:gd name="T7" fmla="*/ 25 h 31"/>
                <a:gd name="T8" fmla="*/ 0 w 138"/>
                <a:gd name="T9" fmla="*/ 8 h 31"/>
                <a:gd name="T10" fmla="*/ 4 w 138"/>
                <a:gd name="T11" fmla="*/ 1 h 31"/>
                <a:gd name="T12" fmla="*/ 14 w 138"/>
                <a:gd name="T13" fmla="*/ 0 h 31"/>
                <a:gd name="T14" fmla="*/ 125 w 138"/>
                <a:gd name="T15" fmla="*/ 0 h 31"/>
                <a:gd name="T16" fmla="*/ 134 w 138"/>
                <a:gd name="T17" fmla="*/ 1 h 31"/>
                <a:gd name="T18" fmla="*/ 138 w 138"/>
                <a:gd name="T19" fmla="*/ 8 h 31"/>
                <a:gd name="T20" fmla="*/ 138 w 138"/>
                <a:gd name="T21" fmla="*/ 25 h 31"/>
                <a:gd name="T22" fmla="*/ 134 w 138"/>
                <a:gd name="T23" fmla="*/ 29 h 31"/>
                <a:gd name="T24" fmla="*/ 125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5" y="31"/>
                  </a:moveTo>
                  <a:lnTo>
                    <a:pt x="14" y="31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8" y="8"/>
                  </a:lnTo>
                  <a:lnTo>
                    <a:pt x="138" y="25"/>
                  </a:lnTo>
                  <a:lnTo>
                    <a:pt x="134" y="29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4" name="Freeform 192"/>
            <p:cNvSpPr>
              <a:spLocks/>
            </p:cNvSpPr>
            <p:nvPr/>
          </p:nvSpPr>
          <p:spPr bwMode="auto">
            <a:xfrm>
              <a:off x="307" y="1550"/>
              <a:ext cx="27" cy="6"/>
            </a:xfrm>
            <a:custGeom>
              <a:avLst/>
              <a:gdLst>
                <a:gd name="T0" fmla="*/ 123 w 137"/>
                <a:gd name="T1" fmla="*/ 29 h 29"/>
                <a:gd name="T2" fmla="*/ 13 w 137"/>
                <a:gd name="T3" fmla="*/ 29 h 29"/>
                <a:gd name="T4" fmla="*/ 3 w 137"/>
                <a:gd name="T5" fmla="*/ 28 h 29"/>
                <a:gd name="T6" fmla="*/ 0 w 137"/>
                <a:gd name="T7" fmla="*/ 24 h 29"/>
                <a:gd name="T8" fmla="*/ 0 w 137"/>
                <a:gd name="T9" fmla="*/ 7 h 29"/>
                <a:gd name="T10" fmla="*/ 3 w 137"/>
                <a:gd name="T11" fmla="*/ 2 h 29"/>
                <a:gd name="T12" fmla="*/ 13 w 137"/>
                <a:gd name="T13" fmla="*/ 0 h 29"/>
                <a:gd name="T14" fmla="*/ 123 w 137"/>
                <a:gd name="T15" fmla="*/ 0 h 29"/>
                <a:gd name="T16" fmla="*/ 132 w 137"/>
                <a:gd name="T17" fmla="*/ 2 h 29"/>
                <a:gd name="T18" fmla="*/ 137 w 137"/>
                <a:gd name="T19" fmla="*/ 7 h 29"/>
                <a:gd name="T20" fmla="*/ 137 w 137"/>
                <a:gd name="T21" fmla="*/ 24 h 29"/>
                <a:gd name="T22" fmla="*/ 132 w 137"/>
                <a:gd name="T23" fmla="*/ 28 h 29"/>
                <a:gd name="T24" fmla="*/ 123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3" y="29"/>
                  </a:moveTo>
                  <a:lnTo>
                    <a:pt x="13" y="29"/>
                  </a:lnTo>
                  <a:lnTo>
                    <a:pt x="3" y="28"/>
                  </a:lnTo>
                  <a:lnTo>
                    <a:pt x="0" y="24"/>
                  </a:lnTo>
                  <a:lnTo>
                    <a:pt x="0" y="7"/>
                  </a:lnTo>
                  <a:lnTo>
                    <a:pt x="3" y="2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2" y="2"/>
                  </a:lnTo>
                  <a:lnTo>
                    <a:pt x="137" y="7"/>
                  </a:lnTo>
                  <a:lnTo>
                    <a:pt x="137" y="24"/>
                  </a:lnTo>
                  <a:lnTo>
                    <a:pt x="132" y="28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5" name="Freeform 193"/>
            <p:cNvSpPr>
              <a:spLocks/>
            </p:cNvSpPr>
            <p:nvPr/>
          </p:nvSpPr>
          <p:spPr bwMode="auto">
            <a:xfrm>
              <a:off x="301" y="1542"/>
              <a:ext cx="28" cy="6"/>
            </a:xfrm>
            <a:custGeom>
              <a:avLst/>
              <a:gdLst>
                <a:gd name="T0" fmla="*/ 124 w 138"/>
                <a:gd name="T1" fmla="*/ 31 h 31"/>
                <a:gd name="T2" fmla="*/ 15 w 138"/>
                <a:gd name="T3" fmla="*/ 31 h 31"/>
                <a:gd name="T4" fmla="*/ 4 w 138"/>
                <a:gd name="T5" fmla="*/ 28 h 31"/>
                <a:gd name="T6" fmla="*/ 0 w 138"/>
                <a:gd name="T7" fmla="*/ 25 h 31"/>
                <a:gd name="T8" fmla="*/ 0 w 138"/>
                <a:gd name="T9" fmla="*/ 7 h 31"/>
                <a:gd name="T10" fmla="*/ 4 w 138"/>
                <a:gd name="T11" fmla="*/ 1 h 31"/>
                <a:gd name="T12" fmla="*/ 15 w 138"/>
                <a:gd name="T13" fmla="*/ 0 h 31"/>
                <a:gd name="T14" fmla="*/ 124 w 138"/>
                <a:gd name="T15" fmla="*/ 0 h 31"/>
                <a:gd name="T16" fmla="*/ 134 w 138"/>
                <a:gd name="T17" fmla="*/ 1 h 31"/>
                <a:gd name="T18" fmla="*/ 138 w 138"/>
                <a:gd name="T19" fmla="*/ 7 h 31"/>
                <a:gd name="T20" fmla="*/ 138 w 138"/>
                <a:gd name="T21" fmla="*/ 25 h 31"/>
                <a:gd name="T22" fmla="*/ 134 w 138"/>
                <a:gd name="T23" fmla="*/ 28 h 31"/>
                <a:gd name="T24" fmla="*/ 124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4" y="31"/>
                  </a:moveTo>
                  <a:lnTo>
                    <a:pt x="15" y="31"/>
                  </a:lnTo>
                  <a:lnTo>
                    <a:pt x="4" y="28"/>
                  </a:lnTo>
                  <a:lnTo>
                    <a:pt x="0" y="25"/>
                  </a:lnTo>
                  <a:lnTo>
                    <a:pt x="0" y="7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4" y="0"/>
                  </a:lnTo>
                  <a:lnTo>
                    <a:pt x="134" y="1"/>
                  </a:lnTo>
                  <a:lnTo>
                    <a:pt x="138" y="7"/>
                  </a:lnTo>
                  <a:lnTo>
                    <a:pt x="138" y="25"/>
                  </a:lnTo>
                  <a:lnTo>
                    <a:pt x="134" y="28"/>
                  </a:lnTo>
                  <a:lnTo>
                    <a:pt x="124" y="31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6" name="Freeform 194"/>
            <p:cNvSpPr>
              <a:spLocks/>
            </p:cNvSpPr>
            <p:nvPr/>
          </p:nvSpPr>
          <p:spPr bwMode="auto">
            <a:xfrm>
              <a:off x="298" y="1556"/>
              <a:ext cx="27" cy="6"/>
            </a:xfrm>
            <a:custGeom>
              <a:avLst/>
              <a:gdLst>
                <a:gd name="T0" fmla="*/ 124 w 136"/>
                <a:gd name="T1" fmla="*/ 29 h 29"/>
                <a:gd name="T2" fmla="*/ 14 w 136"/>
                <a:gd name="T3" fmla="*/ 29 h 29"/>
                <a:gd name="T4" fmla="*/ 4 w 136"/>
                <a:gd name="T5" fmla="*/ 27 h 29"/>
                <a:gd name="T6" fmla="*/ 0 w 136"/>
                <a:gd name="T7" fmla="*/ 23 h 29"/>
                <a:gd name="T8" fmla="*/ 0 w 136"/>
                <a:gd name="T9" fmla="*/ 7 h 29"/>
                <a:gd name="T10" fmla="*/ 4 w 136"/>
                <a:gd name="T11" fmla="*/ 1 h 29"/>
                <a:gd name="T12" fmla="*/ 14 w 136"/>
                <a:gd name="T13" fmla="*/ 0 h 29"/>
                <a:gd name="T14" fmla="*/ 124 w 136"/>
                <a:gd name="T15" fmla="*/ 0 h 29"/>
                <a:gd name="T16" fmla="*/ 132 w 136"/>
                <a:gd name="T17" fmla="*/ 1 h 29"/>
                <a:gd name="T18" fmla="*/ 136 w 136"/>
                <a:gd name="T19" fmla="*/ 7 h 29"/>
                <a:gd name="T20" fmla="*/ 136 w 136"/>
                <a:gd name="T21" fmla="*/ 23 h 29"/>
                <a:gd name="T22" fmla="*/ 132 w 136"/>
                <a:gd name="T23" fmla="*/ 27 h 29"/>
                <a:gd name="T24" fmla="*/ 124 w 136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9">
                  <a:moveTo>
                    <a:pt x="124" y="29"/>
                  </a:moveTo>
                  <a:lnTo>
                    <a:pt x="14" y="29"/>
                  </a:lnTo>
                  <a:lnTo>
                    <a:pt x="4" y="27"/>
                  </a:lnTo>
                  <a:lnTo>
                    <a:pt x="0" y="23"/>
                  </a:lnTo>
                  <a:lnTo>
                    <a:pt x="0" y="7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2" y="1"/>
                  </a:lnTo>
                  <a:lnTo>
                    <a:pt x="136" y="7"/>
                  </a:lnTo>
                  <a:lnTo>
                    <a:pt x="136" y="23"/>
                  </a:lnTo>
                  <a:lnTo>
                    <a:pt x="132" y="27"/>
                  </a:lnTo>
                  <a:lnTo>
                    <a:pt x="124" y="29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7" name="Freeform 195"/>
            <p:cNvSpPr>
              <a:spLocks/>
            </p:cNvSpPr>
            <p:nvPr/>
          </p:nvSpPr>
          <p:spPr bwMode="auto">
            <a:xfrm>
              <a:off x="299" y="1528"/>
              <a:ext cx="28" cy="6"/>
            </a:xfrm>
            <a:custGeom>
              <a:avLst/>
              <a:gdLst>
                <a:gd name="T0" fmla="*/ 123 w 138"/>
                <a:gd name="T1" fmla="*/ 30 h 30"/>
                <a:gd name="T2" fmla="*/ 12 w 138"/>
                <a:gd name="T3" fmla="*/ 30 h 30"/>
                <a:gd name="T4" fmla="*/ 3 w 138"/>
                <a:gd name="T5" fmla="*/ 28 h 30"/>
                <a:gd name="T6" fmla="*/ 0 w 138"/>
                <a:gd name="T7" fmla="*/ 24 h 30"/>
                <a:gd name="T8" fmla="*/ 0 w 138"/>
                <a:gd name="T9" fmla="*/ 7 h 30"/>
                <a:gd name="T10" fmla="*/ 3 w 138"/>
                <a:gd name="T11" fmla="*/ 1 h 30"/>
                <a:gd name="T12" fmla="*/ 12 w 138"/>
                <a:gd name="T13" fmla="*/ 0 h 30"/>
                <a:gd name="T14" fmla="*/ 123 w 138"/>
                <a:gd name="T15" fmla="*/ 0 h 30"/>
                <a:gd name="T16" fmla="*/ 133 w 138"/>
                <a:gd name="T17" fmla="*/ 1 h 30"/>
                <a:gd name="T18" fmla="*/ 138 w 138"/>
                <a:gd name="T19" fmla="*/ 7 h 30"/>
                <a:gd name="T20" fmla="*/ 138 w 138"/>
                <a:gd name="T21" fmla="*/ 24 h 30"/>
                <a:gd name="T22" fmla="*/ 133 w 138"/>
                <a:gd name="T23" fmla="*/ 28 h 30"/>
                <a:gd name="T24" fmla="*/ 123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3" y="30"/>
                  </a:moveTo>
                  <a:lnTo>
                    <a:pt x="12" y="30"/>
                  </a:lnTo>
                  <a:lnTo>
                    <a:pt x="3" y="28"/>
                  </a:lnTo>
                  <a:lnTo>
                    <a:pt x="0" y="24"/>
                  </a:lnTo>
                  <a:lnTo>
                    <a:pt x="0" y="7"/>
                  </a:lnTo>
                  <a:lnTo>
                    <a:pt x="3" y="1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3" y="1"/>
                  </a:lnTo>
                  <a:lnTo>
                    <a:pt x="138" y="7"/>
                  </a:lnTo>
                  <a:lnTo>
                    <a:pt x="138" y="24"/>
                  </a:lnTo>
                  <a:lnTo>
                    <a:pt x="133" y="28"/>
                  </a:lnTo>
                  <a:lnTo>
                    <a:pt x="123" y="3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8" name="Freeform 196"/>
            <p:cNvSpPr>
              <a:spLocks/>
            </p:cNvSpPr>
            <p:nvPr/>
          </p:nvSpPr>
          <p:spPr bwMode="auto">
            <a:xfrm>
              <a:off x="325" y="1591"/>
              <a:ext cx="28" cy="6"/>
            </a:xfrm>
            <a:custGeom>
              <a:avLst/>
              <a:gdLst>
                <a:gd name="T0" fmla="*/ 123 w 138"/>
                <a:gd name="T1" fmla="*/ 31 h 31"/>
                <a:gd name="T2" fmla="*/ 13 w 138"/>
                <a:gd name="T3" fmla="*/ 31 h 31"/>
                <a:gd name="T4" fmla="*/ 3 w 138"/>
                <a:gd name="T5" fmla="*/ 28 h 31"/>
                <a:gd name="T6" fmla="*/ 0 w 138"/>
                <a:gd name="T7" fmla="*/ 23 h 31"/>
                <a:gd name="T8" fmla="*/ 0 w 138"/>
                <a:gd name="T9" fmla="*/ 5 h 31"/>
                <a:gd name="T10" fmla="*/ 3 w 138"/>
                <a:gd name="T11" fmla="*/ 1 h 31"/>
                <a:gd name="T12" fmla="*/ 13 w 138"/>
                <a:gd name="T13" fmla="*/ 0 h 31"/>
                <a:gd name="T14" fmla="*/ 123 w 138"/>
                <a:gd name="T15" fmla="*/ 0 h 31"/>
                <a:gd name="T16" fmla="*/ 133 w 138"/>
                <a:gd name="T17" fmla="*/ 1 h 31"/>
                <a:gd name="T18" fmla="*/ 138 w 138"/>
                <a:gd name="T19" fmla="*/ 5 h 31"/>
                <a:gd name="T20" fmla="*/ 138 w 138"/>
                <a:gd name="T21" fmla="*/ 23 h 31"/>
                <a:gd name="T22" fmla="*/ 133 w 138"/>
                <a:gd name="T23" fmla="*/ 28 h 31"/>
                <a:gd name="T24" fmla="*/ 123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3" y="31"/>
                  </a:moveTo>
                  <a:lnTo>
                    <a:pt x="13" y="3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0" y="5"/>
                  </a:lnTo>
                  <a:lnTo>
                    <a:pt x="3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3" y="1"/>
                  </a:lnTo>
                  <a:lnTo>
                    <a:pt x="138" y="5"/>
                  </a:lnTo>
                  <a:lnTo>
                    <a:pt x="138" y="23"/>
                  </a:lnTo>
                  <a:lnTo>
                    <a:pt x="133" y="28"/>
                  </a:lnTo>
                  <a:lnTo>
                    <a:pt x="123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29" name="Freeform 197"/>
            <p:cNvSpPr>
              <a:spLocks/>
            </p:cNvSpPr>
            <p:nvPr/>
          </p:nvSpPr>
          <p:spPr bwMode="auto">
            <a:xfrm>
              <a:off x="303" y="1602"/>
              <a:ext cx="28" cy="5"/>
            </a:xfrm>
            <a:custGeom>
              <a:avLst/>
              <a:gdLst>
                <a:gd name="T0" fmla="*/ 125 w 137"/>
                <a:gd name="T1" fmla="*/ 29 h 29"/>
                <a:gd name="T2" fmla="*/ 14 w 137"/>
                <a:gd name="T3" fmla="*/ 29 h 29"/>
                <a:gd name="T4" fmla="*/ 4 w 137"/>
                <a:gd name="T5" fmla="*/ 27 h 29"/>
                <a:gd name="T6" fmla="*/ 0 w 137"/>
                <a:gd name="T7" fmla="*/ 24 h 29"/>
                <a:gd name="T8" fmla="*/ 0 w 137"/>
                <a:gd name="T9" fmla="*/ 7 h 29"/>
                <a:gd name="T10" fmla="*/ 4 w 137"/>
                <a:gd name="T11" fmla="*/ 1 h 29"/>
                <a:gd name="T12" fmla="*/ 14 w 137"/>
                <a:gd name="T13" fmla="*/ 0 h 29"/>
                <a:gd name="T14" fmla="*/ 125 w 137"/>
                <a:gd name="T15" fmla="*/ 0 h 29"/>
                <a:gd name="T16" fmla="*/ 132 w 137"/>
                <a:gd name="T17" fmla="*/ 1 h 29"/>
                <a:gd name="T18" fmla="*/ 137 w 137"/>
                <a:gd name="T19" fmla="*/ 7 h 29"/>
                <a:gd name="T20" fmla="*/ 137 w 137"/>
                <a:gd name="T21" fmla="*/ 24 h 29"/>
                <a:gd name="T22" fmla="*/ 132 w 137"/>
                <a:gd name="T23" fmla="*/ 27 h 29"/>
                <a:gd name="T24" fmla="*/ 125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4" y="29"/>
                  </a:lnTo>
                  <a:lnTo>
                    <a:pt x="4" y="27"/>
                  </a:lnTo>
                  <a:lnTo>
                    <a:pt x="0" y="24"/>
                  </a:lnTo>
                  <a:lnTo>
                    <a:pt x="0" y="7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5" y="0"/>
                  </a:lnTo>
                  <a:lnTo>
                    <a:pt x="132" y="1"/>
                  </a:lnTo>
                  <a:lnTo>
                    <a:pt x="137" y="7"/>
                  </a:lnTo>
                  <a:lnTo>
                    <a:pt x="137" y="24"/>
                  </a:lnTo>
                  <a:lnTo>
                    <a:pt x="132" y="27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0" name="Freeform 198"/>
            <p:cNvSpPr>
              <a:spLocks/>
            </p:cNvSpPr>
            <p:nvPr/>
          </p:nvSpPr>
          <p:spPr bwMode="auto">
            <a:xfrm>
              <a:off x="298" y="1593"/>
              <a:ext cx="27" cy="6"/>
            </a:xfrm>
            <a:custGeom>
              <a:avLst/>
              <a:gdLst>
                <a:gd name="T0" fmla="*/ 124 w 136"/>
                <a:gd name="T1" fmla="*/ 31 h 31"/>
                <a:gd name="T2" fmla="*/ 14 w 136"/>
                <a:gd name="T3" fmla="*/ 31 h 31"/>
                <a:gd name="T4" fmla="*/ 4 w 136"/>
                <a:gd name="T5" fmla="*/ 29 h 31"/>
                <a:gd name="T6" fmla="*/ 0 w 136"/>
                <a:gd name="T7" fmla="*/ 24 h 31"/>
                <a:gd name="T8" fmla="*/ 0 w 136"/>
                <a:gd name="T9" fmla="*/ 8 h 31"/>
                <a:gd name="T10" fmla="*/ 4 w 136"/>
                <a:gd name="T11" fmla="*/ 1 h 31"/>
                <a:gd name="T12" fmla="*/ 14 w 136"/>
                <a:gd name="T13" fmla="*/ 0 h 31"/>
                <a:gd name="T14" fmla="*/ 124 w 136"/>
                <a:gd name="T15" fmla="*/ 0 h 31"/>
                <a:gd name="T16" fmla="*/ 132 w 136"/>
                <a:gd name="T17" fmla="*/ 1 h 31"/>
                <a:gd name="T18" fmla="*/ 136 w 136"/>
                <a:gd name="T19" fmla="*/ 8 h 31"/>
                <a:gd name="T20" fmla="*/ 136 w 136"/>
                <a:gd name="T21" fmla="*/ 24 h 31"/>
                <a:gd name="T22" fmla="*/ 132 w 136"/>
                <a:gd name="T23" fmla="*/ 29 h 31"/>
                <a:gd name="T24" fmla="*/ 124 w 136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31">
                  <a:moveTo>
                    <a:pt x="124" y="31"/>
                  </a:moveTo>
                  <a:lnTo>
                    <a:pt x="14" y="31"/>
                  </a:lnTo>
                  <a:lnTo>
                    <a:pt x="4" y="29"/>
                  </a:lnTo>
                  <a:lnTo>
                    <a:pt x="0" y="24"/>
                  </a:lnTo>
                  <a:lnTo>
                    <a:pt x="0" y="8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2" y="1"/>
                  </a:lnTo>
                  <a:lnTo>
                    <a:pt x="136" y="8"/>
                  </a:lnTo>
                  <a:lnTo>
                    <a:pt x="136" y="24"/>
                  </a:lnTo>
                  <a:lnTo>
                    <a:pt x="132" y="29"/>
                  </a:lnTo>
                  <a:lnTo>
                    <a:pt x="124" y="31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1" name="Freeform 199"/>
            <p:cNvSpPr>
              <a:spLocks/>
            </p:cNvSpPr>
            <p:nvPr/>
          </p:nvSpPr>
          <p:spPr bwMode="auto">
            <a:xfrm>
              <a:off x="317" y="1608"/>
              <a:ext cx="28" cy="6"/>
            </a:xfrm>
            <a:custGeom>
              <a:avLst/>
              <a:gdLst>
                <a:gd name="T0" fmla="*/ 125 w 138"/>
                <a:gd name="T1" fmla="*/ 29 h 29"/>
                <a:gd name="T2" fmla="*/ 13 w 138"/>
                <a:gd name="T3" fmla="*/ 29 h 29"/>
                <a:gd name="T4" fmla="*/ 4 w 138"/>
                <a:gd name="T5" fmla="*/ 27 h 29"/>
                <a:gd name="T6" fmla="*/ 0 w 138"/>
                <a:gd name="T7" fmla="*/ 25 h 29"/>
                <a:gd name="T8" fmla="*/ 0 w 138"/>
                <a:gd name="T9" fmla="*/ 6 h 29"/>
                <a:gd name="T10" fmla="*/ 4 w 138"/>
                <a:gd name="T11" fmla="*/ 1 h 29"/>
                <a:gd name="T12" fmla="*/ 13 w 138"/>
                <a:gd name="T13" fmla="*/ 0 h 29"/>
                <a:gd name="T14" fmla="*/ 125 w 138"/>
                <a:gd name="T15" fmla="*/ 0 h 29"/>
                <a:gd name="T16" fmla="*/ 133 w 138"/>
                <a:gd name="T17" fmla="*/ 1 h 29"/>
                <a:gd name="T18" fmla="*/ 138 w 138"/>
                <a:gd name="T19" fmla="*/ 6 h 29"/>
                <a:gd name="T20" fmla="*/ 138 w 138"/>
                <a:gd name="T21" fmla="*/ 25 h 29"/>
                <a:gd name="T22" fmla="*/ 133 w 138"/>
                <a:gd name="T23" fmla="*/ 27 h 29"/>
                <a:gd name="T24" fmla="*/ 125 w 138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29">
                  <a:moveTo>
                    <a:pt x="125" y="29"/>
                  </a:moveTo>
                  <a:lnTo>
                    <a:pt x="13" y="29"/>
                  </a:lnTo>
                  <a:lnTo>
                    <a:pt x="4" y="27"/>
                  </a:lnTo>
                  <a:lnTo>
                    <a:pt x="0" y="25"/>
                  </a:lnTo>
                  <a:lnTo>
                    <a:pt x="0" y="6"/>
                  </a:lnTo>
                  <a:lnTo>
                    <a:pt x="4" y="1"/>
                  </a:lnTo>
                  <a:lnTo>
                    <a:pt x="13" y="0"/>
                  </a:lnTo>
                  <a:lnTo>
                    <a:pt x="125" y="0"/>
                  </a:lnTo>
                  <a:lnTo>
                    <a:pt x="133" y="1"/>
                  </a:lnTo>
                  <a:lnTo>
                    <a:pt x="138" y="6"/>
                  </a:lnTo>
                  <a:lnTo>
                    <a:pt x="138" y="25"/>
                  </a:lnTo>
                  <a:lnTo>
                    <a:pt x="133" y="27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2" name="Freeform 200"/>
            <p:cNvSpPr>
              <a:spLocks/>
            </p:cNvSpPr>
            <p:nvPr/>
          </p:nvSpPr>
          <p:spPr bwMode="auto">
            <a:xfrm>
              <a:off x="345" y="1571"/>
              <a:ext cx="27" cy="6"/>
            </a:xfrm>
            <a:custGeom>
              <a:avLst/>
              <a:gdLst>
                <a:gd name="T0" fmla="*/ 124 w 136"/>
                <a:gd name="T1" fmla="*/ 30 h 30"/>
                <a:gd name="T2" fmla="*/ 12 w 136"/>
                <a:gd name="T3" fmla="*/ 30 h 30"/>
                <a:gd name="T4" fmla="*/ 4 w 136"/>
                <a:gd name="T5" fmla="*/ 29 h 30"/>
                <a:gd name="T6" fmla="*/ 0 w 136"/>
                <a:gd name="T7" fmla="*/ 25 h 30"/>
                <a:gd name="T8" fmla="*/ 0 w 136"/>
                <a:gd name="T9" fmla="*/ 7 h 30"/>
                <a:gd name="T10" fmla="*/ 4 w 136"/>
                <a:gd name="T11" fmla="*/ 2 h 30"/>
                <a:gd name="T12" fmla="*/ 12 w 136"/>
                <a:gd name="T13" fmla="*/ 0 h 30"/>
                <a:gd name="T14" fmla="*/ 124 w 136"/>
                <a:gd name="T15" fmla="*/ 0 h 30"/>
                <a:gd name="T16" fmla="*/ 131 w 136"/>
                <a:gd name="T17" fmla="*/ 2 h 30"/>
                <a:gd name="T18" fmla="*/ 136 w 136"/>
                <a:gd name="T19" fmla="*/ 7 h 30"/>
                <a:gd name="T20" fmla="*/ 136 w 136"/>
                <a:gd name="T21" fmla="*/ 25 h 30"/>
                <a:gd name="T22" fmla="*/ 131 w 136"/>
                <a:gd name="T23" fmla="*/ 29 h 30"/>
                <a:gd name="T24" fmla="*/ 124 w 136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30">
                  <a:moveTo>
                    <a:pt x="124" y="30"/>
                  </a:moveTo>
                  <a:lnTo>
                    <a:pt x="12" y="30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7"/>
                  </a:lnTo>
                  <a:lnTo>
                    <a:pt x="4" y="2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1" y="2"/>
                  </a:lnTo>
                  <a:lnTo>
                    <a:pt x="136" y="7"/>
                  </a:lnTo>
                  <a:lnTo>
                    <a:pt x="136" y="25"/>
                  </a:lnTo>
                  <a:lnTo>
                    <a:pt x="131" y="29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3" name="Freeform 201"/>
            <p:cNvSpPr>
              <a:spLocks/>
            </p:cNvSpPr>
            <p:nvPr/>
          </p:nvSpPr>
          <p:spPr bwMode="auto">
            <a:xfrm>
              <a:off x="331" y="1614"/>
              <a:ext cx="27" cy="6"/>
            </a:xfrm>
            <a:custGeom>
              <a:avLst/>
              <a:gdLst>
                <a:gd name="T0" fmla="*/ 124 w 138"/>
                <a:gd name="T1" fmla="*/ 30 h 30"/>
                <a:gd name="T2" fmla="*/ 13 w 138"/>
                <a:gd name="T3" fmla="*/ 30 h 30"/>
                <a:gd name="T4" fmla="*/ 4 w 138"/>
                <a:gd name="T5" fmla="*/ 27 h 30"/>
                <a:gd name="T6" fmla="*/ 0 w 138"/>
                <a:gd name="T7" fmla="*/ 23 h 30"/>
                <a:gd name="T8" fmla="*/ 0 w 138"/>
                <a:gd name="T9" fmla="*/ 5 h 30"/>
                <a:gd name="T10" fmla="*/ 4 w 138"/>
                <a:gd name="T11" fmla="*/ 0 h 30"/>
                <a:gd name="T12" fmla="*/ 13 w 138"/>
                <a:gd name="T13" fmla="*/ 0 h 30"/>
                <a:gd name="T14" fmla="*/ 124 w 138"/>
                <a:gd name="T15" fmla="*/ 0 h 30"/>
                <a:gd name="T16" fmla="*/ 133 w 138"/>
                <a:gd name="T17" fmla="*/ 0 h 30"/>
                <a:gd name="T18" fmla="*/ 138 w 138"/>
                <a:gd name="T19" fmla="*/ 5 h 30"/>
                <a:gd name="T20" fmla="*/ 138 w 138"/>
                <a:gd name="T21" fmla="*/ 23 h 30"/>
                <a:gd name="T22" fmla="*/ 133 w 138"/>
                <a:gd name="T23" fmla="*/ 27 h 30"/>
                <a:gd name="T24" fmla="*/ 124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4" y="30"/>
                  </a:moveTo>
                  <a:lnTo>
                    <a:pt x="13" y="30"/>
                  </a:lnTo>
                  <a:lnTo>
                    <a:pt x="4" y="27"/>
                  </a:lnTo>
                  <a:lnTo>
                    <a:pt x="0" y="23"/>
                  </a:lnTo>
                  <a:lnTo>
                    <a:pt x="0" y="5"/>
                  </a:lnTo>
                  <a:lnTo>
                    <a:pt x="4" y="0"/>
                  </a:lnTo>
                  <a:lnTo>
                    <a:pt x="13" y="0"/>
                  </a:lnTo>
                  <a:lnTo>
                    <a:pt x="124" y="0"/>
                  </a:lnTo>
                  <a:lnTo>
                    <a:pt x="133" y="0"/>
                  </a:lnTo>
                  <a:lnTo>
                    <a:pt x="138" y="5"/>
                  </a:lnTo>
                  <a:lnTo>
                    <a:pt x="138" y="23"/>
                  </a:lnTo>
                  <a:lnTo>
                    <a:pt x="133" y="27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4" name="Freeform 202"/>
            <p:cNvSpPr>
              <a:spLocks/>
            </p:cNvSpPr>
            <p:nvPr/>
          </p:nvSpPr>
          <p:spPr bwMode="auto">
            <a:xfrm>
              <a:off x="308" y="1624"/>
              <a:ext cx="28" cy="6"/>
            </a:xfrm>
            <a:custGeom>
              <a:avLst/>
              <a:gdLst>
                <a:gd name="T0" fmla="*/ 125 w 137"/>
                <a:gd name="T1" fmla="*/ 31 h 31"/>
                <a:gd name="T2" fmla="*/ 15 w 137"/>
                <a:gd name="T3" fmla="*/ 31 h 31"/>
                <a:gd name="T4" fmla="*/ 4 w 137"/>
                <a:gd name="T5" fmla="*/ 28 h 31"/>
                <a:gd name="T6" fmla="*/ 0 w 137"/>
                <a:gd name="T7" fmla="*/ 26 h 31"/>
                <a:gd name="T8" fmla="*/ 0 w 137"/>
                <a:gd name="T9" fmla="*/ 7 h 31"/>
                <a:gd name="T10" fmla="*/ 4 w 137"/>
                <a:gd name="T11" fmla="*/ 1 h 31"/>
                <a:gd name="T12" fmla="*/ 15 w 137"/>
                <a:gd name="T13" fmla="*/ 0 h 31"/>
                <a:gd name="T14" fmla="*/ 125 w 137"/>
                <a:gd name="T15" fmla="*/ 0 h 31"/>
                <a:gd name="T16" fmla="*/ 134 w 137"/>
                <a:gd name="T17" fmla="*/ 1 h 31"/>
                <a:gd name="T18" fmla="*/ 137 w 137"/>
                <a:gd name="T19" fmla="*/ 7 h 31"/>
                <a:gd name="T20" fmla="*/ 137 w 137"/>
                <a:gd name="T21" fmla="*/ 26 h 31"/>
                <a:gd name="T22" fmla="*/ 134 w 137"/>
                <a:gd name="T23" fmla="*/ 28 h 31"/>
                <a:gd name="T24" fmla="*/ 125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5" y="31"/>
                  </a:moveTo>
                  <a:lnTo>
                    <a:pt x="15" y="31"/>
                  </a:lnTo>
                  <a:lnTo>
                    <a:pt x="4" y="28"/>
                  </a:lnTo>
                  <a:lnTo>
                    <a:pt x="0" y="26"/>
                  </a:lnTo>
                  <a:lnTo>
                    <a:pt x="0" y="7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7" y="7"/>
                  </a:lnTo>
                  <a:lnTo>
                    <a:pt x="137" y="26"/>
                  </a:lnTo>
                  <a:lnTo>
                    <a:pt x="134" y="28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5" name="Freeform 203"/>
            <p:cNvSpPr>
              <a:spLocks/>
            </p:cNvSpPr>
            <p:nvPr/>
          </p:nvSpPr>
          <p:spPr bwMode="auto">
            <a:xfrm>
              <a:off x="303" y="1615"/>
              <a:ext cx="28" cy="6"/>
            </a:xfrm>
            <a:custGeom>
              <a:avLst/>
              <a:gdLst>
                <a:gd name="T0" fmla="*/ 124 w 138"/>
                <a:gd name="T1" fmla="*/ 30 h 30"/>
                <a:gd name="T2" fmla="*/ 13 w 138"/>
                <a:gd name="T3" fmla="*/ 30 h 30"/>
                <a:gd name="T4" fmla="*/ 4 w 138"/>
                <a:gd name="T5" fmla="*/ 27 h 30"/>
                <a:gd name="T6" fmla="*/ 0 w 138"/>
                <a:gd name="T7" fmla="*/ 23 h 30"/>
                <a:gd name="T8" fmla="*/ 0 w 138"/>
                <a:gd name="T9" fmla="*/ 7 h 30"/>
                <a:gd name="T10" fmla="*/ 4 w 138"/>
                <a:gd name="T11" fmla="*/ 1 h 30"/>
                <a:gd name="T12" fmla="*/ 13 w 138"/>
                <a:gd name="T13" fmla="*/ 0 h 30"/>
                <a:gd name="T14" fmla="*/ 124 w 138"/>
                <a:gd name="T15" fmla="*/ 0 h 30"/>
                <a:gd name="T16" fmla="*/ 134 w 138"/>
                <a:gd name="T17" fmla="*/ 1 h 30"/>
                <a:gd name="T18" fmla="*/ 138 w 138"/>
                <a:gd name="T19" fmla="*/ 7 h 30"/>
                <a:gd name="T20" fmla="*/ 138 w 138"/>
                <a:gd name="T21" fmla="*/ 23 h 30"/>
                <a:gd name="T22" fmla="*/ 134 w 138"/>
                <a:gd name="T23" fmla="*/ 27 h 30"/>
                <a:gd name="T24" fmla="*/ 124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4" y="30"/>
                  </a:moveTo>
                  <a:lnTo>
                    <a:pt x="13" y="30"/>
                  </a:lnTo>
                  <a:lnTo>
                    <a:pt x="4" y="27"/>
                  </a:lnTo>
                  <a:lnTo>
                    <a:pt x="0" y="23"/>
                  </a:lnTo>
                  <a:lnTo>
                    <a:pt x="0" y="7"/>
                  </a:lnTo>
                  <a:lnTo>
                    <a:pt x="4" y="1"/>
                  </a:lnTo>
                  <a:lnTo>
                    <a:pt x="13" y="0"/>
                  </a:lnTo>
                  <a:lnTo>
                    <a:pt x="124" y="0"/>
                  </a:lnTo>
                  <a:lnTo>
                    <a:pt x="134" y="1"/>
                  </a:lnTo>
                  <a:lnTo>
                    <a:pt x="138" y="7"/>
                  </a:lnTo>
                  <a:lnTo>
                    <a:pt x="138" y="23"/>
                  </a:lnTo>
                  <a:lnTo>
                    <a:pt x="134" y="27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6" name="Freeform 204"/>
            <p:cNvSpPr>
              <a:spLocks/>
            </p:cNvSpPr>
            <p:nvPr/>
          </p:nvSpPr>
          <p:spPr bwMode="auto">
            <a:xfrm>
              <a:off x="322" y="1630"/>
              <a:ext cx="28" cy="6"/>
            </a:xfrm>
            <a:custGeom>
              <a:avLst/>
              <a:gdLst>
                <a:gd name="T0" fmla="*/ 125 w 138"/>
                <a:gd name="T1" fmla="*/ 31 h 31"/>
                <a:gd name="T2" fmla="*/ 15 w 138"/>
                <a:gd name="T3" fmla="*/ 31 h 31"/>
                <a:gd name="T4" fmla="*/ 4 w 138"/>
                <a:gd name="T5" fmla="*/ 29 h 31"/>
                <a:gd name="T6" fmla="*/ 0 w 138"/>
                <a:gd name="T7" fmla="*/ 25 h 31"/>
                <a:gd name="T8" fmla="*/ 0 w 138"/>
                <a:gd name="T9" fmla="*/ 8 h 31"/>
                <a:gd name="T10" fmla="*/ 4 w 138"/>
                <a:gd name="T11" fmla="*/ 1 h 31"/>
                <a:gd name="T12" fmla="*/ 15 w 138"/>
                <a:gd name="T13" fmla="*/ 0 h 31"/>
                <a:gd name="T14" fmla="*/ 125 w 138"/>
                <a:gd name="T15" fmla="*/ 0 h 31"/>
                <a:gd name="T16" fmla="*/ 134 w 138"/>
                <a:gd name="T17" fmla="*/ 1 h 31"/>
                <a:gd name="T18" fmla="*/ 138 w 138"/>
                <a:gd name="T19" fmla="*/ 8 h 31"/>
                <a:gd name="T20" fmla="*/ 138 w 138"/>
                <a:gd name="T21" fmla="*/ 25 h 31"/>
                <a:gd name="T22" fmla="*/ 134 w 138"/>
                <a:gd name="T23" fmla="*/ 29 h 31"/>
                <a:gd name="T24" fmla="*/ 125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5" y="31"/>
                  </a:moveTo>
                  <a:lnTo>
                    <a:pt x="15" y="31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8" y="8"/>
                  </a:lnTo>
                  <a:lnTo>
                    <a:pt x="138" y="25"/>
                  </a:lnTo>
                  <a:lnTo>
                    <a:pt x="134" y="29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7" name="Freeform 205"/>
            <p:cNvSpPr>
              <a:spLocks/>
            </p:cNvSpPr>
            <p:nvPr/>
          </p:nvSpPr>
          <p:spPr bwMode="auto">
            <a:xfrm>
              <a:off x="347" y="1640"/>
              <a:ext cx="27" cy="6"/>
            </a:xfrm>
            <a:custGeom>
              <a:avLst/>
              <a:gdLst>
                <a:gd name="T0" fmla="*/ 125 w 137"/>
                <a:gd name="T1" fmla="*/ 30 h 30"/>
                <a:gd name="T2" fmla="*/ 15 w 137"/>
                <a:gd name="T3" fmla="*/ 30 h 30"/>
                <a:gd name="T4" fmla="*/ 3 w 137"/>
                <a:gd name="T5" fmla="*/ 28 h 30"/>
                <a:gd name="T6" fmla="*/ 0 w 137"/>
                <a:gd name="T7" fmla="*/ 25 h 30"/>
                <a:gd name="T8" fmla="*/ 0 w 137"/>
                <a:gd name="T9" fmla="*/ 6 h 30"/>
                <a:gd name="T10" fmla="*/ 3 w 137"/>
                <a:gd name="T11" fmla="*/ 1 h 30"/>
                <a:gd name="T12" fmla="*/ 15 w 137"/>
                <a:gd name="T13" fmla="*/ 0 h 30"/>
                <a:gd name="T14" fmla="*/ 125 w 137"/>
                <a:gd name="T15" fmla="*/ 0 h 30"/>
                <a:gd name="T16" fmla="*/ 134 w 137"/>
                <a:gd name="T17" fmla="*/ 1 h 30"/>
                <a:gd name="T18" fmla="*/ 137 w 137"/>
                <a:gd name="T19" fmla="*/ 6 h 30"/>
                <a:gd name="T20" fmla="*/ 137 w 137"/>
                <a:gd name="T21" fmla="*/ 25 h 30"/>
                <a:gd name="T22" fmla="*/ 134 w 137"/>
                <a:gd name="T23" fmla="*/ 28 h 30"/>
                <a:gd name="T24" fmla="*/ 125 w 137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0">
                  <a:moveTo>
                    <a:pt x="125" y="30"/>
                  </a:moveTo>
                  <a:lnTo>
                    <a:pt x="15" y="30"/>
                  </a:lnTo>
                  <a:lnTo>
                    <a:pt x="3" y="28"/>
                  </a:lnTo>
                  <a:lnTo>
                    <a:pt x="0" y="25"/>
                  </a:lnTo>
                  <a:lnTo>
                    <a:pt x="0" y="6"/>
                  </a:lnTo>
                  <a:lnTo>
                    <a:pt x="3" y="1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7" y="6"/>
                  </a:lnTo>
                  <a:lnTo>
                    <a:pt x="137" y="25"/>
                  </a:lnTo>
                  <a:lnTo>
                    <a:pt x="134" y="28"/>
                  </a:lnTo>
                  <a:lnTo>
                    <a:pt x="125" y="3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8" name="Freeform 206"/>
            <p:cNvSpPr>
              <a:spLocks/>
            </p:cNvSpPr>
            <p:nvPr/>
          </p:nvSpPr>
          <p:spPr bwMode="auto">
            <a:xfrm>
              <a:off x="334" y="1647"/>
              <a:ext cx="28" cy="6"/>
            </a:xfrm>
            <a:custGeom>
              <a:avLst/>
              <a:gdLst>
                <a:gd name="T0" fmla="*/ 125 w 137"/>
                <a:gd name="T1" fmla="*/ 29 h 29"/>
                <a:gd name="T2" fmla="*/ 15 w 137"/>
                <a:gd name="T3" fmla="*/ 29 h 29"/>
                <a:gd name="T4" fmla="*/ 7 w 137"/>
                <a:gd name="T5" fmla="*/ 28 h 29"/>
                <a:gd name="T6" fmla="*/ 3 w 137"/>
                <a:gd name="T7" fmla="*/ 26 h 29"/>
                <a:gd name="T8" fmla="*/ 0 w 137"/>
                <a:gd name="T9" fmla="*/ 25 h 29"/>
                <a:gd name="T10" fmla="*/ 0 w 137"/>
                <a:gd name="T11" fmla="*/ 24 h 29"/>
                <a:gd name="T12" fmla="*/ 0 w 137"/>
                <a:gd name="T13" fmla="*/ 5 h 29"/>
                <a:gd name="T14" fmla="*/ 0 w 137"/>
                <a:gd name="T15" fmla="*/ 2 h 29"/>
                <a:gd name="T16" fmla="*/ 3 w 137"/>
                <a:gd name="T17" fmla="*/ 0 h 29"/>
                <a:gd name="T18" fmla="*/ 7 w 137"/>
                <a:gd name="T19" fmla="*/ 0 h 29"/>
                <a:gd name="T20" fmla="*/ 15 w 137"/>
                <a:gd name="T21" fmla="*/ 0 h 29"/>
                <a:gd name="T22" fmla="*/ 125 w 137"/>
                <a:gd name="T23" fmla="*/ 0 h 29"/>
                <a:gd name="T24" fmla="*/ 134 w 137"/>
                <a:gd name="T25" fmla="*/ 0 h 29"/>
                <a:gd name="T26" fmla="*/ 137 w 137"/>
                <a:gd name="T27" fmla="*/ 5 h 29"/>
                <a:gd name="T28" fmla="*/ 137 w 137"/>
                <a:gd name="T29" fmla="*/ 24 h 29"/>
                <a:gd name="T30" fmla="*/ 134 w 137"/>
                <a:gd name="T31" fmla="*/ 26 h 29"/>
                <a:gd name="T32" fmla="*/ 125 w 137"/>
                <a:gd name="T3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5" y="29"/>
                  </a:lnTo>
                  <a:lnTo>
                    <a:pt x="7" y="28"/>
                  </a:lnTo>
                  <a:lnTo>
                    <a:pt x="3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5"/>
                  </a:lnTo>
                  <a:lnTo>
                    <a:pt x="0" y="2"/>
                  </a:lnTo>
                  <a:lnTo>
                    <a:pt x="3" y="0"/>
                  </a:lnTo>
                  <a:lnTo>
                    <a:pt x="7" y="0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0"/>
                  </a:lnTo>
                  <a:lnTo>
                    <a:pt x="137" y="5"/>
                  </a:lnTo>
                  <a:lnTo>
                    <a:pt x="137" y="24"/>
                  </a:lnTo>
                  <a:lnTo>
                    <a:pt x="134" y="26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39" name="Freeform 207"/>
            <p:cNvSpPr>
              <a:spLocks/>
            </p:cNvSpPr>
            <p:nvPr/>
          </p:nvSpPr>
          <p:spPr bwMode="auto">
            <a:xfrm>
              <a:off x="332" y="1668"/>
              <a:ext cx="27" cy="7"/>
            </a:xfrm>
            <a:custGeom>
              <a:avLst/>
              <a:gdLst>
                <a:gd name="T0" fmla="*/ 123 w 135"/>
                <a:gd name="T1" fmla="*/ 31 h 31"/>
                <a:gd name="T2" fmla="*/ 12 w 135"/>
                <a:gd name="T3" fmla="*/ 31 h 31"/>
                <a:gd name="T4" fmla="*/ 3 w 135"/>
                <a:gd name="T5" fmla="*/ 28 h 31"/>
                <a:gd name="T6" fmla="*/ 0 w 135"/>
                <a:gd name="T7" fmla="*/ 23 h 31"/>
                <a:gd name="T8" fmla="*/ 0 w 135"/>
                <a:gd name="T9" fmla="*/ 5 h 31"/>
                <a:gd name="T10" fmla="*/ 3 w 135"/>
                <a:gd name="T11" fmla="*/ 1 h 31"/>
                <a:gd name="T12" fmla="*/ 12 w 135"/>
                <a:gd name="T13" fmla="*/ 0 h 31"/>
                <a:gd name="T14" fmla="*/ 123 w 135"/>
                <a:gd name="T15" fmla="*/ 0 h 31"/>
                <a:gd name="T16" fmla="*/ 131 w 135"/>
                <a:gd name="T17" fmla="*/ 1 h 31"/>
                <a:gd name="T18" fmla="*/ 135 w 135"/>
                <a:gd name="T19" fmla="*/ 5 h 31"/>
                <a:gd name="T20" fmla="*/ 135 w 135"/>
                <a:gd name="T21" fmla="*/ 23 h 31"/>
                <a:gd name="T22" fmla="*/ 131 w 135"/>
                <a:gd name="T23" fmla="*/ 28 h 31"/>
                <a:gd name="T24" fmla="*/ 123 w 135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31">
                  <a:moveTo>
                    <a:pt x="123" y="31"/>
                  </a:moveTo>
                  <a:lnTo>
                    <a:pt x="12" y="31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0" y="5"/>
                  </a:lnTo>
                  <a:lnTo>
                    <a:pt x="3" y="1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1" y="1"/>
                  </a:lnTo>
                  <a:lnTo>
                    <a:pt x="135" y="5"/>
                  </a:lnTo>
                  <a:lnTo>
                    <a:pt x="135" y="23"/>
                  </a:lnTo>
                  <a:lnTo>
                    <a:pt x="131" y="28"/>
                  </a:lnTo>
                  <a:lnTo>
                    <a:pt x="123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0" name="Freeform 208"/>
            <p:cNvSpPr>
              <a:spLocks/>
            </p:cNvSpPr>
            <p:nvPr/>
          </p:nvSpPr>
          <p:spPr bwMode="auto">
            <a:xfrm>
              <a:off x="306" y="1676"/>
              <a:ext cx="27" cy="6"/>
            </a:xfrm>
            <a:custGeom>
              <a:avLst/>
              <a:gdLst>
                <a:gd name="T0" fmla="*/ 123 w 137"/>
                <a:gd name="T1" fmla="*/ 31 h 31"/>
                <a:gd name="T2" fmla="*/ 12 w 137"/>
                <a:gd name="T3" fmla="*/ 31 h 31"/>
                <a:gd name="T4" fmla="*/ 2 w 137"/>
                <a:gd name="T5" fmla="*/ 29 h 31"/>
                <a:gd name="T6" fmla="*/ 0 w 137"/>
                <a:gd name="T7" fmla="*/ 24 h 31"/>
                <a:gd name="T8" fmla="*/ 0 w 137"/>
                <a:gd name="T9" fmla="*/ 6 h 31"/>
                <a:gd name="T10" fmla="*/ 2 w 137"/>
                <a:gd name="T11" fmla="*/ 1 h 31"/>
                <a:gd name="T12" fmla="*/ 12 w 137"/>
                <a:gd name="T13" fmla="*/ 0 h 31"/>
                <a:gd name="T14" fmla="*/ 123 w 137"/>
                <a:gd name="T15" fmla="*/ 0 h 31"/>
                <a:gd name="T16" fmla="*/ 132 w 137"/>
                <a:gd name="T17" fmla="*/ 1 h 31"/>
                <a:gd name="T18" fmla="*/ 137 w 137"/>
                <a:gd name="T19" fmla="*/ 6 h 31"/>
                <a:gd name="T20" fmla="*/ 137 w 137"/>
                <a:gd name="T21" fmla="*/ 24 h 31"/>
                <a:gd name="T22" fmla="*/ 132 w 137"/>
                <a:gd name="T23" fmla="*/ 29 h 31"/>
                <a:gd name="T24" fmla="*/ 123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3" y="31"/>
                  </a:moveTo>
                  <a:lnTo>
                    <a:pt x="12" y="31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0" y="6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2" y="1"/>
                  </a:lnTo>
                  <a:lnTo>
                    <a:pt x="137" y="6"/>
                  </a:lnTo>
                  <a:lnTo>
                    <a:pt x="137" y="24"/>
                  </a:lnTo>
                  <a:lnTo>
                    <a:pt x="132" y="29"/>
                  </a:lnTo>
                  <a:lnTo>
                    <a:pt x="123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1" name="Freeform 209"/>
            <p:cNvSpPr>
              <a:spLocks/>
            </p:cNvSpPr>
            <p:nvPr/>
          </p:nvSpPr>
          <p:spPr bwMode="auto">
            <a:xfrm>
              <a:off x="300" y="1642"/>
              <a:ext cx="27" cy="6"/>
            </a:xfrm>
            <a:custGeom>
              <a:avLst/>
              <a:gdLst>
                <a:gd name="T0" fmla="*/ 122 w 135"/>
                <a:gd name="T1" fmla="*/ 31 h 31"/>
                <a:gd name="T2" fmla="*/ 12 w 135"/>
                <a:gd name="T3" fmla="*/ 31 h 31"/>
                <a:gd name="T4" fmla="*/ 2 w 135"/>
                <a:gd name="T5" fmla="*/ 29 h 31"/>
                <a:gd name="T6" fmla="*/ 0 w 135"/>
                <a:gd name="T7" fmla="*/ 24 h 31"/>
                <a:gd name="T8" fmla="*/ 0 w 135"/>
                <a:gd name="T9" fmla="*/ 6 h 31"/>
                <a:gd name="T10" fmla="*/ 2 w 135"/>
                <a:gd name="T11" fmla="*/ 1 h 31"/>
                <a:gd name="T12" fmla="*/ 12 w 135"/>
                <a:gd name="T13" fmla="*/ 0 h 31"/>
                <a:gd name="T14" fmla="*/ 122 w 135"/>
                <a:gd name="T15" fmla="*/ 0 h 31"/>
                <a:gd name="T16" fmla="*/ 131 w 135"/>
                <a:gd name="T17" fmla="*/ 1 h 31"/>
                <a:gd name="T18" fmla="*/ 135 w 135"/>
                <a:gd name="T19" fmla="*/ 6 h 31"/>
                <a:gd name="T20" fmla="*/ 135 w 135"/>
                <a:gd name="T21" fmla="*/ 24 h 31"/>
                <a:gd name="T22" fmla="*/ 131 w 135"/>
                <a:gd name="T23" fmla="*/ 29 h 31"/>
                <a:gd name="T24" fmla="*/ 122 w 135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31">
                  <a:moveTo>
                    <a:pt x="122" y="31"/>
                  </a:moveTo>
                  <a:lnTo>
                    <a:pt x="12" y="31"/>
                  </a:lnTo>
                  <a:lnTo>
                    <a:pt x="2" y="29"/>
                  </a:lnTo>
                  <a:lnTo>
                    <a:pt x="0" y="24"/>
                  </a:lnTo>
                  <a:lnTo>
                    <a:pt x="0" y="6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1" y="1"/>
                  </a:lnTo>
                  <a:lnTo>
                    <a:pt x="135" y="6"/>
                  </a:lnTo>
                  <a:lnTo>
                    <a:pt x="135" y="24"/>
                  </a:lnTo>
                  <a:lnTo>
                    <a:pt x="131" y="29"/>
                  </a:lnTo>
                  <a:lnTo>
                    <a:pt x="122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2" name="Freeform 210"/>
            <p:cNvSpPr>
              <a:spLocks/>
            </p:cNvSpPr>
            <p:nvPr/>
          </p:nvSpPr>
          <p:spPr bwMode="auto">
            <a:xfrm>
              <a:off x="340" y="1663"/>
              <a:ext cx="27" cy="6"/>
            </a:xfrm>
            <a:custGeom>
              <a:avLst/>
              <a:gdLst>
                <a:gd name="T0" fmla="*/ 122 w 135"/>
                <a:gd name="T1" fmla="*/ 30 h 30"/>
                <a:gd name="T2" fmla="*/ 12 w 135"/>
                <a:gd name="T3" fmla="*/ 30 h 30"/>
                <a:gd name="T4" fmla="*/ 2 w 135"/>
                <a:gd name="T5" fmla="*/ 27 h 30"/>
                <a:gd name="T6" fmla="*/ 0 w 135"/>
                <a:gd name="T7" fmla="*/ 22 h 30"/>
                <a:gd name="T8" fmla="*/ 0 w 135"/>
                <a:gd name="T9" fmla="*/ 6 h 30"/>
                <a:gd name="T10" fmla="*/ 2 w 135"/>
                <a:gd name="T11" fmla="*/ 1 h 30"/>
                <a:gd name="T12" fmla="*/ 12 w 135"/>
                <a:gd name="T13" fmla="*/ 0 h 30"/>
                <a:gd name="T14" fmla="*/ 122 w 135"/>
                <a:gd name="T15" fmla="*/ 0 h 30"/>
                <a:gd name="T16" fmla="*/ 131 w 135"/>
                <a:gd name="T17" fmla="*/ 1 h 30"/>
                <a:gd name="T18" fmla="*/ 135 w 135"/>
                <a:gd name="T19" fmla="*/ 6 h 30"/>
                <a:gd name="T20" fmla="*/ 135 w 135"/>
                <a:gd name="T21" fmla="*/ 22 h 30"/>
                <a:gd name="T22" fmla="*/ 131 w 135"/>
                <a:gd name="T23" fmla="*/ 27 h 30"/>
                <a:gd name="T24" fmla="*/ 122 w 135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30">
                  <a:moveTo>
                    <a:pt x="122" y="30"/>
                  </a:moveTo>
                  <a:lnTo>
                    <a:pt x="12" y="30"/>
                  </a:lnTo>
                  <a:lnTo>
                    <a:pt x="2" y="27"/>
                  </a:lnTo>
                  <a:lnTo>
                    <a:pt x="0" y="22"/>
                  </a:lnTo>
                  <a:lnTo>
                    <a:pt x="0" y="6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2" y="0"/>
                  </a:lnTo>
                  <a:lnTo>
                    <a:pt x="131" y="1"/>
                  </a:lnTo>
                  <a:lnTo>
                    <a:pt x="135" y="6"/>
                  </a:lnTo>
                  <a:lnTo>
                    <a:pt x="135" y="22"/>
                  </a:lnTo>
                  <a:lnTo>
                    <a:pt x="131" y="27"/>
                  </a:lnTo>
                  <a:lnTo>
                    <a:pt x="122" y="3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3" name="Freeform 211"/>
            <p:cNvSpPr>
              <a:spLocks/>
            </p:cNvSpPr>
            <p:nvPr/>
          </p:nvSpPr>
          <p:spPr bwMode="auto">
            <a:xfrm>
              <a:off x="312" y="1659"/>
              <a:ext cx="27" cy="7"/>
            </a:xfrm>
            <a:custGeom>
              <a:avLst/>
              <a:gdLst>
                <a:gd name="T0" fmla="*/ 124 w 138"/>
                <a:gd name="T1" fmla="*/ 31 h 31"/>
                <a:gd name="T2" fmla="*/ 12 w 138"/>
                <a:gd name="T3" fmla="*/ 31 h 31"/>
                <a:gd name="T4" fmla="*/ 4 w 138"/>
                <a:gd name="T5" fmla="*/ 29 h 31"/>
                <a:gd name="T6" fmla="*/ 0 w 138"/>
                <a:gd name="T7" fmla="*/ 25 h 31"/>
                <a:gd name="T8" fmla="*/ 0 w 138"/>
                <a:gd name="T9" fmla="*/ 8 h 31"/>
                <a:gd name="T10" fmla="*/ 4 w 138"/>
                <a:gd name="T11" fmla="*/ 2 h 31"/>
                <a:gd name="T12" fmla="*/ 12 w 138"/>
                <a:gd name="T13" fmla="*/ 0 h 31"/>
                <a:gd name="T14" fmla="*/ 124 w 138"/>
                <a:gd name="T15" fmla="*/ 0 h 31"/>
                <a:gd name="T16" fmla="*/ 133 w 138"/>
                <a:gd name="T17" fmla="*/ 2 h 31"/>
                <a:gd name="T18" fmla="*/ 138 w 138"/>
                <a:gd name="T19" fmla="*/ 8 h 31"/>
                <a:gd name="T20" fmla="*/ 138 w 138"/>
                <a:gd name="T21" fmla="*/ 25 h 31"/>
                <a:gd name="T22" fmla="*/ 133 w 138"/>
                <a:gd name="T23" fmla="*/ 29 h 31"/>
                <a:gd name="T24" fmla="*/ 124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4" y="31"/>
                  </a:moveTo>
                  <a:lnTo>
                    <a:pt x="12" y="31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2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3" y="2"/>
                  </a:lnTo>
                  <a:lnTo>
                    <a:pt x="138" y="8"/>
                  </a:lnTo>
                  <a:lnTo>
                    <a:pt x="138" y="25"/>
                  </a:lnTo>
                  <a:lnTo>
                    <a:pt x="133" y="29"/>
                  </a:lnTo>
                  <a:lnTo>
                    <a:pt x="124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4" name="Freeform 212"/>
            <p:cNvSpPr>
              <a:spLocks/>
            </p:cNvSpPr>
            <p:nvPr/>
          </p:nvSpPr>
          <p:spPr bwMode="auto">
            <a:xfrm>
              <a:off x="311" y="1549"/>
              <a:ext cx="21" cy="37"/>
            </a:xfrm>
            <a:custGeom>
              <a:avLst/>
              <a:gdLst>
                <a:gd name="T0" fmla="*/ 0 w 106"/>
                <a:gd name="T1" fmla="*/ 34 h 188"/>
                <a:gd name="T2" fmla="*/ 9 w 106"/>
                <a:gd name="T3" fmla="*/ 19 h 188"/>
                <a:gd name="T4" fmla="*/ 21 w 106"/>
                <a:gd name="T5" fmla="*/ 8 h 188"/>
                <a:gd name="T6" fmla="*/ 36 w 106"/>
                <a:gd name="T7" fmla="*/ 1 h 188"/>
                <a:gd name="T8" fmla="*/ 52 w 106"/>
                <a:gd name="T9" fmla="*/ 0 h 188"/>
                <a:gd name="T10" fmla="*/ 67 w 106"/>
                <a:gd name="T11" fmla="*/ 1 h 188"/>
                <a:gd name="T12" fmla="*/ 82 w 106"/>
                <a:gd name="T13" fmla="*/ 7 h 188"/>
                <a:gd name="T14" fmla="*/ 94 w 106"/>
                <a:gd name="T15" fmla="*/ 18 h 188"/>
                <a:gd name="T16" fmla="*/ 106 w 106"/>
                <a:gd name="T17" fmla="*/ 34 h 188"/>
                <a:gd name="T18" fmla="*/ 106 w 106"/>
                <a:gd name="T19" fmla="*/ 188 h 188"/>
                <a:gd name="T20" fmla="*/ 0 w 106"/>
                <a:gd name="T21" fmla="*/ 188 h 188"/>
                <a:gd name="T22" fmla="*/ 0 w 106"/>
                <a:gd name="T23" fmla="*/ 3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88">
                  <a:moveTo>
                    <a:pt x="0" y="34"/>
                  </a:moveTo>
                  <a:lnTo>
                    <a:pt x="9" y="19"/>
                  </a:lnTo>
                  <a:lnTo>
                    <a:pt x="21" y="8"/>
                  </a:lnTo>
                  <a:lnTo>
                    <a:pt x="36" y="1"/>
                  </a:lnTo>
                  <a:lnTo>
                    <a:pt x="52" y="0"/>
                  </a:lnTo>
                  <a:lnTo>
                    <a:pt x="67" y="1"/>
                  </a:lnTo>
                  <a:lnTo>
                    <a:pt x="82" y="7"/>
                  </a:lnTo>
                  <a:lnTo>
                    <a:pt x="94" y="18"/>
                  </a:lnTo>
                  <a:lnTo>
                    <a:pt x="106" y="34"/>
                  </a:lnTo>
                  <a:lnTo>
                    <a:pt x="106" y="188"/>
                  </a:lnTo>
                  <a:lnTo>
                    <a:pt x="0" y="188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5" name="Freeform 213"/>
            <p:cNvSpPr>
              <a:spLocks/>
            </p:cNvSpPr>
            <p:nvPr/>
          </p:nvSpPr>
          <p:spPr bwMode="auto">
            <a:xfrm>
              <a:off x="323" y="1549"/>
              <a:ext cx="8" cy="37"/>
            </a:xfrm>
            <a:custGeom>
              <a:avLst/>
              <a:gdLst>
                <a:gd name="T0" fmla="*/ 43 w 43"/>
                <a:gd name="T1" fmla="*/ 35 h 186"/>
                <a:gd name="T2" fmla="*/ 43 w 43"/>
                <a:gd name="T3" fmla="*/ 186 h 186"/>
                <a:gd name="T4" fmla="*/ 17 w 43"/>
                <a:gd name="T5" fmla="*/ 30 h 186"/>
                <a:gd name="T6" fmla="*/ 3 w 43"/>
                <a:gd name="T7" fmla="*/ 11 h 186"/>
                <a:gd name="T8" fmla="*/ 0 w 43"/>
                <a:gd name="T9" fmla="*/ 3 h 186"/>
                <a:gd name="T10" fmla="*/ 2 w 43"/>
                <a:gd name="T11" fmla="*/ 0 h 186"/>
                <a:gd name="T12" fmla="*/ 9 w 43"/>
                <a:gd name="T13" fmla="*/ 4 h 186"/>
                <a:gd name="T14" fmla="*/ 19 w 43"/>
                <a:gd name="T15" fmla="*/ 10 h 186"/>
                <a:gd name="T16" fmla="*/ 29 w 43"/>
                <a:gd name="T17" fmla="*/ 19 h 186"/>
                <a:gd name="T18" fmla="*/ 38 w 43"/>
                <a:gd name="T19" fmla="*/ 28 h 186"/>
                <a:gd name="T20" fmla="*/ 43 w 43"/>
                <a:gd name="T21" fmla="*/ 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86">
                  <a:moveTo>
                    <a:pt x="43" y="35"/>
                  </a:moveTo>
                  <a:lnTo>
                    <a:pt x="43" y="186"/>
                  </a:lnTo>
                  <a:lnTo>
                    <a:pt x="17" y="30"/>
                  </a:lnTo>
                  <a:lnTo>
                    <a:pt x="3" y="11"/>
                  </a:lnTo>
                  <a:lnTo>
                    <a:pt x="0" y="3"/>
                  </a:lnTo>
                  <a:lnTo>
                    <a:pt x="2" y="0"/>
                  </a:lnTo>
                  <a:lnTo>
                    <a:pt x="9" y="4"/>
                  </a:lnTo>
                  <a:lnTo>
                    <a:pt x="19" y="10"/>
                  </a:lnTo>
                  <a:lnTo>
                    <a:pt x="29" y="19"/>
                  </a:lnTo>
                  <a:lnTo>
                    <a:pt x="38" y="28"/>
                  </a:lnTo>
                  <a:lnTo>
                    <a:pt x="43" y="35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6" name="Freeform 214"/>
            <p:cNvSpPr>
              <a:spLocks/>
            </p:cNvSpPr>
            <p:nvPr/>
          </p:nvSpPr>
          <p:spPr bwMode="auto">
            <a:xfrm>
              <a:off x="310" y="1554"/>
              <a:ext cx="21" cy="32"/>
            </a:xfrm>
            <a:custGeom>
              <a:avLst/>
              <a:gdLst>
                <a:gd name="T0" fmla="*/ 0 w 105"/>
                <a:gd name="T1" fmla="*/ 10 h 161"/>
                <a:gd name="T2" fmla="*/ 5 w 105"/>
                <a:gd name="T3" fmla="*/ 0 h 161"/>
                <a:gd name="T4" fmla="*/ 8 w 105"/>
                <a:gd name="T5" fmla="*/ 5 h 161"/>
                <a:gd name="T6" fmla="*/ 10 w 105"/>
                <a:gd name="T7" fmla="*/ 20 h 161"/>
                <a:gd name="T8" fmla="*/ 11 w 105"/>
                <a:gd name="T9" fmla="*/ 43 h 161"/>
                <a:gd name="T10" fmla="*/ 11 w 105"/>
                <a:gd name="T11" fmla="*/ 70 h 161"/>
                <a:gd name="T12" fmla="*/ 13 w 105"/>
                <a:gd name="T13" fmla="*/ 99 h 161"/>
                <a:gd name="T14" fmla="*/ 16 w 105"/>
                <a:gd name="T15" fmla="*/ 125 h 161"/>
                <a:gd name="T16" fmla="*/ 23 w 105"/>
                <a:gd name="T17" fmla="*/ 148 h 161"/>
                <a:gd name="T18" fmla="*/ 29 w 105"/>
                <a:gd name="T19" fmla="*/ 150 h 161"/>
                <a:gd name="T20" fmla="*/ 37 w 105"/>
                <a:gd name="T21" fmla="*/ 151 h 161"/>
                <a:gd name="T22" fmla="*/ 45 w 105"/>
                <a:gd name="T23" fmla="*/ 152 h 161"/>
                <a:gd name="T24" fmla="*/ 57 w 105"/>
                <a:gd name="T25" fmla="*/ 153 h 161"/>
                <a:gd name="T26" fmla="*/ 67 w 105"/>
                <a:gd name="T27" fmla="*/ 153 h 161"/>
                <a:gd name="T28" fmla="*/ 76 w 105"/>
                <a:gd name="T29" fmla="*/ 153 h 161"/>
                <a:gd name="T30" fmla="*/ 86 w 105"/>
                <a:gd name="T31" fmla="*/ 153 h 161"/>
                <a:gd name="T32" fmla="*/ 95 w 105"/>
                <a:gd name="T33" fmla="*/ 156 h 161"/>
                <a:gd name="T34" fmla="*/ 102 w 105"/>
                <a:gd name="T35" fmla="*/ 156 h 161"/>
                <a:gd name="T36" fmla="*/ 105 w 105"/>
                <a:gd name="T37" fmla="*/ 161 h 161"/>
                <a:gd name="T38" fmla="*/ 91 w 105"/>
                <a:gd name="T39" fmla="*/ 161 h 161"/>
                <a:gd name="T40" fmla="*/ 78 w 105"/>
                <a:gd name="T41" fmla="*/ 161 h 161"/>
                <a:gd name="T42" fmla="*/ 64 w 105"/>
                <a:gd name="T43" fmla="*/ 161 h 161"/>
                <a:gd name="T44" fmla="*/ 52 w 105"/>
                <a:gd name="T45" fmla="*/ 161 h 161"/>
                <a:gd name="T46" fmla="*/ 38 w 105"/>
                <a:gd name="T47" fmla="*/ 161 h 161"/>
                <a:gd name="T48" fmla="*/ 26 w 105"/>
                <a:gd name="T49" fmla="*/ 161 h 161"/>
                <a:gd name="T50" fmla="*/ 12 w 105"/>
                <a:gd name="T51" fmla="*/ 161 h 161"/>
                <a:gd name="T52" fmla="*/ 0 w 105"/>
                <a:gd name="T53" fmla="*/ 161 h 161"/>
                <a:gd name="T54" fmla="*/ 0 w 105"/>
                <a:gd name="T55" fmla="*/ 141 h 161"/>
                <a:gd name="T56" fmla="*/ 0 w 105"/>
                <a:gd name="T57" fmla="*/ 122 h 161"/>
                <a:gd name="T58" fmla="*/ 0 w 105"/>
                <a:gd name="T59" fmla="*/ 104 h 161"/>
                <a:gd name="T60" fmla="*/ 0 w 105"/>
                <a:gd name="T61" fmla="*/ 85 h 161"/>
                <a:gd name="T62" fmla="*/ 0 w 105"/>
                <a:gd name="T63" fmla="*/ 65 h 161"/>
                <a:gd name="T64" fmla="*/ 0 w 105"/>
                <a:gd name="T65" fmla="*/ 47 h 161"/>
                <a:gd name="T66" fmla="*/ 0 w 105"/>
                <a:gd name="T67" fmla="*/ 28 h 161"/>
                <a:gd name="T68" fmla="*/ 0 w 105"/>
                <a:gd name="T6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61">
                  <a:moveTo>
                    <a:pt x="0" y="10"/>
                  </a:moveTo>
                  <a:lnTo>
                    <a:pt x="5" y="0"/>
                  </a:lnTo>
                  <a:lnTo>
                    <a:pt x="8" y="5"/>
                  </a:lnTo>
                  <a:lnTo>
                    <a:pt x="10" y="20"/>
                  </a:lnTo>
                  <a:lnTo>
                    <a:pt x="11" y="43"/>
                  </a:lnTo>
                  <a:lnTo>
                    <a:pt x="11" y="70"/>
                  </a:lnTo>
                  <a:lnTo>
                    <a:pt x="13" y="99"/>
                  </a:lnTo>
                  <a:lnTo>
                    <a:pt x="16" y="125"/>
                  </a:lnTo>
                  <a:lnTo>
                    <a:pt x="23" y="148"/>
                  </a:lnTo>
                  <a:lnTo>
                    <a:pt x="29" y="150"/>
                  </a:lnTo>
                  <a:lnTo>
                    <a:pt x="37" y="151"/>
                  </a:lnTo>
                  <a:lnTo>
                    <a:pt x="45" y="152"/>
                  </a:lnTo>
                  <a:lnTo>
                    <a:pt x="57" y="153"/>
                  </a:lnTo>
                  <a:lnTo>
                    <a:pt x="67" y="153"/>
                  </a:lnTo>
                  <a:lnTo>
                    <a:pt x="76" y="153"/>
                  </a:lnTo>
                  <a:lnTo>
                    <a:pt x="86" y="153"/>
                  </a:lnTo>
                  <a:lnTo>
                    <a:pt x="95" y="156"/>
                  </a:lnTo>
                  <a:lnTo>
                    <a:pt x="102" y="156"/>
                  </a:lnTo>
                  <a:lnTo>
                    <a:pt x="105" y="161"/>
                  </a:lnTo>
                  <a:lnTo>
                    <a:pt x="91" y="161"/>
                  </a:lnTo>
                  <a:lnTo>
                    <a:pt x="78" y="161"/>
                  </a:lnTo>
                  <a:lnTo>
                    <a:pt x="64" y="161"/>
                  </a:lnTo>
                  <a:lnTo>
                    <a:pt x="52" y="161"/>
                  </a:lnTo>
                  <a:lnTo>
                    <a:pt x="38" y="161"/>
                  </a:lnTo>
                  <a:lnTo>
                    <a:pt x="26" y="161"/>
                  </a:lnTo>
                  <a:lnTo>
                    <a:pt x="12" y="161"/>
                  </a:lnTo>
                  <a:lnTo>
                    <a:pt x="0" y="161"/>
                  </a:lnTo>
                  <a:lnTo>
                    <a:pt x="0" y="141"/>
                  </a:lnTo>
                  <a:lnTo>
                    <a:pt x="0" y="122"/>
                  </a:lnTo>
                  <a:lnTo>
                    <a:pt x="0" y="104"/>
                  </a:lnTo>
                  <a:lnTo>
                    <a:pt x="0" y="85"/>
                  </a:lnTo>
                  <a:lnTo>
                    <a:pt x="0" y="65"/>
                  </a:lnTo>
                  <a:lnTo>
                    <a:pt x="0" y="47"/>
                  </a:lnTo>
                  <a:lnTo>
                    <a:pt x="0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7" name="Freeform 215"/>
            <p:cNvSpPr>
              <a:spLocks/>
            </p:cNvSpPr>
            <p:nvPr/>
          </p:nvSpPr>
          <p:spPr bwMode="auto">
            <a:xfrm>
              <a:off x="584" y="1436"/>
              <a:ext cx="21" cy="37"/>
            </a:xfrm>
            <a:custGeom>
              <a:avLst/>
              <a:gdLst>
                <a:gd name="T0" fmla="*/ 0 w 105"/>
                <a:gd name="T1" fmla="*/ 152 h 185"/>
                <a:gd name="T2" fmla="*/ 7 w 105"/>
                <a:gd name="T3" fmla="*/ 166 h 185"/>
                <a:gd name="T4" fmla="*/ 19 w 105"/>
                <a:gd name="T5" fmla="*/ 177 h 185"/>
                <a:gd name="T6" fmla="*/ 34 w 105"/>
                <a:gd name="T7" fmla="*/ 183 h 185"/>
                <a:gd name="T8" fmla="*/ 50 w 105"/>
                <a:gd name="T9" fmla="*/ 185 h 185"/>
                <a:gd name="T10" fmla="*/ 65 w 105"/>
                <a:gd name="T11" fmla="*/ 183 h 185"/>
                <a:gd name="T12" fmla="*/ 81 w 105"/>
                <a:gd name="T13" fmla="*/ 178 h 185"/>
                <a:gd name="T14" fmla="*/ 94 w 105"/>
                <a:gd name="T15" fmla="*/ 167 h 185"/>
                <a:gd name="T16" fmla="*/ 105 w 105"/>
                <a:gd name="T17" fmla="*/ 152 h 185"/>
                <a:gd name="T18" fmla="*/ 105 w 105"/>
                <a:gd name="T19" fmla="*/ 0 h 185"/>
                <a:gd name="T20" fmla="*/ 0 w 105"/>
                <a:gd name="T21" fmla="*/ 0 h 185"/>
                <a:gd name="T22" fmla="*/ 0 w 105"/>
                <a:gd name="T23" fmla="*/ 15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85">
                  <a:moveTo>
                    <a:pt x="0" y="152"/>
                  </a:moveTo>
                  <a:lnTo>
                    <a:pt x="7" y="166"/>
                  </a:lnTo>
                  <a:lnTo>
                    <a:pt x="19" y="177"/>
                  </a:lnTo>
                  <a:lnTo>
                    <a:pt x="34" y="183"/>
                  </a:lnTo>
                  <a:lnTo>
                    <a:pt x="50" y="185"/>
                  </a:lnTo>
                  <a:lnTo>
                    <a:pt x="65" y="183"/>
                  </a:lnTo>
                  <a:lnTo>
                    <a:pt x="81" y="178"/>
                  </a:lnTo>
                  <a:lnTo>
                    <a:pt x="94" y="167"/>
                  </a:lnTo>
                  <a:lnTo>
                    <a:pt x="105" y="152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8" name="Freeform 216"/>
            <p:cNvSpPr>
              <a:spLocks/>
            </p:cNvSpPr>
            <p:nvPr/>
          </p:nvSpPr>
          <p:spPr bwMode="auto">
            <a:xfrm>
              <a:off x="584" y="1436"/>
              <a:ext cx="21" cy="15"/>
            </a:xfrm>
            <a:custGeom>
              <a:avLst/>
              <a:gdLst>
                <a:gd name="T0" fmla="*/ 0 w 105"/>
                <a:gd name="T1" fmla="*/ 60 h 74"/>
                <a:gd name="T2" fmla="*/ 7 w 105"/>
                <a:gd name="T3" fmla="*/ 65 h 74"/>
                <a:gd name="T4" fmla="*/ 19 w 105"/>
                <a:gd name="T5" fmla="*/ 70 h 74"/>
                <a:gd name="T6" fmla="*/ 34 w 105"/>
                <a:gd name="T7" fmla="*/ 73 h 74"/>
                <a:gd name="T8" fmla="*/ 50 w 105"/>
                <a:gd name="T9" fmla="*/ 74 h 74"/>
                <a:gd name="T10" fmla="*/ 65 w 105"/>
                <a:gd name="T11" fmla="*/ 73 h 74"/>
                <a:gd name="T12" fmla="*/ 81 w 105"/>
                <a:gd name="T13" fmla="*/ 70 h 74"/>
                <a:gd name="T14" fmla="*/ 94 w 105"/>
                <a:gd name="T15" fmla="*/ 65 h 74"/>
                <a:gd name="T16" fmla="*/ 105 w 105"/>
                <a:gd name="T17" fmla="*/ 60 h 74"/>
                <a:gd name="T18" fmla="*/ 105 w 105"/>
                <a:gd name="T19" fmla="*/ 0 h 74"/>
                <a:gd name="T20" fmla="*/ 0 w 105"/>
                <a:gd name="T21" fmla="*/ 0 h 74"/>
                <a:gd name="T22" fmla="*/ 0 w 105"/>
                <a:gd name="T23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74">
                  <a:moveTo>
                    <a:pt x="0" y="60"/>
                  </a:moveTo>
                  <a:lnTo>
                    <a:pt x="7" y="65"/>
                  </a:lnTo>
                  <a:lnTo>
                    <a:pt x="19" y="70"/>
                  </a:lnTo>
                  <a:lnTo>
                    <a:pt x="34" y="73"/>
                  </a:lnTo>
                  <a:lnTo>
                    <a:pt x="50" y="74"/>
                  </a:lnTo>
                  <a:lnTo>
                    <a:pt x="65" y="73"/>
                  </a:lnTo>
                  <a:lnTo>
                    <a:pt x="81" y="70"/>
                  </a:lnTo>
                  <a:lnTo>
                    <a:pt x="94" y="65"/>
                  </a:lnTo>
                  <a:lnTo>
                    <a:pt x="105" y="60"/>
                  </a:lnTo>
                  <a:lnTo>
                    <a:pt x="105" y="0"/>
                  </a:lnTo>
                  <a:lnTo>
                    <a:pt x="0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49" name="Freeform 217"/>
            <p:cNvSpPr>
              <a:spLocks/>
            </p:cNvSpPr>
            <p:nvPr/>
          </p:nvSpPr>
          <p:spPr bwMode="auto">
            <a:xfrm>
              <a:off x="589" y="1455"/>
              <a:ext cx="7" cy="14"/>
            </a:xfrm>
            <a:custGeom>
              <a:avLst/>
              <a:gdLst>
                <a:gd name="T0" fmla="*/ 0 w 38"/>
                <a:gd name="T1" fmla="*/ 56 h 67"/>
                <a:gd name="T2" fmla="*/ 7 w 38"/>
                <a:gd name="T3" fmla="*/ 63 h 67"/>
                <a:gd name="T4" fmla="*/ 16 w 38"/>
                <a:gd name="T5" fmla="*/ 67 h 67"/>
                <a:gd name="T6" fmla="*/ 28 w 38"/>
                <a:gd name="T7" fmla="*/ 63 h 67"/>
                <a:gd name="T8" fmla="*/ 38 w 38"/>
                <a:gd name="T9" fmla="*/ 56 h 67"/>
                <a:gd name="T10" fmla="*/ 38 w 38"/>
                <a:gd name="T11" fmla="*/ 0 h 67"/>
                <a:gd name="T12" fmla="*/ 0 w 38"/>
                <a:gd name="T13" fmla="*/ 0 h 67"/>
                <a:gd name="T14" fmla="*/ 0 w 38"/>
                <a:gd name="T15" fmla="*/ 5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67">
                  <a:moveTo>
                    <a:pt x="0" y="56"/>
                  </a:moveTo>
                  <a:lnTo>
                    <a:pt x="7" y="63"/>
                  </a:lnTo>
                  <a:lnTo>
                    <a:pt x="16" y="67"/>
                  </a:lnTo>
                  <a:lnTo>
                    <a:pt x="28" y="63"/>
                  </a:lnTo>
                  <a:lnTo>
                    <a:pt x="38" y="56"/>
                  </a:lnTo>
                  <a:lnTo>
                    <a:pt x="38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17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0" name="Freeform 218"/>
            <p:cNvSpPr>
              <a:spLocks/>
            </p:cNvSpPr>
            <p:nvPr/>
          </p:nvSpPr>
          <p:spPr bwMode="auto">
            <a:xfrm>
              <a:off x="595" y="1436"/>
              <a:ext cx="9" cy="36"/>
            </a:xfrm>
            <a:custGeom>
              <a:avLst/>
              <a:gdLst>
                <a:gd name="T0" fmla="*/ 46 w 46"/>
                <a:gd name="T1" fmla="*/ 152 h 182"/>
                <a:gd name="T2" fmla="*/ 46 w 46"/>
                <a:gd name="T3" fmla="*/ 0 h 182"/>
                <a:gd name="T4" fmla="*/ 19 w 46"/>
                <a:gd name="T5" fmla="*/ 155 h 182"/>
                <a:gd name="T6" fmla="*/ 5 w 46"/>
                <a:gd name="T7" fmla="*/ 171 h 182"/>
                <a:gd name="T8" fmla="*/ 0 w 46"/>
                <a:gd name="T9" fmla="*/ 181 h 182"/>
                <a:gd name="T10" fmla="*/ 3 w 46"/>
                <a:gd name="T11" fmla="*/ 182 h 182"/>
                <a:gd name="T12" fmla="*/ 11 w 46"/>
                <a:gd name="T13" fmla="*/ 181 h 182"/>
                <a:gd name="T14" fmla="*/ 21 w 46"/>
                <a:gd name="T15" fmla="*/ 173 h 182"/>
                <a:gd name="T16" fmla="*/ 31 w 46"/>
                <a:gd name="T17" fmla="*/ 166 h 182"/>
                <a:gd name="T18" fmla="*/ 40 w 46"/>
                <a:gd name="T19" fmla="*/ 157 h 182"/>
                <a:gd name="T20" fmla="*/ 46 w 46"/>
                <a:gd name="T21" fmla="*/ 15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82">
                  <a:moveTo>
                    <a:pt x="46" y="152"/>
                  </a:moveTo>
                  <a:lnTo>
                    <a:pt x="46" y="0"/>
                  </a:lnTo>
                  <a:lnTo>
                    <a:pt x="19" y="155"/>
                  </a:lnTo>
                  <a:lnTo>
                    <a:pt x="5" y="171"/>
                  </a:lnTo>
                  <a:lnTo>
                    <a:pt x="0" y="181"/>
                  </a:lnTo>
                  <a:lnTo>
                    <a:pt x="3" y="182"/>
                  </a:lnTo>
                  <a:lnTo>
                    <a:pt x="11" y="181"/>
                  </a:lnTo>
                  <a:lnTo>
                    <a:pt x="21" y="173"/>
                  </a:lnTo>
                  <a:lnTo>
                    <a:pt x="31" y="166"/>
                  </a:lnTo>
                  <a:lnTo>
                    <a:pt x="40" y="157"/>
                  </a:lnTo>
                  <a:lnTo>
                    <a:pt x="46" y="152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1" name="Freeform 219"/>
            <p:cNvSpPr>
              <a:spLocks/>
            </p:cNvSpPr>
            <p:nvPr/>
          </p:nvSpPr>
          <p:spPr bwMode="auto">
            <a:xfrm>
              <a:off x="583" y="1436"/>
              <a:ext cx="21" cy="32"/>
            </a:xfrm>
            <a:custGeom>
              <a:avLst/>
              <a:gdLst>
                <a:gd name="T0" fmla="*/ 0 w 105"/>
                <a:gd name="T1" fmla="*/ 154 h 161"/>
                <a:gd name="T2" fmla="*/ 5 w 105"/>
                <a:gd name="T3" fmla="*/ 161 h 161"/>
                <a:gd name="T4" fmla="*/ 9 w 105"/>
                <a:gd name="T5" fmla="*/ 156 h 161"/>
                <a:gd name="T6" fmla="*/ 10 w 105"/>
                <a:gd name="T7" fmla="*/ 140 h 161"/>
                <a:gd name="T8" fmla="*/ 11 w 105"/>
                <a:gd name="T9" fmla="*/ 118 h 161"/>
                <a:gd name="T10" fmla="*/ 11 w 105"/>
                <a:gd name="T11" fmla="*/ 89 h 161"/>
                <a:gd name="T12" fmla="*/ 12 w 105"/>
                <a:gd name="T13" fmla="*/ 61 h 161"/>
                <a:gd name="T14" fmla="*/ 16 w 105"/>
                <a:gd name="T15" fmla="*/ 35 h 161"/>
                <a:gd name="T16" fmla="*/ 22 w 105"/>
                <a:gd name="T17" fmla="*/ 15 h 161"/>
                <a:gd name="T18" fmla="*/ 28 w 105"/>
                <a:gd name="T19" fmla="*/ 11 h 161"/>
                <a:gd name="T20" fmla="*/ 36 w 105"/>
                <a:gd name="T21" fmla="*/ 10 h 161"/>
                <a:gd name="T22" fmla="*/ 44 w 105"/>
                <a:gd name="T23" fmla="*/ 9 h 161"/>
                <a:gd name="T24" fmla="*/ 56 w 105"/>
                <a:gd name="T25" fmla="*/ 9 h 161"/>
                <a:gd name="T26" fmla="*/ 66 w 105"/>
                <a:gd name="T27" fmla="*/ 8 h 161"/>
                <a:gd name="T28" fmla="*/ 75 w 105"/>
                <a:gd name="T29" fmla="*/ 8 h 161"/>
                <a:gd name="T30" fmla="*/ 85 w 105"/>
                <a:gd name="T31" fmla="*/ 6 h 161"/>
                <a:gd name="T32" fmla="*/ 94 w 105"/>
                <a:gd name="T33" fmla="*/ 6 h 161"/>
                <a:gd name="T34" fmla="*/ 98 w 105"/>
                <a:gd name="T35" fmla="*/ 6 h 161"/>
                <a:gd name="T36" fmla="*/ 101 w 105"/>
                <a:gd name="T37" fmla="*/ 6 h 161"/>
                <a:gd name="T38" fmla="*/ 103 w 105"/>
                <a:gd name="T39" fmla="*/ 5 h 161"/>
                <a:gd name="T40" fmla="*/ 105 w 105"/>
                <a:gd name="T41" fmla="*/ 0 h 161"/>
                <a:gd name="T42" fmla="*/ 90 w 105"/>
                <a:gd name="T43" fmla="*/ 0 h 161"/>
                <a:gd name="T44" fmla="*/ 78 w 105"/>
                <a:gd name="T45" fmla="*/ 0 h 161"/>
                <a:gd name="T46" fmla="*/ 64 w 105"/>
                <a:gd name="T47" fmla="*/ 0 h 161"/>
                <a:gd name="T48" fmla="*/ 52 w 105"/>
                <a:gd name="T49" fmla="*/ 0 h 161"/>
                <a:gd name="T50" fmla="*/ 38 w 105"/>
                <a:gd name="T51" fmla="*/ 0 h 161"/>
                <a:gd name="T52" fmla="*/ 26 w 105"/>
                <a:gd name="T53" fmla="*/ 0 h 161"/>
                <a:gd name="T54" fmla="*/ 12 w 105"/>
                <a:gd name="T55" fmla="*/ 0 h 161"/>
                <a:gd name="T56" fmla="*/ 0 w 105"/>
                <a:gd name="T57" fmla="*/ 0 h 161"/>
                <a:gd name="T58" fmla="*/ 0 w 105"/>
                <a:gd name="T59" fmla="*/ 19 h 161"/>
                <a:gd name="T60" fmla="*/ 0 w 105"/>
                <a:gd name="T61" fmla="*/ 39 h 161"/>
                <a:gd name="T62" fmla="*/ 0 w 105"/>
                <a:gd name="T63" fmla="*/ 57 h 161"/>
                <a:gd name="T64" fmla="*/ 0 w 105"/>
                <a:gd name="T65" fmla="*/ 77 h 161"/>
                <a:gd name="T66" fmla="*/ 0 w 105"/>
                <a:gd name="T67" fmla="*/ 95 h 161"/>
                <a:gd name="T68" fmla="*/ 0 w 105"/>
                <a:gd name="T69" fmla="*/ 115 h 161"/>
                <a:gd name="T70" fmla="*/ 0 w 105"/>
                <a:gd name="T71" fmla="*/ 134 h 161"/>
                <a:gd name="T72" fmla="*/ 0 w 105"/>
                <a:gd name="T73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161">
                  <a:moveTo>
                    <a:pt x="0" y="154"/>
                  </a:moveTo>
                  <a:lnTo>
                    <a:pt x="5" y="161"/>
                  </a:lnTo>
                  <a:lnTo>
                    <a:pt x="9" y="156"/>
                  </a:lnTo>
                  <a:lnTo>
                    <a:pt x="10" y="140"/>
                  </a:lnTo>
                  <a:lnTo>
                    <a:pt x="11" y="118"/>
                  </a:lnTo>
                  <a:lnTo>
                    <a:pt x="11" y="89"/>
                  </a:lnTo>
                  <a:lnTo>
                    <a:pt x="12" y="61"/>
                  </a:lnTo>
                  <a:lnTo>
                    <a:pt x="16" y="35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6" y="10"/>
                  </a:lnTo>
                  <a:lnTo>
                    <a:pt x="44" y="9"/>
                  </a:lnTo>
                  <a:lnTo>
                    <a:pt x="56" y="9"/>
                  </a:lnTo>
                  <a:lnTo>
                    <a:pt x="66" y="8"/>
                  </a:lnTo>
                  <a:lnTo>
                    <a:pt x="75" y="8"/>
                  </a:lnTo>
                  <a:lnTo>
                    <a:pt x="85" y="6"/>
                  </a:lnTo>
                  <a:lnTo>
                    <a:pt x="94" y="6"/>
                  </a:lnTo>
                  <a:lnTo>
                    <a:pt x="98" y="6"/>
                  </a:lnTo>
                  <a:lnTo>
                    <a:pt x="101" y="6"/>
                  </a:lnTo>
                  <a:lnTo>
                    <a:pt x="103" y="5"/>
                  </a:lnTo>
                  <a:lnTo>
                    <a:pt x="105" y="0"/>
                  </a:lnTo>
                  <a:lnTo>
                    <a:pt x="90" y="0"/>
                  </a:lnTo>
                  <a:lnTo>
                    <a:pt x="78" y="0"/>
                  </a:lnTo>
                  <a:lnTo>
                    <a:pt x="64" y="0"/>
                  </a:lnTo>
                  <a:lnTo>
                    <a:pt x="52" y="0"/>
                  </a:lnTo>
                  <a:lnTo>
                    <a:pt x="38" y="0"/>
                  </a:lnTo>
                  <a:lnTo>
                    <a:pt x="26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39"/>
                  </a:lnTo>
                  <a:lnTo>
                    <a:pt x="0" y="57"/>
                  </a:lnTo>
                  <a:lnTo>
                    <a:pt x="0" y="77"/>
                  </a:lnTo>
                  <a:lnTo>
                    <a:pt x="0" y="95"/>
                  </a:lnTo>
                  <a:lnTo>
                    <a:pt x="0" y="115"/>
                  </a:lnTo>
                  <a:lnTo>
                    <a:pt x="0" y="134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2" name="Freeform 220"/>
            <p:cNvSpPr>
              <a:spLocks/>
            </p:cNvSpPr>
            <p:nvPr/>
          </p:nvSpPr>
          <p:spPr bwMode="auto">
            <a:xfrm>
              <a:off x="630" y="1435"/>
              <a:ext cx="21" cy="37"/>
            </a:xfrm>
            <a:custGeom>
              <a:avLst/>
              <a:gdLst>
                <a:gd name="T0" fmla="*/ 0 w 104"/>
                <a:gd name="T1" fmla="*/ 154 h 187"/>
                <a:gd name="T2" fmla="*/ 8 w 104"/>
                <a:gd name="T3" fmla="*/ 167 h 187"/>
                <a:gd name="T4" fmla="*/ 20 w 104"/>
                <a:gd name="T5" fmla="*/ 178 h 187"/>
                <a:gd name="T6" fmla="*/ 34 w 104"/>
                <a:gd name="T7" fmla="*/ 185 h 187"/>
                <a:gd name="T8" fmla="*/ 50 w 104"/>
                <a:gd name="T9" fmla="*/ 187 h 187"/>
                <a:gd name="T10" fmla="*/ 65 w 104"/>
                <a:gd name="T11" fmla="*/ 185 h 187"/>
                <a:gd name="T12" fmla="*/ 81 w 104"/>
                <a:gd name="T13" fmla="*/ 178 h 187"/>
                <a:gd name="T14" fmla="*/ 93 w 104"/>
                <a:gd name="T15" fmla="*/ 167 h 187"/>
                <a:gd name="T16" fmla="*/ 104 w 104"/>
                <a:gd name="T17" fmla="*/ 154 h 187"/>
                <a:gd name="T18" fmla="*/ 104 w 104"/>
                <a:gd name="T19" fmla="*/ 0 h 187"/>
                <a:gd name="T20" fmla="*/ 0 w 104"/>
                <a:gd name="T21" fmla="*/ 0 h 187"/>
                <a:gd name="T22" fmla="*/ 0 w 104"/>
                <a:gd name="T23" fmla="*/ 15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87">
                  <a:moveTo>
                    <a:pt x="0" y="154"/>
                  </a:moveTo>
                  <a:lnTo>
                    <a:pt x="8" y="167"/>
                  </a:lnTo>
                  <a:lnTo>
                    <a:pt x="20" y="178"/>
                  </a:lnTo>
                  <a:lnTo>
                    <a:pt x="34" y="185"/>
                  </a:lnTo>
                  <a:lnTo>
                    <a:pt x="50" y="187"/>
                  </a:lnTo>
                  <a:lnTo>
                    <a:pt x="65" y="185"/>
                  </a:lnTo>
                  <a:lnTo>
                    <a:pt x="81" y="178"/>
                  </a:lnTo>
                  <a:lnTo>
                    <a:pt x="93" y="167"/>
                  </a:lnTo>
                  <a:lnTo>
                    <a:pt x="104" y="154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FF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3" name="Freeform 221"/>
            <p:cNvSpPr>
              <a:spLocks/>
            </p:cNvSpPr>
            <p:nvPr/>
          </p:nvSpPr>
          <p:spPr bwMode="auto">
            <a:xfrm>
              <a:off x="631" y="1436"/>
              <a:ext cx="20" cy="15"/>
            </a:xfrm>
            <a:custGeom>
              <a:avLst/>
              <a:gdLst>
                <a:gd name="T0" fmla="*/ 0 w 97"/>
                <a:gd name="T1" fmla="*/ 61 h 74"/>
                <a:gd name="T2" fmla="*/ 8 w 97"/>
                <a:gd name="T3" fmla="*/ 66 h 74"/>
                <a:gd name="T4" fmla="*/ 19 w 97"/>
                <a:gd name="T5" fmla="*/ 71 h 74"/>
                <a:gd name="T6" fmla="*/ 31 w 97"/>
                <a:gd name="T7" fmla="*/ 73 h 74"/>
                <a:gd name="T8" fmla="*/ 46 w 97"/>
                <a:gd name="T9" fmla="*/ 74 h 74"/>
                <a:gd name="T10" fmla="*/ 60 w 97"/>
                <a:gd name="T11" fmla="*/ 73 h 74"/>
                <a:gd name="T12" fmla="*/ 75 w 97"/>
                <a:gd name="T13" fmla="*/ 71 h 74"/>
                <a:gd name="T14" fmla="*/ 87 w 97"/>
                <a:gd name="T15" fmla="*/ 66 h 74"/>
                <a:gd name="T16" fmla="*/ 97 w 97"/>
                <a:gd name="T17" fmla="*/ 61 h 74"/>
                <a:gd name="T18" fmla="*/ 97 w 97"/>
                <a:gd name="T19" fmla="*/ 0 h 74"/>
                <a:gd name="T20" fmla="*/ 0 w 97"/>
                <a:gd name="T21" fmla="*/ 0 h 74"/>
                <a:gd name="T22" fmla="*/ 0 w 97"/>
                <a:gd name="T23" fmla="*/ 6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" h="74">
                  <a:moveTo>
                    <a:pt x="0" y="61"/>
                  </a:moveTo>
                  <a:lnTo>
                    <a:pt x="8" y="66"/>
                  </a:lnTo>
                  <a:lnTo>
                    <a:pt x="19" y="71"/>
                  </a:lnTo>
                  <a:lnTo>
                    <a:pt x="31" y="73"/>
                  </a:lnTo>
                  <a:lnTo>
                    <a:pt x="46" y="74"/>
                  </a:lnTo>
                  <a:lnTo>
                    <a:pt x="60" y="73"/>
                  </a:lnTo>
                  <a:lnTo>
                    <a:pt x="75" y="71"/>
                  </a:lnTo>
                  <a:lnTo>
                    <a:pt x="87" y="66"/>
                  </a:lnTo>
                  <a:lnTo>
                    <a:pt x="97" y="61"/>
                  </a:lnTo>
                  <a:lnTo>
                    <a:pt x="97" y="0"/>
                  </a:lnTo>
                  <a:lnTo>
                    <a:pt x="0" y="0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4" name="Freeform 222"/>
            <p:cNvSpPr>
              <a:spLocks/>
            </p:cNvSpPr>
            <p:nvPr/>
          </p:nvSpPr>
          <p:spPr bwMode="auto">
            <a:xfrm>
              <a:off x="642" y="1434"/>
              <a:ext cx="8" cy="37"/>
            </a:xfrm>
            <a:custGeom>
              <a:avLst/>
              <a:gdLst>
                <a:gd name="T0" fmla="*/ 44 w 44"/>
                <a:gd name="T1" fmla="*/ 152 h 184"/>
                <a:gd name="T2" fmla="*/ 44 w 44"/>
                <a:gd name="T3" fmla="*/ 0 h 184"/>
                <a:gd name="T4" fmla="*/ 18 w 44"/>
                <a:gd name="T5" fmla="*/ 158 h 184"/>
                <a:gd name="T6" fmla="*/ 4 w 44"/>
                <a:gd name="T7" fmla="*/ 174 h 184"/>
                <a:gd name="T8" fmla="*/ 0 w 44"/>
                <a:gd name="T9" fmla="*/ 182 h 184"/>
                <a:gd name="T10" fmla="*/ 3 w 44"/>
                <a:gd name="T11" fmla="*/ 184 h 184"/>
                <a:gd name="T12" fmla="*/ 10 w 44"/>
                <a:gd name="T13" fmla="*/ 181 h 184"/>
                <a:gd name="T14" fmla="*/ 19 w 44"/>
                <a:gd name="T15" fmla="*/ 174 h 184"/>
                <a:gd name="T16" fmla="*/ 29 w 44"/>
                <a:gd name="T17" fmla="*/ 165 h 184"/>
                <a:gd name="T18" fmla="*/ 37 w 44"/>
                <a:gd name="T19" fmla="*/ 156 h 184"/>
                <a:gd name="T20" fmla="*/ 44 w 44"/>
                <a:gd name="T21" fmla="*/ 15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184">
                  <a:moveTo>
                    <a:pt x="44" y="152"/>
                  </a:moveTo>
                  <a:lnTo>
                    <a:pt x="44" y="0"/>
                  </a:lnTo>
                  <a:lnTo>
                    <a:pt x="18" y="158"/>
                  </a:lnTo>
                  <a:lnTo>
                    <a:pt x="4" y="174"/>
                  </a:lnTo>
                  <a:lnTo>
                    <a:pt x="0" y="182"/>
                  </a:lnTo>
                  <a:lnTo>
                    <a:pt x="3" y="184"/>
                  </a:lnTo>
                  <a:lnTo>
                    <a:pt x="10" y="181"/>
                  </a:lnTo>
                  <a:lnTo>
                    <a:pt x="19" y="174"/>
                  </a:lnTo>
                  <a:lnTo>
                    <a:pt x="29" y="165"/>
                  </a:lnTo>
                  <a:lnTo>
                    <a:pt x="37" y="156"/>
                  </a:lnTo>
                  <a:lnTo>
                    <a:pt x="44" y="152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5" name="Freeform 223"/>
            <p:cNvSpPr>
              <a:spLocks/>
            </p:cNvSpPr>
            <p:nvPr/>
          </p:nvSpPr>
          <p:spPr bwMode="auto">
            <a:xfrm>
              <a:off x="630" y="1435"/>
              <a:ext cx="20" cy="32"/>
            </a:xfrm>
            <a:custGeom>
              <a:avLst/>
              <a:gdLst>
                <a:gd name="T0" fmla="*/ 0 w 104"/>
                <a:gd name="T1" fmla="*/ 152 h 160"/>
                <a:gd name="T2" fmla="*/ 3 w 104"/>
                <a:gd name="T3" fmla="*/ 160 h 160"/>
                <a:gd name="T4" fmla="*/ 7 w 104"/>
                <a:gd name="T5" fmla="*/ 155 h 160"/>
                <a:gd name="T6" fmla="*/ 8 w 104"/>
                <a:gd name="T7" fmla="*/ 139 h 160"/>
                <a:gd name="T8" fmla="*/ 9 w 104"/>
                <a:gd name="T9" fmla="*/ 116 h 160"/>
                <a:gd name="T10" fmla="*/ 9 w 104"/>
                <a:gd name="T11" fmla="*/ 88 h 160"/>
                <a:gd name="T12" fmla="*/ 12 w 104"/>
                <a:gd name="T13" fmla="*/ 59 h 160"/>
                <a:gd name="T14" fmla="*/ 16 w 104"/>
                <a:gd name="T15" fmla="*/ 32 h 160"/>
                <a:gd name="T16" fmla="*/ 23 w 104"/>
                <a:gd name="T17" fmla="*/ 12 h 160"/>
                <a:gd name="T18" fmla="*/ 28 w 104"/>
                <a:gd name="T19" fmla="*/ 9 h 160"/>
                <a:gd name="T20" fmla="*/ 35 w 104"/>
                <a:gd name="T21" fmla="*/ 7 h 160"/>
                <a:gd name="T22" fmla="*/ 44 w 104"/>
                <a:gd name="T23" fmla="*/ 6 h 160"/>
                <a:gd name="T24" fmla="*/ 55 w 104"/>
                <a:gd name="T25" fmla="*/ 6 h 160"/>
                <a:gd name="T26" fmla="*/ 65 w 104"/>
                <a:gd name="T27" fmla="*/ 5 h 160"/>
                <a:gd name="T28" fmla="*/ 75 w 104"/>
                <a:gd name="T29" fmla="*/ 5 h 160"/>
                <a:gd name="T30" fmla="*/ 84 w 104"/>
                <a:gd name="T31" fmla="*/ 5 h 160"/>
                <a:gd name="T32" fmla="*/ 92 w 104"/>
                <a:gd name="T33" fmla="*/ 5 h 160"/>
                <a:gd name="T34" fmla="*/ 100 w 104"/>
                <a:gd name="T35" fmla="*/ 4 h 160"/>
                <a:gd name="T36" fmla="*/ 104 w 104"/>
                <a:gd name="T37" fmla="*/ 0 h 160"/>
                <a:gd name="T38" fmla="*/ 90 w 104"/>
                <a:gd name="T39" fmla="*/ 0 h 160"/>
                <a:gd name="T40" fmla="*/ 76 w 104"/>
                <a:gd name="T41" fmla="*/ 0 h 160"/>
                <a:gd name="T42" fmla="*/ 63 w 104"/>
                <a:gd name="T43" fmla="*/ 0 h 160"/>
                <a:gd name="T44" fmla="*/ 50 w 104"/>
                <a:gd name="T45" fmla="*/ 0 h 160"/>
                <a:gd name="T46" fmla="*/ 37 w 104"/>
                <a:gd name="T47" fmla="*/ 0 h 160"/>
                <a:gd name="T48" fmla="*/ 24 w 104"/>
                <a:gd name="T49" fmla="*/ 0 h 160"/>
                <a:gd name="T50" fmla="*/ 11 w 104"/>
                <a:gd name="T51" fmla="*/ 0 h 160"/>
                <a:gd name="T52" fmla="*/ 0 w 104"/>
                <a:gd name="T53" fmla="*/ 0 h 160"/>
                <a:gd name="T54" fmla="*/ 0 w 104"/>
                <a:gd name="T55" fmla="*/ 19 h 160"/>
                <a:gd name="T56" fmla="*/ 0 w 104"/>
                <a:gd name="T57" fmla="*/ 37 h 160"/>
                <a:gd name="T58" fmla="*/ 0 w 104"/>
                <a:gd name="T59" fmla="*/ 56 h 160"/>
                <a:gd name="T60" fmla="*/ 0 w 104"/>
                <a:gd name="T61" fmla="*/ 75 h 160"/>
                <a:gd name="T62" fmla="*/ 0 w 104"/>
                <a:gd name="T63" fmla="*/ 94 h 160"/>
                <a:gd name="T64" fmla="*/ 0 w 104"/>
                <a:gd name="T65" fmla="*/ 114 h 160"/>
                <a:gd name="T66" fmla="*/ 0 w 104"/>
                <a:gd name="T67" fmla="*/ 132 h 160"/>
                <a:gd name="T68" fmla="*/ 0 w 104"/>
                <a:gd name="T69" fmla="*/ 15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60">
                  <a:moveTo>
                    <a:pt x="0" y="152"/>
                  </a:moveTo>
                  <a:lnTo>
                    <a:pt x="3" y="160"/>
                  </a:lnTo>
                  <a:lnTo>
                    <a:pt x="7" y="155"/>
                  </a:lnTo>
                  <a:lnTo>
                    <a:pt x="8" y="139"/>
                  </a:lnTo>
                  <a:lnTo>
                    <a:pt x="9" y="116"/>
                  </a:lnTo>
                  <a:lnTo>
                    <a:pt x="9" y="88"/>
                  </a:lnTo>
                  <a:lnTo>
                    <a:pt x="12" y="59"/>
                  </a:lnTo>
                  <a:lnTo>
                    <a:pt x="16" y="32"/>
                  </a:lnTo>
                  <a:lnTo>
                    <a:pt x="23" y="12"/>
                  </a:lnTo>
                  <a:lnTo>
                    <a:pt x="28" y="9"/>
                  </a:lnTo>
                  <a:lnTo>
                    <a:pt x="35" y="7"/>
                  </a:lnTo>
                  <a:lnTo>
                    <a:pt x="44" y="6"/>
                  </a:lnTo>
                  <a:lnTo>
                    <a:pt x="55" y="6"/>
                  </a:lnTo>
                  <a:lnTo>
                    <a:pt x="65" y="5"/>
                  </a:lnTo>
                  <a:lnTo>
                    <a:pt x="75" y="5"/>
                  </a:lnTo>
                  <a:lnTo>
                    <a:pt x="84" y="5"/>
                  </a:lnTo>
                  <a:lnTo>
                    <a:pt x="92" y="5"/>
                  </a:lnTo>
                  <a:lnTo>
                    <a:pt x="100" y="4"/>
                  </a:lnTo>
                  <a:lnTo>
                    <a:pt x="104" y="0"/>
                  </a:lnTo>
                  <a:lnTo>
                    <a:pt x="90" y="0"/>
                  </a:lnTo>
                  <a:lnTo>
                    <a:pt x="76" y="0"/>
                  </a:lnTo>
                  <a:lnTo>
                    <a:pt x="63" y="0"/>
                  </a:lnTo>
                  <a:lnTo>
                    <a:pt x="50" y="0"/>
                  </a:lnTo>
                  <a:lnTo>
                    <a:pt x="37" y="0"/>
                  </a:lnTo>
                  <a:lnTo>
                    <a:pt x="24" y="0"/>
                  </a:lnTo>
                  <a:lnTo>
                    <a:pt x="11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37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0" y="94"/>
                  </a:lnTo>
                  <a:lnTo>
                    <a:pt x="0" y="114"/>
                  </a:lnTo>
                  <a:lnTo>
                    <a:pt x="0" y="132"/>
                  </a:lnTo>
                  <a:lnTo>
                    <a:pt x="0" y="152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6" name="Freeform 224"/>
            <p:cNvSpPr>
              <a:spLocks/>
            </p:cNvSpPr>
            <p:nvPr/>
          </p:nvSpPr>
          <p:spPr bwMode="auto">
            <a:xfrm>
              <a:off x="397" y="1546"/>
              <a:ext cx="21" cy="38"/>
            </a:xfrm>
            <a:custGeom>
              <a:avLst/>
              <a:gdLst>
                <a:gd name="T0" fmla="*/ 0 w 106"/>
                <a:gd name="T1" fmla="*/ 35 h 188"/>
                <a:gd name="T2" fmla="*/ 9 w 106"/>
                <a:gd name="T3" fmla="*/ 20 h 188"/>
                <a:gd name="T4" fmla="*/ 22 w 106"/>
                <a:gd name="T5" fmla="*/ 9 h 188"/>
                <a:gd name="T6" fmla="*/ 35 w 106"/>
                <a:gd name="T7" fmla="*/ 1 h 188"/>
                <a:gd name="T8" fmla="*/ 51 w 106"/>
                <a:gd name="T9" fmla="*/ 0 h 188"/>
                <a:gd name="T10" fmla="*/ 66 w 106"/>
                <a:gd name="T11" fmla="*/ 1 h 188"/>
                <a:gd name="T12" fmla="*/ 82 w 106"/>
                <a:gd name="T13" fmla="*/ 8 h 188"/>
                <a:gd name="T14" fmla="*/ 95 w 106"/>
                <a:gd name="T15" fmla="*/ 19 h 188"/>
                <a:gd name="T16" fmla="*/ 106 w 106"/>
                <a:gd name="T17" fmla="*/ 35 h 188"/>
                <a:gd name="T18" fmla="*/ 106 w 106"/>
                <a:gd name="T19" fmla="*/ 188 h 188"/>
                <a:gd name="T20" fmla="*/ 0 w 106"/>
                <a:gd name="T21" fmla="*/ 188 h 188"/>
                <a:gd name="T22" fmla="*/ 0 w 106"/>
                <a:gd name="T23" fmla="*/ 3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88">
                  <a:moveTo>
                    <a:pt x="0" y="35"/>
                  </a:moveTo>
                  <a:lnTo>
                    <a:pt x="9" y="20"/>
                  </a:lnTo>
                  <a:lnTo>
                    <a:pt x="22" y="9"/>
                  </a:lnTo>
                  <a:lnTo>
                    <a:pt x="35" y="1"/>
                  </a:lnTo>
                  <a:lnTo>
                    <a:pt x="51" y="0"/>
                  </a:lnTo>
                  <a:lnTo>
                    <a:pt x="66" y="1"/>
                  </a:lnTo>
                  <a:lnTo>
                    <a:pt x="82" y="8"/>
                  </a:lnTo>
                  <a:lnTo>
                    <a:pt x="95" y="19"/>
                  </a:lnTo>
                  <a:lnTo>
                    <a:pt x="106" y="35"/>
                  </a:lnTo>
                  <a:lnTo>
                    <a:pt x="106" y="188"/>
                  </a:lnTo>
                  <a:lnTo>
                    <a:pt x="0" y="18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7" name="Freeform 225"/>
            <p:cNvSpPr>
              <a:spLocks/>
            </p:cNvSpPr>
            <p:nvPr/>
          </p:nvSpPr>
          <p:spPr bwMode="auto">
            <a:xfrm>
              <a:off x="409" y="1547"/>
              <a:ext cx="8" cy="37"/>
            </a:xfrm>
            <a:custGeom>
              <a:avLst/>
              <a:gdLst>
                <a:gd name="T0" fmla="*/ 43 w 43"/>
                <a:gd name="T1" fmla="*/ 34 h 185"/>
                <a:gd name="T2" fmla="*/ 43 w 43"/>
                <a:gd name="T3" fmla="*/ 185 h 185"/>
                <a:gd name="T4" fmla="*/ 16 w 43"/>
                <a:gd name="T5" fmla="*/ 30 h 185"/>
                <a:gd name="T6" fmla="*/ 2 w 43"/>
                <a:gd name="T7" fmla="*/ 10 h 185"/>
                <a:gd name="T8" fmla="*/ 0 w 43"/>
                <a:gd name="T9" fmla="*/ 1 h 185"/>
                <a:gd name="T10" fmla="*/ 2 w 43"/>
                <a:gd name="T11" fmla="*/ 0 h 185"/>
                <a:gd name="T12" fmla="*/ 10 w 43"/>
                <a:gd name="T13" fmla="*/ 4 h 185"/>
                <a:gd name="T14" fmla="*/ 19 w 43"/>
                <a:gd name="T15" fmla="*/ 10 h 185"/>
                <a:gd name="T16" fmla="*/ 29 w 43"/>
                <a:gd name="T17" fmla="*/ 19 h 185"/>
                <a:gd name="T18" fmla="*/ 38 w 43"/>
                <a:gd name="T19" fmla="*/ 26 h 185"/>
                <a:gd name="T20" fmla="*/ 43 w 43"/>
                <a:gd name="T21" fmla="*/ 3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85">
                  <a:moveTo>
                    <a:pt x="43" y="34"/>
                  </a:moveTo>
                  <a:lnTo>
                    <a:pt x="43" y="185"/>
                  </a:lnTo>
                  <a:lnTo>
                    <a:pt x="16" y="30"/>
                  </a:lnTo>
                  <a:lnTo>
                    <a:pt x="2" y="10"/>
                  </a:lnTo>
                  <a:lnTo>
                    <a:pt x="0" y="1"/>
                  </a:lnTo>
                  <a:lnTo>
                    <a:pt x="2" y="0"/>
                  </a:lnTo>
                  <a:lnTo>
                    <a:pt x="10" y="4"/>
                  </a:lnTo>
                  <a:lnTo>
                    <a:pt x="19" y="10"/>
                  </a:lnTo>
                  <a:lnTo>
                    <a:pt x="29" y="19"/>
                  </a:lnTo>
                  <a:lnTo>
                    <a:pt x="38" y="26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8" name="Freeform 226"/>
            <p:cNvSpPr>
              <a:spLocks/>
            </p:cNvSpPr>
            <p:nvPr/>
          </p:nvSpPr>
          <p:spPr bwMode="auto">
            <a:xfrm>
              <a:off x="397" y="1551"/>
              <a:ext cx="20" cy="33"/>
            </a:xfrm>
            <a:custGeom>
              <a:avLst/>
              <a:gdLst>
                <a:gd name="T0" fmla="*/ 0 w 104"/>
                <a:gd name="T1" fmla="*/ 10 h 163"/>
                <a:gd name="T2" fmla="*/ 4 w 104"/>
                <a:gd name="T3" fmla="*/ 0 h 163"/>
                <a:gd name="T4" fmla="*/ 7 w 104"/>
                <a:gd name="T5" fmla="*/ 5 h 163"/>
                <a:gd name="T6" fmla="*/ 9 w 104"/>
                <a:gd name="T7" fmla="*/ 21 h 163"/>
                <a:gd name="T8" fmla="*/ 10 w 104"/>
                <a:gd name="T9" fmla="*/ 45 h 163"/>
                <a:gd name="T10" fmla="*/ 10 w 104"/>
                <a:gd name="T11" fmla="*/ 72 h 163"/>
                <a:gd name="T12" fmla="*/ 12 w 104"/>
                <a:gd name="T13" fmla="*/ 101 h 163"/>
                <a:gd name="T14" fmla="*/ 16 w 104"/>
                <a:gd name="T15" fmla="*/ 127 h 163"/>
                <a:gd name="T16" fmla="*/ 24 w 104"/>
                <a:gd name="T17" fmla="*/ 149 h 163"/>
                <a:gd name="T18" fmla="*/ 28 w 104"/>
                <a:gd name="T19" fmla="*/ 150 h 163"/>
                <a:gd name="T20" fmla="*/ 36 w 104"/>
                <a:gd name="T21" fmla="*/ 151 h 163"/>
                <a:gd name="T22" fmla="*/ 45 w 104"/>
                <a:gd name="T23" fmla="*/ 153 h 163"/>
                <a:gd name="T24" fmla="*/ 56 w 104"/>
                <a:gd name="T25" fmla="*/ 154 h 163"/>
                <a:gd name="T26" fmla="*/ 66 w 104"/>
                <a:gd name="T27" fmla="*/ 154 h 163"/>
                <a:gd name="T28" fmla="*/ 76 w 104"/>
                <a:gd name="T29" fmla="*/ 154 h 163"/>
                <a:gd name="T30" fmla="*/ 84 w 104"/>
                <a:gd name="T31" fmla="*/ 155 h 163"/>
                <a:gd name="T32" fmla="*/ 93 w 104"/>
                <a:gd name="T33" fmla="*/ 158 h 163"/>
                <a:gd name="T34" fmla="*/ 100 w 104"/>
                <a:gd name="T35" fmla="*/ 156 h 163"/>
                <a:gd name="T36" fmla="*/ 104 w 104"/>
                <a:gd name="T37" fmla="*/ 163 h 163"/>
                <a:gd name="T38" fmla="*/ 90 w 104"/>
                <a:gd name="T39" fmla="*/ 163 h 163"/>
                <a:gd name="T40" fmla="*/ 78 w 104"/>
                <a:gd name="T41" fmla="*/ 163 h 163"/>
                <a:gd name="T42" fmla="*/ 64 w 104"/>
                <a:gd name="T43" fmla="*/ 163 h 163"/>
                <a:gd name="T44" fmla="*/ 52 w 104"/>
                <a:gd name="T45" fmla="*/ 163 h 163"/>
                <a:gd name="T46" fmla="*/ 38 w 104"/>
                <a:gd name="T47" fmla="*/ 163 h 163"/>
                <a:gd name="T48" fmla="*/ 26 w 104"/>
                <a:gd name="T49" fmla="*/ 163 h 163"/>
                <a:gd name="T50" fmla="*/ 12 w 104"/>
                <a:gd name="T51" fmla="*/ 163 h 163"/>
                <a:gd name="T52" fmla="*/ 0 w 104"/>
                <a:gd name="T53" fmla="*/ 163 h 163"/>
                <a:gd name="T54" fmla="*/ 0 w 104"/>
                <a:gd name="T55" fmla="*/ 143 h 163"/>
                <a:gd name="T56" fmla="*/ 0 w 104"/>
                <a:gd name="T57" fmla="*/ 123 h 163"/>
                <a:gd name="T58" fmla="*/ 0 w 104"/>
                <a:gd name="T59" fmla="*/ 104 h 163"/>
                <a:gd name="T60" fmla="*/ 0 w 104"/>
                <a:gd name="T61" fmla="*/ 86 h 163"/>
                <a:gd name="T62" fmla="*/ 0 w 104"/>
                <a:gd name="T63" fmla="*/ 66 h 163"/>
                <a:gd name="T64" fmla="*/ 0 w 104"/>
                <a:gd name="T65" fmla="*/ 47 h 163"/>
                <a:gd name="T66" fmla="*/ 0 w 104"/>
                <a:gd name="T67" fmla="*/ 29 h 163"/>
                <a:gd name="T68" fmla="*/ 0 w 104"/>
                <a:gd name="T69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63">
                  <a:moveTo>
                    <a:pt x="0" y="10"/>
                  </a:moveTo>
                  <a:lnTo>
                    <a:pt x="4" y="0"/>
                  </a:lnTo>
                  <a:lnTo>
                    <a:pt x="7" y="5"/>
                  </a:lnTo>
                  <a:lnTo>
                    <a:pt x="9" y="21"/>
                  </a:lnTo>
                  <a:lnTo>
                    <a:pt x="10" y="45"/>
                  </a:lnTo>
                  <a:lnTo>
                    <a:pt x="10" y="72"/>
                  </a:lnTo>
                  <a:lnTo>
                    <a:pt x="12" y="101"/>
                  </a:lnTo>
                  <a:lnTo>
                    <a:pt x="16" y="127"/>
                  </a:lnTo>
                  <a:lnTo>
                    <a:pt x="24" y="149"/>
                  </a:lnTo>
                  <a:lnTo>
                    <a:pt x="28" y="150"/>
                  </a:lnTo>
                  <a:lnTo>
                    <a:pt x="36" y="151"/>
                  </a:lnTo>
                  <a:lnTo>
                    <a:pt x="45" y="153"/>
                  </a:lnTo>
                  <a:lnTo>
                    <a:pt x="56" y="154"/>
                  </a:lnTo>
                  <a:lnTo>
                    <a:pt x="66" y="154"/>
                  </a:lnTo>
                  <a:lnTo>
                    <a:pt x="76" y="154"/>
                  </a:lnTo>
                  <a:lnTo>
                    <a:pt x="84" y="155"/>
                  </a:lnTo>
                  <a:lnTo>
                    <a:pt x="93" y="158"/>
                  </a:lnTo>
                  <a:lnTo>
                    <a:pt x="100" y="156"/>
                  </a:lnTo>
                  <a:lnTo>
                    <a:pt x="104" y="163"/>
                  </a:lnTo>
                  <a:lnTo>
                    <a:pt x="90" y="163"/>
                  </a:lnTo>
                  <a:lnTo>
                    <a:pt x="78" y="163"/>
                  </a:lnTo>
                  <a:lnTo>
                    <a:pt x="64" y="163"/>
                  </a:lnTo>
                  <a:lnTo>
                    <a:pt x="52" y="163"/>
                  </a:lnTo>
                  <a:lnTo>
                    <a:pt x="38" y="163"/>
                  </a:lnTo>
                  <a:lnTo>
                    <a:pt x="26" y="163"/>
                  </a:lnTo>
                  <a:lnTo>
                    <a:pt x="12" y="163"/>
                  </a:lnTo>
                  <a:lnTo>
                    <a:pt x="0" y="163"/>
                  </a:lnTo>
                  <a:lnTo>
                    <a:pt x="0" y="143"/>
                  </a:lnTo>
                  <a:lnTo>
                    <a:pt x="0" y="123"/>
                  </a:lnTo>
                  <a:lnTo>
                    <a:pt x="0" y="104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0" y="47"/>
                  </a:lnTo>
                  <a:lnTo>
                    <a:pt x="0" y="2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59" name="Freeform 227"/>
            <p:cNvSpPr>
              <a:spLocks/>
            </p:cNvSpPr>
            <p:nvPr/>
          </p:nvSpPr>
          <p:spPr bwMode="auto">
            <a:xfrm>
              <a:off x="360" y="1605"/>
              <a:ext cx="13" cy="30"/>
            </a:xfrm>
            <a:custGeom>
              <a:avLst/>
              <a:gdLst>
                <a:gd name="T0" fmla="*/ 0 w 63"/>
                <a:gd name="T1" fmla="*/ 28 h 151"/>
                <a:gd name="T2" fmla="*/ 4 w 63"/>
                <a:gd name="T3" fmla="*/ 16 h 151"/>
                <a:gd name="T4" fmla="*/ 11 w 63"/>
                <a:gd name="T5" fmla="*/ 7 h 151"/>
                <a:gd name="T6" fmla="*/ 20 w 63"/>
                <a:gd name="T7" fmla="*/ 1 h 151"/>
                <a:gd name="T8" fmla="*/ 31 w 63"/>
                <a:gd name="T9" fmla="*/ 0 h 151"/>
                <a:gd name="T10" fmla="*/ 40 w 63"/>
                <a:gd name="T11" fmla="*/ 1 h 151"/>
                <a:gd name="T12" fmla="*/ 48 w 63"/>
                <a:gd name="T13" fmla="*/ 6 h 151"/>
                <a:gd name="T14" fmla="*/ 56 w 63"/>
                <a:gd name="T15" fmla="*/ 15 h 151"/>
                <a:gd name="T16" fmla="*/ 63 w 63"/>
                <a:gd name="T17" fmla="*/ 28 h 151"/>
                <a:gd name="T18" fmla="*/ 63 w 63"/>
                <a:gd name="T19" fmla="*/ 151 h 151"/>
                <a:gd name="T20" fmla="*/ 0 w 63"/>
                <a:gd name="T21" fmla="*/ 151 h 151"/>
                <a:gd name="T22" fmla="*/ 0 w 63"/>
                <a:gd name="T23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51">
                  <a:moveTo>
                    <a:pt x="0" y="28"/>
                  </a:moveTo>
                  <a:lnTo>
                    <a:pt x="4" y="16"/>
                  </a:lnTo>
                  <a:lnTo>
                    <a:pt x="11" y="7"/>
                  </a:lnTo>
                  <a:lnTo>
                    <a:pt x="20" y="1"/>
                  </a:lnTo>
                  <a:lnTo>
                    <a:pt x="31" y="0"/>
                  </a:lnTo>
                  <a:lnTo>
                    <a:pt x="40" y="1"/>
                  </a:lnTo>
                  <a:lnTo>
                    <a:pt x="48" y="6"/>
                  </a:lnTo>
                  <a:lnTo>
                    <a:pt x="56" y="15"/>
                  </a:lnTo>
                  <a:lnTo>
                    <a:pt x="63" y="28"/>
                  </a:lnTo>
                  <a:lnTo>
                    <a:pt x="63" y="151"/>
                  </a:lnTo>
                  <a:lnTo>
                    <a:pt x="0" y="1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0" name="Freeform 228"/>
            <p:cNvSpPr>
              <a:spLocks/>
            </p:cNvSpPr>
            <p:nvPr/>
          </p:nvSpPr>
          <p:spPr bwMode="auto">
            <a:xfrm>
              <a:off x="367" y="1606"/>
              <a:ext cx="5" cy="29"/>
            </a:xfrm>
            <a:custGeom>
              <a:avLst/>
              <a:gdLst>
                <a:gd name="T0" fmla="*/ 28 w 28"/>
                <a:gd name="T1" fmla="*/ 27 h 147"/>
                <a:gd name="T2" fmla="*/ 28 w 28"/>
                <a:gd name="T3" fmla="*/ 147 h 147"/>
                <a:gd name="T4" fmla="*/ 11 w 28"/>
                <a:gd name="T5" fmla="*/ 23 h 147"/>
                <a:gd name="T6" fmla="*/ 3 w 28"/>
                <a:gd name="T7" fmla="*/ 8 h 147"/>
                <a:gd name="T8" fmla="*/ 0 w 28"/>
                <a:gd name="T9" fmla="*/ 1 h 147"/>
                <a:gd name="T10" fmla="*/ 2 w 28"/>
                <a:gd name="T11" fmla="*/ 0 h 147"/>
                <a:gd name="T12" fmla="*/ 7 w 28"/>
                <a:gd name="T13" fmla="*/ 2 h 147"/>
                <a:gd name="T14" fmla="*/ 11 w 28"/>
                <a:gd name="T15" fmla="*/ 7 h 147"/>
                <a:gd name="T16" fmla="*/ 19 w 28"/>
                <a:gd name="T17" fmla="*/ 14 h 147"/>
                <a:gd name="T18" fmla="*/ 24 w 28"/>
                <a:gd name="T19" fmla="*/ 21 h 147"/>
                <a:gd name="T20" fmla="*/ 28 w 28"/>
                <a:gd name="T21" fmla="*/ 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47">
                  <a:moveTo>
                    <a:pt x="28" y="27"/>
                  </a:moveTo>
                  <a:lnTo>
                    <a:pt x="28" y="147"/>
                  </a:lnTo>
                  <a:lnTo>
                    <a:pt x="11" y="23"/>
                  </a:lnTo>
                  <a:lnTo>
                    <a:pt x="3" y="8"/>
                  </a:lnTo>
                  <a:lnTo>
                    <a:pt x="0" y="1"/>
                  </a:lnTo>
                  <a:lnTo>
                    <a:pt x="2" y="0"/>
                  </a:lnTo>
                  <a:lnTo>
                    <a:pt x="7" y="2"/>
                  </a:lnTo>
                  <a:lnTo>
                    <a:pt x="11" y="7"/>
                  </a:lnTo>
                  <a:lnTo>
                    <a:pt x="19" y="14"/>
                  </a:lnTo>
                  <a:lnTo>
                    <a:pt x="24" y="21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1" name="Freeform 229"/>
            <p:cNvSpPr>
              <a:spLocks/>
            </p:cNvSpPr>
            <p:nvPr/>
          </p:nvSpPr>
          <p:spPr bwMode="auto">
            <a:xfrm>
              <a:off x="360" y="1609"/>
              <a:ext cx="12" cy="26"/>
            </a:xfrm>
            <a:custGeom>
              <a:avLst/>
              <a:gdLst>
                <a:gd name="T0" fmla="*/ 0 w 62"/>
                <a:gd name="T1" fmla="*/ 8 h 131"/>
                <a:gd name="T2" fmla="*/ 2 w 62"/>
                <a:gd name="T3" fmla="*/ 0 h 131"/>
                <a:gd name="T4" fmla="*/ 3 w 62"/>
                <a:gd name="T5" fmla="*/ 5 h 131"/>
                <a:gd name="T6" fmla="*/ 3 w 62"/>
                <a:gd name="T7" fmla="*/ 16 h 131"/>
                <a:gd name="T8" fmla="*/ 5 w 62"/>
                <a:gd name="T9" fmla="*/ 36 h 131"/>
                <a:gd name="T10" fmla="*/ 5 w 62"/>
                <a:gd name="T11" fmla="*/ 57 h 131"/>
                <a:gd name="T12" fmla="*/ 6 w 62"/>
                <a:gd name="T13" fmla="*/ 80 h 131"/>
                <a:gd name="T14" fmla="*/ 7 w 62"/>
                <a:gd name="T15" fmla="*/ 101 h 131"/>
                <a:gd name="T16" fmla="*/ 12 w 62"/>
                <a:gd name="T17" fmla="*/ 119 h 131"/>
                <a:gd name="T18" fmla="*/ 19 w 62"/>
                <a:gd name="T19" fmla="*/ 121 h 131"/>
                <a:gd name="T20" fmla="*/ 32 w 62"/>
                <a:gd name="T21" fmla="*/ 124 h 131"/>
                <a:gd name="T22" fmla="*/ 38 w 62"/>
                <a:gd name="T23" fmla="*/ 124 h 131"/>
                <a:gd name="T24" fmla="*/ 44 w 62"/>
                <a:gd name="T25" fmla="*/ 124 h 131"/>
                <a:gd name="T26" fmla="*/ 50 w 62"/>
                <a:gd name="T27" fmla="*/ 124 h 131"/>
                <a:gd name="T28" fmla="*/ 57 w 62"/>
                <a:gd name="T29" fmla="*/ 126 h 131"/>
                <a:gd name="T30" fmla="*/ 60 w 62"/>
                <a:gd name="T31" fmla="*/ 126 h 131"/>
                <a:gd name="T32" fmla="*/ 62 w 62"/>
                <a:gd name="T33" fmla="*/ 131 h 131"/>
                <a:gd name="T34" fmla="*/ 53 w 62"/>
                <a:gd name="T35" fmla="*/ 131 h 131"/>
                <a:gd name="T36" fmla="*/ 45 w 62"/>
                <a:gd name="T37" fmla="*/ 131 h 131"/>
                <a:gd name="T38" fmla="*/ 38 w 62"/>
                <a:gd name="T39" fmla="*/ 131 h 131"/>
                <a:gd name="T40" fmla="*/ 31 w 62"/>
                <a:gd name="T41" fmla="*/ 131 h 131"/>
                <a:gd name="T42" fmla="*/ 22 w 62"/>
                <a:gd name="T43" fmla="*/ 131 h 131"/>
                <a:gd name="T44" fmla="*/ 14 w 62"/>
                <a:gd name="T45" fmla="*/ 131 h 131"/>
                <a:gd name="T46" fmla="*/ 7 w 62"/>
                <a:gd name="T47" fmla="*/ 131 h 131"/>
                <a:gd name="T48" fmla="*/ 0 w 62"/>
                <a:gd name="T49" fmla="*/ 131 h 131"/>
                <a:gd name="T50" fmla="*/ 0 w 62"/>
                <a:gd name="T51" fmla="*/ 115 h 131"/>
                <a:gd name="T52" fmla="*/ 0 w 62"/>
                <a:gd name="T53" fmla="*/ 99 h 131"/>
                <a:gd name="T54" fmla="*/ 0 w 62"/>
                <a:gd name="T55" fmla="*/ 84 h 131"/>
                <a:gd name="T56" fmla="*/ 0 w 62"/>
                <a:gd name="T57" fmla="*/ 69 h 131"/>
                <a:gd name="T58" fmla="*/ 0 w 62"/>
                <a:gd name="T59" fmla="*/ 53 h 131"/>
                <a:gd name="T60" fmla="*/ 0 w 62"/>
                <a:gd name="T61" fmla="*/ 38 h 131"/>
                <a:gd name="T62" fmla="*/ 0 w 62"/>
                <a:gd name="T63" fmla="*/ 23 h 131"/>
                <a:gd name="T64" fmla="*/ 0 w 62"/>
                <a:gd name="T65" fmla="*/ 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2" h="131">
                  <a:moveTo>
                    <a:pt x="0" y="8"/>
                  </a:moveTo>
                  <a:lnTo>
                    <a:pt x="2" y="0"/>
                  </a:lnTo>
                  <a:lnTo>
                    <a:pt x="3" y="5"/>
                  </a:lnTo>
                  <a:lnTo>
                    <a:pt x="3" y="16"/>
                  </a:lnTo>
                  <a:lnTo>
                    <a:pt x="5" y="36"/>
                  </a:lnTo>
                  <a:lnTo>
                    <a:pt x="5" y="57"/>
                  </a:lnTo>
                  <a:lnTo>
                    <a:pt x="6" y="80"/>
                  </a:lnTo>
                  <a:lnTo>
                    <a:pt x="7" y="101"/>
                  </a:lnTo>
                  <a:lnTo>
                    <a:pt x="12" y="119"/>
                  </a:lnTo>
                  <a:lnTo>
                    <a:pt x="19" y="121"/>
                  </a:lnTo>
                  <a:lnTo>
                    <a:pt x="32" y="124"/>
                  </a:lnTo>
                  <a:lnTo>
                    <a:pt x="38" y="124"/>
                  </a:lnTo>
                  <a:lnTo>
                    <a:pt x="44" y="124"/>
                  </a:lnTo>
                  <a:lnTo>
                    <a:pt x="50" y="124"/>
                  </a:lnTo>
                  <a:lnTo>
                    <a:pt x="57" y="126"/>
                  </a:lnTo>
                  <a:lnTo>
                    <a:pt x="60" y="126"/>
                  </a:lnTo>
                  <a:lnTo>
                    <a:pt x="62" y="131"/>
                  </a:lnTo>
                  <a:lnTo>
                    <a:pt x="53" y="131"/>
                  </a:lnTo>
                  <a:lnTo>
                    <a:pt x="45" y="131"/>
                  </a:lnTo>
                  <a:lnTo>
                    <a:pt x="38" y="131"/>
                  </a:lnTo>
                  <a:lnTo>
                    <a:pt x="31" y="131"/>
                  </a:lnTo>
                  <a:lnTo>
                    <a:pt x="22" y="131"/>
                  </a:lnTo>
                  <a:lnTo>
                    <a:pt x="14" y="131"/>
                  </a:lnTo>
                  <a:lnTo>
                    <a:pt x="7" y="131"/>
                  </a:lnTo>
                  <a:lnTo>
                    <a:pt x="0" y="131"/>
                  </a:lnTo>
                  <a:lnTo>
                    <a:pt x="0" y="115"/>
                  </a:lnTo>
                  <a:lnTo>
                    <a:pt x="0" y="99"/>
                  </a:lnTo>
                  <a:lnTo>
                    <a:pt x="0" y="84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2" name="Freeform 230"/>
            <p:cNvSpPr>
              <a:spLocks/>
            </p:cNvSpPr>
            <p:nvPr/>
          </p:nvSpPr>
          <p:spPr bwMode="auto">
            <a:xfrm>
              <a:off x="363" y="1649"/>
              <a:ext cx="13" cy="31"/>
            </a:xfrm>
            <a:custGeom>
              <a:avLst/>
              <a:gdLst>
                <a:gd name="T0" fmla="*/ 0 w 63"/>
                <a:gd name="T1" fmla="*/ 27 h 151"/>
                <a:gd name="T2" fmla="*/ 4 w 63"/>
                <a:gd name="T3" fmla="*/ 14 h 151"/>
                <a:gd name="T4" fmla="*/ 11 w 63"/>
                <a:gd name="T5" fmla="*/ 6 h 151"/>
                <a:gd name="T6" fmla="*/ 20 w 63"/>
                <a:gd name="T7" fmla="*/ 1 h 151"/>
                <a:gd name="T8" fmla="*/ 31 w 63"/>
                <a:gd name="T9" fmla="*/ 0 h 151"/>
                <a:gd name="T10" fmla="*/ 40 w 63"/>
                <a:gd name="T11" fmla="*/ 1 h 151"/>
                <a:gd name="T12" fmla="*/ 48 w 63"/>
                <a:gd name="T13" fmla="*/ 6 h 151"/>
                <a:gd name="T14" fmla="*/ 56 w 63"/>
                <a:gd name="T15" fmla="*/ 14 h 151"/>
                <a:gd name="T16" fmla="*/ 63 w 63"/>
                <a:gd name="T17" fmla="*/ 27 h 151"/>
                <a:gd name="T18" fmla="*/ 63 w 63"/>
                <a:gd name="T19" fmla="*/ 151 h 151"/>
                <a:gd name="T20" fmla="*/ 0 w 63"/>
                <a:gd name="T21" fmla="*/ 151 h 151"/>
                <a:gd name="T22" fmla="*/ 0 w 63"/>
                <a:gd name="T23" fmla="*/ 2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51">
                  <a:moveTo>
                    <a:pt x="0" y="27"/>
                  </a:moveTo>
                  <a:lnTo>
                    <a:pt x="4" y="14"/>
                  </a:lnTo>
                  <a:lnTo>
                    <a:pt x="11" y="6"/>
                  </a:lnTo>
                  <a:lnTo>
                    <a:pt x="20" y="1"/>
                  </a:lnTo>
                  <a:lnTo>
                    <a:pt x="31" y="0"/>
                  </a:lnTo>
                  <a:lnTo>
                    <a:pt x="40" y="1"/>
                  </a:lnTo>
                  <a:lnTo>
                    <a:pt x="48" y="6"/>
                  </a:lnTo>
                  <a:lnTo>
                    <a:pt x="56" y="14"/>
                  </a:lnTo>
                  <a:lnTo>
                    <a:pt x="63" y="27"/>
                  </a:lnTo>
                  <a:lnTo>
                    <a:pt x="63" y="151"/>
                  </a:lnTo>
                  <a:lnTo>
                    <a:pt x="0" y="151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3" name="Freeform 231"/>
            <p:cNvSpPr>
              <a:spLocks/>
            </p:cNvSpPr>
            <p:nvPr/>
          </p:nvSpPr>
          <p:spPr bwMode="auto">
            <a:xfrm>
              <a:off x="370" y="1650"/>
              <a:ext cx="6" cy="30"/>
            </a:xfrm>
            <a:custGeom>
              <a:avLst/>
              <a:gdLst>
                <a:gd name="T0" fmla="*/ 28 w 28"/>
                <a:gd name="T1" fmla="*/ 26 h 147"/>
                <a:gd name="T2" fmla="*/ 28 w 28"/>
                <a:gd name="T3" fmla="*/ 147 h 147"/>
                <a:gd name="T4" fmla="*/ 12 w 28"/>
                <a:gd name="T5" fmla="*/ 22 h 147"/>
                <a:gd name="T6" fmla="*/ 3 w 28"/>
                <a:gd name="T7" fmla="*/ 7 h 147"/>
                <a:gd name="T8" fmla="*/ 0 w 28"/>
                <a:gd name="T9" fmla="*/ 1 h 147"/>
                <a:gd name="T10" fmla="*/ 2 w 28"/>
                <a:gd name="T11" fmla="*/ 0 h 147"/>
                <a:gd name="T12" fmla="*/ 7 w 28"/>
                <a:gd name="T13" fmla="*/ 2 h 147"/>
                <a:gd name="T14" fmla="*/ 12 w 28"/>
                <a:gd name="T15" fmla="*/ 7 h 147"/>
                <a:gd name="T16" fmla="*/ 19 w 28"/>
                <a:gd name="T17" fmla="*/ 13 h 147"/>
                <a:gd name="T18" fmla="*/ 24 w 28"/>
                <a:gd name="T19" fmla="*/ 19 h 147"/>
                <a:gd name="T20" fmla="*/ 28 w 28"/>
                <a:gd name="T21" fmla="*/ 2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" h="147">
                  <a:moveTo>
                    <a:pt x="28" y="26"/>
                  </a:moveTo>
                  <a:lnTo>
                    <a:pt x="28" y="147"/>
                  </a:lnTo>
                  <a:lnTo>
                    <a:pt x="12" y="22"/>
                  </a:lnTo>
                  <a:lnTo>
                    <a:pt x="3" y="7"/>
                  </a:lnTo>
                  <a:lnTo>
                    <a:pt x="0" y="1"/>
                  </a:lnTo>
                  <a:lnTo>
                    <a:pt x="2" y="0"/>
                  </a:lnTo>
                  <a:lnTo>
                    <a:pt x="7" y="2"/>
                  </a:lnTo>
                  <a:lnTo>
                    <a:pt x="12" y="7"/>
                  </a:lnTo>
                  <a:lnTo>
                    <a:pt x="19" y="13"/>
                  </a:lnTo>
                  <a:lnTo>
                    <a:pt x="24" y="19"/>
                  </a:lnTo>
                  <a:lnTo>
                    <a:pt x="28" y="26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4" name="Freeform 232"/>
            <p:cNvSpPr>
              <a:spLocks/>
            </p:cNvSpPr>
            <p:nvPr/>
          </p:nvSpPr>
          <p:spPr bwMode="auto">
            <a:xfrm>
              <a:off x="363" y="1654"/>
              <a:ext cx="13" cy="26"/>
            </a:xfrm>
            <a:custGeom>
              <a:avLst/>
              <a:gdLst>
                <a:gd name="T0" fmla="*/ 0 w 62"/>
                <a:gd name="T1" fmla="*/ 8 h 130"/>
                <a:gd name="T2" fmla="*/ 2 w 62"/>
                <a:gd name="T3" fmla="*/ 0 h 130"/>
                <a:gd name="T4" fmla="*/ 3 w 62"/>
                <a:gd name="T5" fmla="*/ 5 h 130"/>
                <a:gd name="T6" fmla="*/ 3 w 62"/>
                <a:gd name="T7" fmla="*/ 16 h 130"/>
                <a:gd name="T8" fmla="*/ 5 w 62"/>
                <a:gd name="T9" fmla="*/ 36 h 130"/>
                <a:gd name="T10" fmla="*/ 5 w 62"/>
                <a:gd name="T11" fmla="*/ 57 h 130"/>
                <a:gd name="T12" fmla="*/ 6 w 62"/>
                <a:gd name="T13" fmla="*/ 80 h 130"/>
                <a:gd name="T14" fmla="*/ 7 w 62"/>
                <a:gd name="T15" fmla="*/ 101 h 130"/>
                <a:gd name="T16" fmla="*/ 12 w 62"/>
                <a:gd name="T17" fmla="*/ 118 h 130"/>
                <a:gd name="T18" fmla="*/ 20 w 62"/>
                <a:gd name="T19" fmla="*/ 121 h 130"/>
                <a:gd name="T20" fmla="*/ 32 w 62"/>
                <a:gd name="T21" fmla="*/ 123 h 130"/>
                <a:gd name="T22" fmla="*/ 44 w 62"/>
                <a:gd name="T23" fmla="*/ 123 h 130"/>
                <a:gd name="T24" fmla="*/ 54 w 62"/>
                <a:gd name="T25" fmla="*/ 126 h 130"/>
                <a:gd name="T26" fmla="*/ 59 w 62"/>
                <a:gd name="T27" fmla="*/ 126 h 130"/>
                <a:gd name="T28" fmla="*/ 62 w 62"/>
                <a:gd name="T29" fmla="*/ 130 h 130"/>
                <a:gd name="T30" fmla="*/ 53 w 62"/>
                <a:gd name="T31" fmla="*/ 130 h 130"/>
                <a:gd name="T32" fmla="*/ 46 w 62"/>
                <a:gd name="T33" fmla="*/ 130 h 130"/>
                <a:gd name="T34" fmla="*/ 37 w 62"/>
                <a:gd name="T35" fmla="*/ 130 h 130"/>
                <a:gd name="T36" fmla="*/ 29 w 62"/>
                <a:gd name="T37" fmla="*/ 130 h 130"/>
                <a:gd name="T38" fmla="*/ 22 w 62"/>
                <a:gd name="T39" fmla="*/ 130 h 130"/>
                <a:gd name="T40" fmla="*/ 15 w 62"/>
                <a:gd name="T41" fmla="*/ 130 h 130"/>
                <a:gd name="T42" fmla="*/ 7 w 62"/>
                <a:gd name="T43" fmla="*/ 130 h 130"/>
                <a:gd name="T44" fmla="*/ 0 w 62"/>
                <a:gd name="T45" fmla="*/ 130 h 130"/>
                <a:gd name="T46" fmla="*/ 0 w 62"/>
                <a:gd name="T47" fmla="*/ 114 h 130"/>
                <a:gd name="T48" fmla="*/ 0 w 62"/>
                <a:gd name="T49" fmla="*/ 99 h 130"/>
                <a:gd name="T50" fmla="*/ 0 w 62"/>
                <a:gd name="T51" fmla="*/ 84 h 130"/>
                <a:gd name="T52" fmla="*/ 0 w 62"/>
                <a:gd name="T53" fmla="*/ 69 h 130"/>
                <a:gd name="T54" fmla="*/ 0 w 62"/>
                <a:gd name="T55" fmla="*/ 53 h 130"/>
                <a:gd name="T56" fmla="*/ 0 w 62"/>
                <a:gd name="T57" fmla="*/ 38 h 130"/>
                <a:gd name="T58" fmla="*/ 0 w 62"/>
                <a:gd name="T59" fmla="*/ 23 h 130"/>
                <a:gd name="T60" fmla="*/ 0 w 62"/>
                <a:gd name="T61" fmla="*/ 8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2" h="130">
                  <a:moveTo>
                    <a:pt x="0" y="8"/>
                  </a:moveTo>
                  <a:lnTo>
                    <a:pt x="2" y="0"/>
                  </a:lnTo>
                  <a:lnTo>
                    <a:pt x="3" y="5"/>
                  </a:lnTo>
                  <a:lnTo>
                    <a:pt x="3" y="16"/>
                  </a:lnTo>
                  <a:lnTo>
                    <a:pt x="5" y="36"/>
                  </a:lnTo>
                  <a:lnTo>
                    <a:pt x="5" y="57"/>
                  </a:lnTo>
                  <a:lnTo>
                    <a:pt x="6" y="80"/>
                  </a:lnTo>
                  <a:lnTo>
                    <a:pt x="7" y="101"/>
                  </a:lnTo>
                  <a:lnTo>
                    <a:pt x="12" y="118"/>
                  </a:lnTo>
                  <a:lnTo>
                    <a:pt x="20" y="121"/>
                  </a:lnTo>
                  <a:lnTo>
                    <a:pt x="32" y="123"/>
                  </a:lnTo>
                  <a:lnTo>
                    <a:pt x="44" y="123"/>
                  </a:lnTo>
                  <a:lnTo>
                    <a:pt x="54" y="126"/>
                  </a:lnTo>
                  <a:lnTo>
                    <a:pt x="59" y="126"/>
                  </a:lnTo>
                  <a:lnTo>
                    <a:pt x="62" y="130"/>
                  </a:lnTo>
                  <a:lnTo>
                    <a:pt x="53" y="130"/>
                  </a:lnTo>
                  <a:lnTo>
                    <a:pt x="46" y="130"/>
                  </a:lnTo>
                  <a:lnTo>
                    <a:pt x="37" y="130"/>
                  </a:lnTo>
                  <a:lnTo>
                    <a:pt x="29" y="130"/>
                  </a:lnTo>
                  <a:lnTo>
                    <a:pt x="22" y="130"/>
                  </a:lnTo>
                  <a:lnTo>
                    <a:pt x="15" y="130"/>
                  </a:lnTo>
                  <a:lnTo>
                    <a:pt x="7" y="130"/>
                  </a:lnTo>
                  <a:lnTo>
                    <a:pt x="0" y="130"/>
                  </a:lnTo>
                  <a:lnTo>
                    <a:pt x="0" y="114"/>
                  </a:lnTo>
                  <a:lnTo>
                    <a:pt x="0" y="99"/>
                  </a:lnTo>
                  <a:lnTo>
                    <a:pt x="0" y="84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5" name="Freeform 233"/>
            <p:cNvSpPr>
              <a:spLocks/>
            </p:cNvSpPr>
            <p:nvPr/>
          </p:nvSpPr>
          <p:spPr bwMode="auto">
            <a:xfrm>
              <a:off x="312" y="1688"/>
              <a:ext cx="114" cy="85"/>
            </a:xfrm>
            <a:custGeom>
              <a:avLst/>
              <a:gdLst>
                <a:gd name="T0" fmla="*/ 0 w 566"/>
                <a:gd name="T1" fmla="*/ 78 h 426"/>
                <a:gd name="T2" fmla="*/ 47 w 566"/>
                <a:gd name="T3" fmla="*/ 43 h 426"/>
                <a:gd name="T4" fmla="*/ 114 w 566"/>
                <a:gd name="T5" fmla="*/ 20 h 426"/>
                <a:gd name="T6" fmla="*/ 192 w 566"/>
                <a:gd name="T7" fmla="*/ 3 h 426"/>
                <a:gd name="T8" fmla="*/ 277 w 566"/>
                <a:gd name="T9" fmla="*/ 0 h 426"/>
                <a:gd name="T10" fmla="*/ 362 w 566"/>
                <a:gd name="T11" fmla="*/ 3 h 426"/>
                <a:gd name="T12" fmla="*/ 443 w 566"/>
                <a:gd name="T13" fmla="*/ 18 h 426"/>
                <a:gd name="T14" fmla="*/ 513 w 566"/>
                <a:gd name="T15" fmla="*/ 42 h 426"/>
                <a:gd name="T16" fmla="*/ 566 w 566"/>
                <a:gd name="T17" fmla="*/ 78 h 426"/>
                <a:gd name="T18" fmla="*/ 566 w 566"/>
                <a:gd name="T19" fmla="*/ 426 h 426"/>
                <a:gd name="T20" fmla="*/ 0 w 566"/>
                <a:gd name="T21" fmla="*/ 426 h 426"/>
                <a:gd name="T22" fmla="*/ 0 w 566"/>
                <a:gd name="T23" fmla="*/ 7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6" h="426">
                  <a:moveTo>
                    <a:pt x="0" y="78"/>
                  </a:moveTo>
                  <a:lnTo>
                    <a:pt x="47" y="43"/>
                  </a:lnTo>
                  <a:lnTo>
                    <a:pt x="114" y="20"/>
                  </a:lnTo>
                  <a:lnTo>
                    <a:pt x="192" y="3"/>
                  </a:lnTo>
                  <a:lnTo>
                    <a:pt x="277" y="0"/>
                  </a:lnTo>
                  <a:lnTo>
                    <a:pt x="362" y="3"/>
                  </a:lnTo>
                  <a:lnTo>
                    <a:pt x="443" y="18"/>
                  </a:lnTo>
                  <a:lnTo>
                    <a:pt x="513" y="42"/>
                  </a:lnTo>
                  <a:lnTo>
                    <a:pt x="566" y="78"/>
                  </a:lnTo>
                  <a:lnTo>
                    <a:pt x="566" y="426"/>
                  </a:lnTo>
                  <a:lnTo>
                    <a:pt x="0" y="426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6" name="Freeform 234"/>
            <p:cNvSpPr>
              <a:spLocks/>
            </p:cNvSpPr>
            <p:nvPr/>
          </p:nvSpPr>
          <p:spPr bwMode="auto">
            <a:xfrm>
              <a:off x="324" y="1695"/>
              <a:ext cx="94" cy="79"/>
            </a:xfrm>
            <a:custGeom>
              <a:avLst/>
              <a:gdLst>
                <a:gd name="T0" fmla="*/ 0 w 470"/>
                <a:gd name="T1" fmla="*/ 73 h 393"/>
                <a:gd name="T2" fmla="*/ 39 w 470"/>
                <a:gd name="T3" fmla="*/ 41 h 393"/>
                <a:gd name="T4" fmla="*/ 94 w 470"/>
                <a:gd name="T5" fmla="*/ 18 h 393"/>
                <a:gd name="T6" fmla="*/ 159 w 470"/>
                <a:gd name="T7" fmla="*/ 3 h 393"/>
                <a:gd name="T8" fmla="*/ 229 w 470"/>
                <a:gd name="T9" fmla="*/ 0 h 393"/>
                <a:gd name="T10" fmla="*/ 300 w 470"/>
                <a:gd name="T11" fmla="*/ 3 h 393"/>
                <a:gd name="T12" fmla="*/ 367 w 470"/>
                <a:gd name="T13" fmla="*/ 17 h 393"/>
                <a:gd name="T14" fmla="*/ 424 w 470"/>
                <a:gd name="T15" fmla="*/ 39 h 393"/>
                <a:gd name="T16" fmla="*/ 470 w 470"/>
                <a:gd name="T17" fmla="*/ 73 h 393"/>
                <a:gd name="T18" fmla="*/ 470 w 470"/>
                <a:gd name="T19" fmla="*/ 393 h 393"/>
                <a:gd name="T20" fmla="*/ 0 w 470"/>
                <a:gd name="T21" fmla="*/ 393 h 393"/>
                <a:gd name="T22" fmla="*/ 0 w 470"/>
                <a:gd name="T23" fmla="*/ 7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393">
                  <a:moveTo>
                    <a:pt x="0" y="73"/>
                  </a:moveTo>
                  <a:lnTo>
                    <a:pt x="39" y="41"/>
                  </a:lnTo>
                  <a:lnTo>
                    <a:pt x="94" y="18"/>
                  </a:lnTo>
                  <a:lnTo>
                    <a:pt x="159" y="3"/>
                  </a:lnTo>
                  <a:lnTo>
                    <a:pt x="229" y="0"/>
                  </a:lnTo>
                  <a:lnTo>
                    <a:pt x="300" y="3"/>
                  </a:lnTo>
                  <a:lnTo>
                    <a:pt x="367" y="17"/>
                  </a:lnTo>
                  <a:lnTo>
                    <a:pt x="424" y="39"/>
                  </a:lnTo>
                  <a:lnTo>
                    <a:pt x="470" y="73"/>
                  </a:lnTo>
                  <a:lnTo>
                    <a:pt x="470" y="393"/>
                  </a:lnTo>
                  <a:lnTo>
                    <a:pt x="0" y="393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7" name="Freeform 235"/>
            <p:cNvSpPr>
              <a:spLocks/>
            </p:cNvSpPr>
            <p:nvPr/>
          </p:nvSpPr>
          <p:spPr bwMode="auto">
            <a:xfrm>
              <a:off x="382" y="1713"/>
              <a:ext cx="15" cy="60"/>
            </a:xfrm>
            <a:custGeom>
              <a:avLst/>
              <a:gdLst>
                <a:gd name="T0" fmla="*/ 0 w 73"/>
                <a:gd name="T1" fmla="*/ 56 h 300"/>
                <a:gd name="T2" fmla="*/ 5 w 73"/>
                <a:gd name="T3" fmla="*/ 31 h 300"/>
                <a:gd name="T4" fmla="*/ 14 w 73"/>
                <a:gd name="T5" fmla="*/ 14 h 300"/>
                <a:gd name="T6" fmla="*/ 25 w 73"/>
                <a:gd name="T7" fmla="*/ 3 h 300"/>
                <a:gd name="T8" fmla="*/ 36 w 73"/>
                <a:gd name="T9" fmla="*/ 0 h 300"/>
                <a:gd name="T10" fmla="*/ 46 w 73"/>
                <a:gd name="T11" fmla="*/ 3 h 300"/>
                <a:gd name="T12" fmla="*/ 57 w 73"/>
                <a:gd name="T13" fmla="*/ 12 h 300"/>
                <a:gd name="T14" fmla="*/ 66 w 73"/>
                <a:gd name="T15" fmla="*/ 30 h 300"/>
                <a:gd name="T16" fmla="*/ 73 w 73"/>
                <a:gd name="T17" fmla="*/ 56 h 300"/>
                <a:gd name="T18" fmla="*/ 73 w 73"/>
                <a:gd name="T19" fmla="*/ 300 h 300"/>
                <a:gd name="T20" fmla="*/ 0 w 73"/>
                <a:gd name="T21" fmla="*/ 300 h 300"/>
                <a:gd name="T22" fmla="*/ 0 w 73"/>
                <a:gd name="T23" fmla="*/ 56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300">
                  <a:moveTo>
                    <a:pt x="0" y="56"/>
                  </a:moveTo>
                  <a:lnTo>
                    <a:pt x="5" y="31"/>
                  </a:lnTo>
                  <a:lnTo>
                    <a:pt x="14" y="14"/>
                  </a:lnTo>
                  <a:lnTo>
                    <a:pt x="25" y="3"/>
                  </a:lnTo>
                  <a:lnTo>
                    <a:pt x="36" y="0"/>
                  </a:lnTo>
                  <a:lnTo>
                    <a:pt x="46" y="3"/>
                  </a:lnTo>
                  <a:lnTo>
                    <a:pt x="57" y="12"/>
                  </a:lnTo>
                  <a:lnTo>
                    <a:pt x="66" y="30"/>
                  </a:lnTo>
                  <a:lnTo>
                    <a:pt x="73" y="56"/>
                  </a:lnTo>
                  <a:lnTo>
                    <a:pt x="73" y="300"/>
                  </a:lnTo>
                  <a:lnTo>
                    <a:pt x="0" y="30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8" name="Freeform 236"/>
            <p:cNvSpPr>
              <a:spLocks/>
            </p:cNvSpPr>
            <p:nvPr/>
          </p:nvSpPr>
          <p:spPr bwMode="auto">
            <a:xfrm>
              <a:off x="765" y="1480"/>
              <a:ext cx="215" cy="292"/>
            </a:xfrm>
            <a:custGeom>
              <a:avLst/>
              <a:gdLst>
                <a:gd name="T0" fmla="*/ 72 w 1078"/>
                <a:gd name="T1" fmla="*/ 1453 h 1464"/>
                <a:gd name="T2" fmla="*/ 0 w 1078"/>
                <a:gd name="T3" fmla="*/ 4 h 1464"/>
                <a:gd name="T4" fmla="*/ 287 w 1078"/>
                <a:gd name="T5" fmla="*/ 4 h 1464"/>
                <a:gd name="T6" fmla="*/ 287 w 1078"/>
                <a:gd name="T7" fmla="*/ 195 h 1464"/>
                <a:gd name="T8" fmla="*/ 403 w 1078"/>
                <a:gd name="T9" fmla="*/ 195 h 1464"/>
                <a:gd name="T10" fmla="*/ 412 w 1078"/>
                <a:gd name="T11" fmla="*/ 9 h 1464"/>
                <a:gd name="T12" fmla="*/ 611 w 1078"/>
                <a:gd name="T13" fmla="*/ 8 h 1464"/>
                <a:gd name="T14" fmla="*/ 611 w 1078"/>
                <a:gd name="T15" fmla="*/ 191 h 1464"/>
                <a:gd name="T16" fmla="*/ 748 w 1078"/>
                <a:gd name="T17" fmla="*/ 198 h 1464"/>
                <a:gd name="T18" fmla="*/ 748 w 1078"/>
                <a:gd name="T19" fmla="*/ 0 h 1464"/>
                <a:gd name="T20" fmla="*/ 1006 w 1078"/>
                <a:gd name="T21" fmla="*/ 4 h 1464"/>
                <a:gd name="T22" fmla="*/ 1078 w 1078"/>
                <a:gd name="T23" fmla="*/ 1464 h 1464"/>
                <a:gd name="T24" fmla="*/ 72 w 1078"/>
                <a:gd name="T25" fmla="*/ 1453 h 1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8" h="1464">
                  <a:moveTo>
                    <a:pt x="72" y="1453"/>
                  </a:moveTo>
                  <a:lnTo>
                    <a:pt x="0" y="4"/>
                  </a:lnTo>
                  <a:lnTo>
                    <a:pt x="287" y="4"/>
                  </a:lnTo>
                  <a:lnTo>
                    <a:pt x="287" y="195"/>
                  </a:lnTo>
                  <a:lnTo>
                    <a:pt x="403" y="195"/>
                  </a:lnTo>
                  <a:lnTo>
                    <a:pt x="412" y="9"/>
                  </a:lnTo>
                  <a:lnTo>
                    <a:pt x="611" y="8"/>
                  </a:lnTo>
                  <a:lnTo>
                    <a:pt x="611" y="191"/>
                  </a:lnTo>
                  <a:lnTo>
                    <a:pt x="748" y="198"/>
                  </a:lnTo>
                  <a:lnTo>
                    <a:pt x="748" y="0"/>
                  </a:lnTo>
                  <a:lnTo>
                    <a:pt x="1006" y="4"/>
                  </a:lnTo>
                  <a:lnTo>
                    <a:pt x="1078" y="1464"/>
                  </a:lnTo>
                  <a:lnTo>
                    <a:pt x="72" y="1453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69" name="Freeform 237"/>
            <p:cNvSpPr>
              <a:spLocks/>
            </p:cNvSpPr>
            <p:nvPr/>
          </p:nvSpPr>
          <p:spPr bwMode="auto">
            <a:xfrm>
              <a:off x="836" y="1529"/>
              <a:ext cx="28" cy="6"/>
            </a:xfrm>
            <a:custGeom>
              <a:avLst/>
              <a:gdLst>
                <a:gd name="T0" fmla="*/ 125 w 137"/>
                <a:gd name="T1" fmla="*/ 29 h 29"/>
                <a:gd name="T2" fmla="*/ 14 w 137"/>
                <a:gd name="T3" fmla="*/ 29 h 29"/>
                <a:gd name="T4" fmla="*/ 4 w 137"/>
                <a:gd name="T5" fmla="*/ 27 h 29"/>
                <a:gd name="T6" fmla="*/ 0 w 137"/>
                <a:gd name="T7" fmla="*/ 22 h 29"/>
                <a:gd name="T8" fmla="*/ 0 w 137"/>
                <a:gd name="T9" fmla="*/ 6 h 29"/>
                <a:gd name="T10" fmla="*/ 4 w 137"/>
                <a:gd name="T11" fmla="*/ 1 h 29"/>
                <a:gd name="T12" fmla="*/ 14 w 137"/>
                <a:gd name="T13" fmla="*/ 0 h 29"/>
                <a:gd name="T14" fmla="*/ 125 w 137"/>
                <a:gd name="T15" fmla="*/ 0 h 29"/>
                <a:gd name="T16" fmla="*/ 133 w 137"/>
                <a:gd name="T17" fmla="*/ 1 h 29"/>
                <a:gd name="T18" fmla="*/ 137 w 137"/>
                <a:gd name="T19" fmla="*/ 6 h 29"/>
                <a:gd name="T20" fmla="*/ 137 w 137"/>
                <a:gd name="T21" fmla="*/ 22 h 29"/>
                <a:gd name="T22" fmla="*/ 133 w 137"/>
                <a:gd name="T23" fmla="*/ 27 h 29"/>
                <a:gd name="T24" fmla="*/ 125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4" y="29"/>
                  </a:lnTo>
                  <a:lnTo>
                    <a:pt x="4" y="27"/>
                  </a:lnTo>
                  <a:lnTo>
                    <a:pt x="0" y="22"/>
                  </a:lnTo>
                  <a:lnTo>
                    <a:pt x="0" y="6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5" y="0"/>
                  </a:lnTo>
                  <a:lnTo>
                    <a:pt x="133" y="1"/>
                  </a:lnTo>
                  <a:lnTo>
                    <a:pt x="137" y="6"/>
                  </a:lnTo>
                  <a:lnTo>
                    <a:pt x="137" y="22"/>
                  </a:lnTo>
                  <a:lnTo>
                    <a:pt x="133" y="27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0" name="Freeform 238"/>
            <p:cNvSpPr>
              <a:spLocks/>
            </p:cNvSpPr>
            <p:nvPr/>
          </p:nvSpPr>
          <p:spPr bwMode="auto">
            <a:xfrm>
              <a:off x="842" y="1537"/>
              <a:ext cx="27" cy="6"/>
            </a:xfrm>
            <a:custGeom>
              <a:avLst/>
              <a:gdLst>
                <a:gd name="T0" fmla="*/ 123 w 136"/>
                <a:gd name="T1" fmla="*/ 28 h 28"/>
                <a:gd name="T2" fmla="*/ 13 w 136"/>
                <a:gd name="T3" fmla="*/ 28 h 28"/>
                <a:gd name="T4" fmla="*/ 3 w 136"/>
                <a:gd name="T5" fmla="*/ 26 h 28"/>
                <a:gd name="T6" fmla="*/ 0 w 136"/>
                <a:gd name="T7" fmla="*/ 22 h 28"/>
                <a:gd name="T8" fmla="*/ 0 w 136"/>
                <a:gd name="T9" fmla="*/ 5 h 28"/>
                <a:gd name="T10" fmla="*/ 3 w 136"/>
                <a:gd name="T11" fmla="*/ 0 h 28"/>
                <a:gd name="T12" fmla="*/ 13 w 136"/>
                <a:gd name="T13" fmla="*/ 0 h 28"/>
                <a:gd name="T14" fmla="*/ 123 w 136"/>
                <a:gd name="T15" fmla="*/ 0 h 28"/>
                <a:gd name="T16" fmla="*/ 132 w 136"/>
                <a:gd name="T17" fmla="*/ 0 h 28"/>
                <a:gd name="T18" fmla="*/ 136 w 136"/>
                <a:gd name="T19" fmla="*/ 5 h 28"/>
                <a:gd name="T20" fmla="*/ 136 w 136"/>
                <a:gd name="T21" fmla="*/ 22 h 28"/>
                <a:gd name="T22" fmla="*/ 132 w 136"/>
                <a:gd name="T23" fmla="*/ 26 h 28"/>
                <a:gd name="T24" fmla="*/ 123 w 136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8">
                  <a:moveTo>
                    <a:pt x="123" y="28"/>
                  </a:moveTo>
                  <a:lnTo>
                    <a:pt x="13" y="28"/>
                  </a:lnTo>
                  <a:lnTo>
                    <a:pt x="3" y="26"/>
                  </a:lnTo>
                  <a:lnTo>
                    <a:pt x="0" y="22"/>
                  </a:lnTo>
                  <a:lnTo>
                    <a:pt x="0" y="5"/>
                  </a:lnTo>
                  <a:lnTo>
                    <a:pt x="3" y="0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2" y="0"/>
                  </a:lnTo>
                  <a:lnTo>
                    <a:pt x="136" y="5"/>
                  </a:lnTo>
                  <a:lnTo>
                    <a:pt x="136" y="22"/>
                  </a:lnTo>
                  <a:lnTo>
                    <a:pt x="132" y="26"/>
                  </a:lnTo>
                  <a:lnTo>
                    <a:pt x="123" y="28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1" name="Freeform 239"/>
            <p:cNvSpPr>
              <a:spLocks/>
            </p:cNvSpPr>
            <p:nvPr/>
          </p:nvSpPr>
          <p:spPr bwMode="auto">
            <a:xfrm>
              <a:off x="820" y="1547"/>
              <a:ext cx="27" cy="6"/>
            </a:xfrm>
            <a:custGeom>
              <a:avLst/>
              <a:gdLst>
                <a:gd name="T0" fmla="*/ 125 w 137"/>
                <a:gd name="T1" fmla="*/ 29 h 29"/>
                <a:gd name="T2" fmla="*/ 12 w 137"/>
                <a:gd name="T3" fmla="*/ 29 h 29"/>
                <a:gd name="T4" fmla="*/ 4 w 137"/>
                <a:gd name="T5" fmla="*/ 28 h 29"/>
                <a:gd name="T6" fmla="*/ 0 w 137"/>
                <a:gd name="T7" fmla="*/ 24 h 29"/>
                <a:gd name="T8" fmla="*/ 0 w 137"/>
                <a:gd name="T9" fmla="*/ 7 h 29"/>
                <a:gd name="T10" fmla="*/ 4 w 137"/>
                <a:gd name="T11" fmla="*/ 2 h 29"/>
                <a:gd name="T12" fmla="*/ 12 w 137"/>
                <a:gd name="T13" fmla="*/ 0 h 29"/>
                <a:gd name="T14" fmla="*/ 125 w 137"/>
                <a:gd name="T15" fmla="*/ 0 h 29"/>
                <a:gd name="T16" fmla="*/ 133 w 137"/>
                <a:gd name="T17" fmla="*/ 2 h 29"/>
                <a:gd name="T18" fmla="*/ 137 w 137"/>
                <a:gd name="T19" fmla="*/ 7 h 29"/>
                <a:gd name="T20" fmla="*/ 137 w 137"/>
                <a:gd name="T21" fmla="*/ 24 h 29"/>
                <a:gd name="T22" fmla="*/ 133 w 137"/>
                <a:gd name="T23" fmla="*/ 28 h 29"/>
                <a:gd name="T24" fmla="*/ 125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2" y="29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7"/>
                  </a:lnTo>
                  <a:lnTo>
                    <a:pt x="4" y="2"/>
                  </a:lnTo>
                  <a:lnTo>
                    <a:pt x="12" y="0"/>
                  </a:lnTo>
                  <a:lnTo>
                    <a:pt x="125" y="0"/>
                  </a:lnTo>
                  <a:lnTo>
                    <a:pt x="133" y="2"/>
                  </a:lnTo>
                  <a:lnTo>
                    <a:pt x="137" y="7"/>
                  </a:lnTo>
                  <a:lnTo>
                    <a:pt x="137" y="24"/>
                  </a:lnTo>
                  <a:lnTo>
                    <a:pt x="133" y="28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2" name="Freeform 240"/>
            <p:cNvSpPr>
              <a:spLocks/>
            </p:cNvSpPr>
            <p:nvPr/>
          </p:nvSpPr>
          <p:spPr bwMode="auto">
            <a:xfrm>
              <a:off x="815" y="1539"/>
              <a:ext cx="27" cy="6"/>
            </a:xfrm>
            <a:custGeom>
              <a:avLst/>
              <a:gdLst>
                <a:gd name="T0" fmla="*/ 125 w 137"/>
                <a:gd name="T1" fmla="*/ 29 h 29"/>
                <a:gd name="T2" fmla="*/ 14 w 137"/>
                <a:gd name="T3" fmla="*/ 29 h 29"/>
                <a:gd name="T4" fmla="*/ 4 w 137"/>
                <a:gd name="T5" fmla="*/ 26 h 29"/>
                <a:gd name="T6" fmla="*/ 0 w 137"/>
                <a:gd name="T7" fmla="*/ 24 h 29"/>
                <a:gd name="T8" fmla="*/ 0 w 137"/>
                <a:gd name="T9" fmla="*/ 5 h 29"/>
                <a:gd name="T10" fmla="*/ 4 w 137"/>
                <a:gd name="T11" fmla="*/ 0 h 29"/>
                <a:gd name="T12" fmla="*/ 14 w 137"/>
                <a:gd name="T13" fmla="*/ 0 h 29"/>
                <a:gd name="T14" fmla="*/ 125 w 137"/>
                <a:gd name="T15" fmla="*/ 0 h 29"/>
                <a:gd name="T16" fmla="*/ 133 w 137"/>
                <a:gd name="T17" fmla="*/ 0 h 29"/>
                <a:gd name="T18" fmla="*/ 137 w 137"/>
                <a:gd name="T19" fmla="*/ 5 h 29"/>
                <a:gd name="T20" fmla="*/ 137 w 137"/>
                <a:gd name="T21" fmla="*/ 24 h 29"/>
                <a:gd name="T22" fmla="*/ 133 w 137"/>
                <a:gd name="T23" fmla="*/ 26 h 29"/>
                <a:gd name="T24" fmla="*/ 125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4" y="29"/>
                  </a:lnTo>
                  <a:lnTo>
                    <a:pt x="4" y="26"/>
                  </a:lnTo>
                  <a:lnTo>
                    <a:pt x="0" y="24"/>
                  </a:lnTo>
                  <a:lnTo>
                    <a:pt x="0" y="5"/>
                  </a:lnTo>
                  <a:lnTo>
                    <a:pt x="4" y="0"/>
                  </a:lnTo>
                  <a:lnTo>
                    <a:pt x="14" y="0"/>
                  </a:lnTo>
                  <a:lnTo>
                    <a:pt x="125" y="0"/>
                  </a:lnTo>
                  <a:lnTo>
                    <a:pt x="133" y="0"/>
                  </a:lnTo>
                  <a:lnTo>
                    <a:pt x="137" y="5"/>
                  </a:lnTo>
                  <a:lnTo>
                    <a:pt x="137" y="24"/>
                  </a:lnTo>
                  <a:lnTo>
                    <a:pt x="133" y="26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3" name="Freeform 241"/>
            <p:cNvSpPr>
              <a:spLocks/>
            </p:cNvSpPr>
            <p:nvPr/>
          </p:nvSpPr>
          <p:spPr bwMode="auto">
            <a:xfrm>
              <a:off x="811" y="1553"/>
              <a:ext cx="28" cy="6"/>
            </a:xfrm>
            <a:custGeom>
              <a:avLst/>
              <a:gdLst>
                <a:gd name="T0" fmla="*/ 125 w 137"/>
                <a:gd name="T1" fmla="*/ 29 h 29"/>
                <a:gd name="T2" fmla="*/ 12 w 137"/>
                <a:gd name="T3" fmla="*/ 29 h 29"/>
                <a:gd name="T4" fmla="*/ 2 w 137"/>
                <a:gd name="T5" fmla="*/ 28 h 29"/>
                <a:gd name="T6" fmla="*/ 0 w 137"/>
                <a:gd name="T7" fmla="*/ 23 h 29"/>
                <a:gd name="T8" fmla="*/ 0 w 137"/>
                <a:gd name="T9" fmla="*/ 7 h 29"/>
                <a:gd name="T10" fmla="*/ 2 w 137"/>
                <a:gd name="T11" fmla="*/ 1 h 29"/>
                <a:gd name="T12" fmla="*/ 12 w 137"/>
                <a:gd name="T13" fmla="*/ 0 h 29"/>
                <a:gd name="T14" fmla="*/ 125 w 137"/>
                <a:gd name="T15" fmla="*/ 0 h 29"/>
                <a:gd name="T16" fmla="*/ 132 w 137"/>
                <a:gd name="T17" fmla="*/ 1 h 29"/>
                <a:gd name="T18" fmla="*/ 137 w 137"/>
                <a:gd name="T19" fmla="*/ 7 h 29"/>
                <a:gd name="T20" fmla="*/ 137 w 137"/>
                <a:gd name="T21" fmla="*/ 23 h 29"/>
                <a:gd name="T22" fmla="*/ 132 w 137"/>
                <a:gd name="T23" fmla="*/ 28 h 29"/>
                <a:gd name="T24" fmla="*/ 125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5" y="29"/>
                  </a:moveTo>
                  <a:lnTo>
                    <a:pt x="12" y="29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7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5" y="0"/>
                  </a:lnTo>
                  <a:lnTo>
                    <a:pt x="132" y="1"/>
                  </a:lnTo>
                  <a:lnTo>
                    <a:pt x="137" y="7"/>
                  </a:lnTo>
                  <a:lnTo>
                    <a:pt x="137" y="23"/>
                  </a:lnTo>
                  <a:lnTo>
                    <a:pt x="132" y="28"/>
                  </a:lnTo>
                  <a:lnTo>
                    <a:pt x="125" y="29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4" name="Freeform 242"/>
            <p:cNvSpPr>
              <a:spLocks/>
            </p:cNvSpPr>
            <p:nvPr/>
          </p:nvSpPr>
          <p:spPr bwMode="auto">
            <a:xfrm>
              <a:off x="813" y="1524"/>
              <a:ext cx="27" cy="7"/>
            </a:xfrm>
            <a:custGeom>
              <a:avLst/>
              <a:gdLst>
                <a:gd name="T0" fmla="*/ 124 w 136"/>
                <a:gd name="T1" fmla="*/ 31 h 31"/>
                <a:gd name="T2" fmla="*/ 14 w 136"/>
                <a:gd name="T3" fmla="*/ 31 h 31"/>
                <a:gd name="T4" fmla="*/ 4 w 136"/>
                <a:gd name="T5" fmla="*/ 29 h 31"/>
                <a:gd name="T6" fmla="*/ 0 w 136"/>
                <a:gd name="T7" fmla="*/ 25 h 31"/>
                <a:gd name="T8" fmla="*/ 0 w 136"/>
                <a:gd name="T9" fmla="*/ 8 h 31"/>
                <a:gd name="T10" fmla="*/ 4 w 136"/>
                <a:gd name="T11" fmla="*/ 2 h 31"/>
                <a:gd name="T12" fmla="*/ 14 w 136"/>
                <a:gd name="T13" fmla="*/ 0 h 31"/>
                <a:gd name="T14" fmla="*/ 124 w 136"/>
                <a:gd name="T15" fmla="*/ 0 h 31"/>
                <a:gd name="T16" fmla="*/ 133 w 136"/>
                <a:gd name="T17" fmla="*/ 2 h 31"/>
                <a:gd name="T18" fmla="*/ 136 w 136"/>
                <a:gd name="T19" fmla="*/ 8 h 31"/>
                <a:gd name="T20" fmla="*/ 136 w 136"/>
                <a:gd name="T21" fmla="*/ 25 h 31"/>
                <a:gd name="T22" fmla="*/ 133 w 136"/>
                <a:gd name="T23" fmla="*/ 29 h 31"/>
                <a:gd name="T24" fmla="*/ 124 w 136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31">
                  <a:moveTo>
                    <a:pt x="124" y="31"/>
                  </a:moveTo>
                  <a:lnTo>
                    <a:pt x="14" y="31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2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3" y="2"/>
                  </a:lnTo>
                  <a:lnTo>
                    <a:pt x="136" y="8"/>
                  </a:lnTo>
                  <a:lnTo>
                    <a:pt x="136" y="25"/>
                  </a:lnTo>
                  <a:lnTo>
                    <a:pt x="133" y="29"/>
                  </a:lnTo>
                  <a:lnTo>
                    <a:pt x="124" y="31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5" name="Freeform 243"/>
            <p:cNvSpPr>
              <a:spLocks/>
            </p:cNvSpPr>
            <p:nvPr/>
          </p:nvSpPr>
          <p:spPr bwMode="auto">
            <a:xfrm>
              <a:off x="838" y="1588"/>
              <a:ext cx="28" cy="6"/>
            </a:xfrm>
            <a:custGeom>
              <a:avLst/>
              <a:gdLst>
                <a:gd name="T0" fmla="*/ 125 w 137"/>
                <a:gd name="T1" fmla="*/ 31 h 31"/>
                <a:gd name="T2" fmla="*/ 15 w 137"/>
                <a:gd name="T3" fmla="*/ 31 h 31"/>
                <a:gd name="T4" fmla="*/ 4 w 137"/>
                <a:gd name="T5" fmla="*/ 29 h 31"/>
                <a:gd name="T6" fmla="*/ 0 w 137"/>
                <a:gd name="T7" fmla="*/ 24 h 31"/>
                <a:gd name="T8" fmla="*/ 0 w 137"/>
                <a:gd name="T9" fmla="*/ 7 h 31"/>
                <a:gd name="T10" fmla="*/ 4 w 137"/>
                <a:gd name="T11" fmla="*/ 2 h 31"/>
                <a:gd name="T12" fmla="*/ 15 w 137"/>
                <a:gd name="T13" fmla="*/ 0 h 31"/>
                <a:gd name="T14" fmla="*/ 125 w 137"/>
                <a:gd name="T15" fmla="*/ 0 h 31"/>
                <a:gd name="T16" fmla="*/ 134 w 137"/>
                <a:gd name="T17" fmla="*/ 2 h 31"/>
                <a:gd name="T18" fmla="*/ 137 w 137"/>
                <a:gd name="T19" fmla="*/ 7 h 31"/>
                <a:gd name="T20" fmla="*/ 137 w 137"/>
                <a:gd name="T21" fmla="*/ 24 h 31"/>
                <a:gd name="T22" fmla="*/ 134 w 137"/>
                <a:gd name="T23" fmla="*/ 29 h 31"/>
                <a:gd name="T24" fmla="*/ 125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5" y="31"/>
                  </a:moveTo>
                  <a:lnTo>
                    <a:pt x="15" y="31"/>
                  </a:lnTo>
                  <a:lnTo>
                    <a:pt x="4" y="29"/>
                  </a:lnTo>
                  <a:lnTo>
                    <a:pt x="0" y="24"/>
                  </a:lnTo>
                  <a:lnTo>
                    <a:pt x="0" y="7"/>
                  </a:lnTo>
                  <a:lnTo>
                    <a:pt x="4" y="2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2"/>
                  </a:lnTo>
                  <a:lnTo>
                    <a:pt x="137" y="7"/>
                  </a:lnTo>
                  <a:lnTo>
                    <a:pt x="137" y="24"/>
                  </a:lnTo>
                  <a:lnTo>
                    <a:pt x="134" y="29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6" name="Freeform 244"/>
            <p:cNvSpPr>
              <a:spLocks/>
            </p:cNvSpPr>
            <p:nvPr/>
          </p:nvSpPr>
          <p:spPr bwMode="auto">
            <a:xfrm>
              <a:off x="817" y="1598"/>
              <a:ext cx="27" cy="6"/>
            </a:xfrm>
            <a:custGeom>
              <a:avLst/>
              <a:gdLst>
                <a:gd name="T0" fmla="*/ 124 w 137"/>
                <a:gd name="T1" fmla="*/ 30 h 30"/>
                <a:gd name="T2" fmla="*/ 12 w 137"/>
                <a:gd name="T3" fmla="*/ 30 h 30"/>
                <a:gd name="T4" fmla="*/ 4 w 137"/>
                <a:gd name="T5" fmla="*/ 29 h 30"/>
                <a:gd name="T6" fmla="*/ 0 w 137"/>
                <a:gd name="T7" fmla="*/ 25 h 30"/>
                <a:gd name="T8" fmla="*/ 0 w 137"/>
                <a:gd name="T9" fmla="*/ 8 h 30"/>
                <a:gd name="T10" fmla="*/ 4 w 137"/>
                <a:gd name="T11" fmla="*/ 2 h 30"/>
                <a:gd name="T12" fmla="*/ 12 w 137"/>
                <a:gd name="T13" fmla="*/ 0 h 30"/>
                <a:gd name="T14" fmla="*/ 124 w 137"/>
                <a:gd name="T15" fmla="*/ 0 h 30"/>
                <a:gd name="T16" fmla="*/ 132 w 137"/>
                <a:gd name="T17" fmla="*/ 2 h 30"/>
                <a:gd name="T18" fmla="*/ 137 w 137"/>
                <a:gd name="T19" fmla="*/ 8 h 30"/>
                <a:gd name="T20" fmla="*/ 137 w 137"/>
                <a:gd name="T21" fmla="*/ 25 h 30"/>
                <a:gd name="T22" fmla="*/ 132 w 137"/>
                <a:gd name="T23" fmla="*/ 29 h 30"/>
                <a:gd name="T24" fmla="*/ 124 w 137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0">
                  <a:moveTo>
                    <a:pt x="124" y="30"/>
                  </a:moveTo>
                  <a:lnTo>
                    <a:pt x="12" y="30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2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7" y="8"/>
                  </a:lnTo>
                  <a:lnTo>
                    <a:pt x="137" y="25"/>
                  </a:lnTo>
                  <a:lnTo>
                    <a:pt x="132" y="29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7" name="Freeform 245"/>
            <p:cNvSpPr>
              <a:spLocks/>
            </p:cNvSpPr>
            <p:nvPr/>
          </p:nvSpPr>
          <p:spPr bwMode="auto">
            <a:xfrm>
              <a:off x="811" y="1590"/>
              <a:ext cx="28" cy="6"/>
            </a:xfrm>
            <a:custGeom>
              <a:avLst/>
              <a:gdLst>
                <a:gd name="T0" fmla="*/ 125 w 137"/>
                <a:gd name="T1" fmla="*/ 31 h 31"/>
                <a:gd name="T2" fmla="*/ 12 w 137"/>
                <a:gd name="T3" fmla="*/ 31 h 31"/>
                <a:gd name="T4" fmla="*/ 2 w 137"/>
                <a:gd name="T5" fmla="*/ 29 h 31"/>
                <a:gd name="T6" fmla="*/ 0 w 137"/>
                <a:gd name="T7" fmla="*/ 26 h 31"/>
                <a:gd name="T8" fmla="*/ 0 w 137"/>
                <a:gd name="T9" fmla="*/ 8 h 31"/>
                <a:gd name="T10" fmla="*/ 2 w 137"/>
                <a:gd name="T11" fmla="*/ 1 h 31"/>
                <a:gd name="T12" fmla="*/ 12 w 137"/>
                <a:gd name="T13" fmla="*/ 0 h 31"/>
                <a:gd name="T14" fmla="*/ 125 w 137"/>
                <a:gd name="T15" fmla="*/ 0 h 31"/>
                <a:gd name="T16" fmla="*/ 132 w 137"/>
                <a:gd name="T17" fmla="*/ 1 h 31"/>
                <a:gd name="T18" fmla="*/ 137 w 137"/>
                <a:gd name="T19" fmla="*/ 8 h 31"/>
                <a:gd name="T20" fmla="*/ 137 w 137"/>
                <a:gd name="T21" fmla="*/ 26 h 31"/>
                <a:gd name="T22" fmla="*/ 132 w 137"/>
                <a:gd name="T23" fmla="*/ 29 h 31"/>
                <a:gd name="T24" fmla="*/ 125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5" y="31"/>
                  </a:moveTo>
                  <a:lnTo>
                    <a:pt x="12" y="31"/>
                  </a:lnTo>
                  <a:lnTo>
                    <a:pt x="2" y="29"/>
                  </a:lnTo>
                  <a:lnTo>
                    <a:pt x="0" y="26"/>
                  </a:lnTo>
                  <a:lnTo>
                    <a:pt x="0" y="8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5" y="0"/>
                  </a:lnTo>
                  <a:lnTo>
                    <a:pt x="132" y="1"/>
                  </a:lnTo>
                  <a:lnTo>
                    <a:pt x="137" y="8"/>
                  </a:lnTo>
                  <a:lnTo>
                    <a:pt x="137" y="26"/>
                  </a:lnTo>
                  <a:lnTo>
                    <a:pt x="132" y="29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8" name="Freeform 246"/>
            <p:cNvSpPr>
              <a:spLocks/>
            </p:cNvSpPr>
            <p:nvPr/>
          </p:nvSpPr>
          <p:spPr bwMode="auto">
            <a:xfrm>
              <a:off x="831" y="1605"/>
              <a:ext cx="27" cy="6"/>
            </a:xfrm>
            <a:custGeom>
              <a:avLst/>
              <a:gdLst>
                <a:gd name="T0" fmla="*/ 123 w 136"/>
                <a:gd name="T1" fmla="*/ 28 h 28"/>
                <a:gd name="T2" fmla="*/ 13 w 136"/>
                <a:gd name="T3" fmla="*/ 28 h 28"/>
                <a:gd name="T4" fmla="*/ 3 w 136"/>
                <a:gd name="T5" fmla="*/ 27 h 28"/>
                <a:gd name="T6" fmla="*/ 0 w 136"/>
                <a:gd name="T7" fmla="*/ 23 h 28"/>
                <a:gd name="T8" fmla="*/ 0 w 136"/>
                <a:gd name="T9" fmla="*/ 6 h 28"/>
                <a:gd name="T10" fmla="*/ 3 w 136"/>
                <a:gd name="T11" fmla="*/ 1 h 28"/>
                <a:gd name="T12" fmla="*/ 13 w 136"/>
                <a:gd name="T13" fmla="*/ 0 h 28"/>
                <a:gd name="T14" fmla="*/ 123 w 136"/>
                <a:gd name="T15" fmla="*/ 0 h 28"/>
                <a:gd name="T16" fmla="*/ 132 w 136"/>
                <a:gd name="T17" fmla="*/ 1 h 28"/>
                <a:gd name="T18" fmla="*/ 136 w 136"/>
                <a:gd name="T19" fmla="*/ 6 h 28"/>
                <a:gd name="T20" fmla="*/ 136 w 136"/>
                <a:gd name="T21" fmla="*/ 23 h 28"/>
                <a:gd name="T22" fmla="*/ 132 w 136"/>
                <a:gd name="T23" fmla="*/ 27 h 28"/>
                <a:gd name="T24" fmla="*/ 123 w 136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8">
                  <a:moveTo>
                    <a:pt x="123" y="28"/>
                  </a:moveTo>
                  <a:lnTo>
                    <a:pt x="13" y="28"/>
                  </a:lnTo>
                  <a:lnTo>
                    <a:pt x="3" y="27"/>
                  </a:lnTo>
                  <a:lnTo>
                    <a:pt x="0" y="23"/>
                  </a:lnTo>
                  <a:lnTo>
                    <a:pt x="0" y="6"/>
                  </a:lnTo>
                  <a:lnTo>
                    <a:pt x="3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2" y="1"/>
                  </a:lnTo>
                  <a:lnTo>
                    <a:pt x="136" y="6"/>
                  </a:lnTo>
                  <a:lnTo>
                    <a:pt x="136" y="23"/>
                  </a:lnTo>
                  <a:lnTo>
                    <a:pt x="132" y="27"/>
                  </a:lnTo>
                  <a:lnTo>
                    <a:pt x="123" y="28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79" name="Freeform 247"/>
            <p:cNvSpPr>
              <a:spLocks/>
            </p:cNvSpPr>
            <p:nvPr/>
          </p:nvSpPr>
          <p:spPr bwMode="auto">
            <a:xfrm>
              <a:off x="858" y="1568"/>
              <a:ext cx="28" cy="6"/>
            </a:xfrm>
            <a:custGeom>
              <a:avLst/>
              <a:gdLst>
                <a:gd name="T0" fmla="*/ 124 w 138"/>
                <a:gd name="T1" fmla="*/ 30 h 30"/>
                <a:gd name="T2" fmla="*/ 12 w 138"/>
                <a:gd name="T3" fmla="*/ 30 h 30"/>
                <a:gd name="T4" fmla="*/ 2 w 138"/>
                <a:gd name="T5" fmla="*/ 29 h 30"/>
                <a:gd name="T6" fmla="*/ 0 w 138"/>
                <a:gd name="T7" fmla="*/ 25 h 30"/>
                <a:gd name="T8" fmla="*/ 0 w 138"/>
                <a:gd name="T9" fmla="*/ 7 h 30"/>
                <a:gd name="T10" fmla="*/ 2 w 138"/>
                <a:gd name="T11" fmla="*/ 2 h 30"/>
                <a:gd name="T12" fmla="*/ 12 w 138"/>
                <a:gd name="T13" fmla="*/ 0 h 30"/>
                <a:gd name="T14" fmla="*/ 124 w 138"/>
                <a:gd name="T15" fmla="*/ 0 h 30"/>
                <a:gd name="T16" fmla="*/ 133 w 138"/>
                <a:gd name="T17" fmla="*/ 2 h 30"/>
                <a:gd name="T18" fmla="*/ 138 w 138"/>
                <a:gd name="T19" fmla="*/ 7 h 30"/>
                <a:gd name="T20" fmla="*/ 138 w 138"/>
                <a:gd name="T21" fmla="*/ 25 h 30"/>
                <a:gd name="T22" fmla="*/ 133 w 138"/>
                <a:gd name="T23" fmla="*/ 29 h 30"/>
                <a:gd name="T24" fmla="*/ 124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4" y="30"/>
                  </a:moveTo>
                  <a:lnTo>
                    <a:pt x="12" y="30"/>
                  </a:lnTo>
                  <a:lnTo>
                    <a:pt x="2" y="29"/>
                  </a:lnTo>
                  <a:lnTo>
                    <a:pt x="0" y="25"/>
                  </a:lnTo>
                  <a:lnTo>
                    <a:pt x="0" y="7"/>
                  </a:lnTo>
                  <a:lnTo>
                    <a:pt x="2" y="2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3" y="2"/>
                  </a:lnTo>
                  <a:lnTo>
                    <a:pt x="138" y="7"/>
                  </a:lnTo>
                  <a:lnTo>
                    <a:pt x="138" y="25"/>
                  </a:lnTo>
                  <a:lnTo>
                    <a:pt x="133" y="29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0" name="Freeform 248"/>
            <p:cNvSpPr>
              <a:spLocks/>
            </p:cNvSpPr>
            <p:nvPr/>
          </p:nvSpPr>
          <p:spPr bwMode="auto">
            <a:xfrm>
              <a:off x="844" y="1610"/>
              <a:ext cx="27" cy="6"/>
            </a:xfrm>
            <a:custGeom>
              <a:avLst/>
              <a:gdLst>
                <a:gd name="T0" fmla="*/ 124 w 137"/>
                <a:gd name="T1" fmla="*/ 30 h 30"/>
                <a:gd name="T2" fmla="*/ 13 w 137"/>
                <a:gd name="T3" fmla="*/ 30 h 30"/>
                <a:gd name="T4" fmla="*/ 4 w 137"/>
                <a:gd name="T5" fmla="*/ 27 h 30"/>
                <a:gd name="T6" fmla="*/ 0 w 137"/>
                <a:gd name="T7" fmla="*/ 22 h 30"/>
                <a:gd name="T8" fmla="*/ 0 w 137"/>
                <a:gd name="T9" fmla="*/ 8 h 30"/>
                <a:gd name="T10" fmla="*/ 4 w 137"/>
                <a:gd name="T11" fmla="*/ 1 h 30"/>
                <a:gd name="T12" fmla="*/ 13 w 137"/>
                <a:gd name="T13" fmla="*/ 0 h 30"/>
                <a:gd name="T14" fmla="*/ 124 w 137"/>
                <a:gd name="T15" fmla="*/ 0 h 30"/>
                <a:gd name="T16" fmla="*/ 133 w 137"/>
                <a:gd name="T17" fmla="*/ 1 h 30"/>
                <a:gd name="T18" fmla="*/ 137 w 137"/>
                <a:gd name="T19" fmla="*/ 8 h 30"/>
                <a:gd name="T20" fmla="*/ 137 w 137"/>
                <a:gd name="T21" fmla="*/ 22 h 30"/>
                <a:gd name="T22" fmla="*/ 133 w 137"/>
                <a:gd name="T23" fmla="*/ 27 h 30"/>
                <a:gd name="T24" fmla="*/ 124 w 137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0">
                  <a:moveTo>
                    <a:pt x="124" y="30"/>
                  </a:moveTo>
                  <a:lnTo>
                    <a:pt x="13" y="30"/>
                  </a:lnTo>
                  <a:lnTo>
                    <a:pt x="4" y="27"/>
                  </a:lnTo>
                  <a:lnTo>
                    <a:pt x="0" y="22"/>
                  </a:lnTo>
                  <a:lnTo>
                    <a:pt x="0" y="8"/>
                  </a:lnTo>
                  <a:lnTo>
                    <a:pt x="4" y="1"/>
                  </a:lnTo>
                  <a:lnTo>
                    <a:pt x="13" y="0"/>
                  </a:lnTo>
                  <a:lnTo>
                    <a:pt x="124" y="0"/>
                  </a:lnTo>
                  <a:lnTo>
                    <a:pt x="133" y="1"/>
                  </a:lnTo>
                  <a:lnTo>
                    <a:pt x="137" y="8"/>
                  </a:lnTo>
                  <a:lnTo>
                    <a:pt x="137" y="22"/>
                  </a:lnTo>
                  <a:lnTo>
                    <a:pt x="133" y="27"/>
                  </a:lnTo>
                  <a:lnTo>
                    <a:pt x="124" y="3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1" name="Freeform 249"/>
            <p:cNvSpPr>
              <a:spLocks/>
            </p:cNvSpPr>
            <p:nvPr/>
          </p:nvSpPr>
          <p:spPr bwMode="auto">
            <a:xfrm>
              <a:off x="822" y="1621"/>
              <a:ext cx="27" cy="6"/>
            </a:xfrm>
            <a:custGeom>
              <a:avLst/>
              <a:gdLst>
                <a:gd name="T0" fmla="*/ 123 w 136"/>
                <a:gd name="T1" fmla="*/ 31 h 31"/>
                <a:gd name="T2" fmla="*/ 13 w 136"/>
                <a:gd name="T3" fmla="*/ 31 h 31"/>
                <a:gd name="T4" fmla="*/ 3 w 136"/>
                <a:gd name="T5" fmla="*/ 28 h 31"/>
                <a:gd name="T6" fmla="*/ 0 w 136"/>
                <a:gd name="T7" fmla="*/ 26 h 31"/>
                <a:gd name="T8" fmla="*/ 0 w 136"/>
                <a:gd name="T9" fmla="*/ 7 h 31"/>
                <a:gd name="T10" fmla="*/ 3 w 136"/>
                <a:gd name="T11" fmla="*/ 1 h 31"/>
                <a:gd name="T12" fmla="*/ 13 w 136"/>
                <a:gd name="T13" fmla="*/ 0 h 31"/>
                <a:gd name="T14" fmla="*/ 123 w 136"/>
                <a:gd name="T15" fmla="*/ 0 h 31"/>
                <a:gd name="T16" fmla="*/ 131 w 136"/>
                <a:gd name="T17" fmla="*/ 1 h 31"/>
                <a:gd name="T18" fmla="*/ 136 w 136"/>
                <a:gd name="T19" fmla="*/ 7 h 31"/>
                <a:gd name="T20" fmla="*/ 136 w 136"/>
                <a:gd name="T21" fmla="*/ 26 h 31"/>
                <a:gd name="T22" fmla="*/ 131 w 136"/>
                <a:gd name="T23" fmla="*/ 28 h 31"/>
                <a:gd name="T24" fmla="*/ 123 w 136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31">
                  <a:moveTo>
                    <a:pt x="123" y="31"/>
                  </a:moveTo>
                  <a:lnTo>
                    <a:pt x="13" y="31"/>
                  </a:lnTo>
                  <a:lnTo>
                    <a:pt x="3" y="28"/>
                  </a:lnTo>
                  <a:lnTo>
                    <a:pt x="0" y="26"/>
                  </a:lnTo>
                  <a:lnTo>
                    <a:pt x="0" y="7"/>
                  </a:lnTo>
                  <a:lnTo>
                    <a:pt x="3" y="1"/>
                  </a:lnTo>
                  <a:lnTo>
                    <a:pt x="13" y="0"/>
                  </a:lnTo>
                  <a:lnTo>
                    <a:pt x="123" y="0"/>
                  </a:lnTo>
                  <a:lnTo>
                    <a:pt x="131" y="1"/>
                  </a:lnTo>
                  <a:lnTo>
                    <a:pt x="136" y="7"/>
                  </a:lnTo>
                  <a:lnTo>
                    <a:pt x="136" y="26"/>
                  </a:lnTo>
                  <a:lnTo>
                    <a:pt x="131" y="28"/>
                  </a:lnTo>
                  <a:lnTo>
                    <a:pt x="123" y="31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2" name="Freeform 250"/>
            <p:cNvSpPr>
              <a:spLocks/>
            </p:cNvSpPr>
            <p:nvPr/>
          </p:nvSpPr>
          <p:spPr bwMode="auto">
            <a:xfrm>
              <a:off x="817" y="1612"/>
              <a:ext cx="27" cy="6"/>
            </a:xfrm>
            <a:custGeom>
              <a:avLst/>
              <a:gdLst>
                <a:gd name="T0" fmla="*/ 125 w 137"/>
                <a:gd name="T1" fmla="*/ 30 h 30"/>
                <a:gd name="T2" fmla="*/ 15 w 137"/>
                <a:gd name="T3" fmla="*/ 30 h 30"/>
                <a:gd name="T4" fmla="*/ 4 w 137"/>
                <a:gd name="T5" fmla="*/ 28 h 30"/>
                <a:gd name="T6" fmla="*/ 0 w 137"/>
                <a:gd name="T7" fmla="*/ 25 h 30"/>
                <a:gd name="T8" fmla="*/ 0 w 137"/>
                <a:gd name="T9" fmla="*/ 7 h 30"/>
                <a:gd name="T10" fmla="*/ 4 w 137"/>
                <a:gd name="T11" fmla="*/ 1 h 30"/>
                <a:gd name="T12" fmla="*/ 15 w 137"/>
                <a:gd name="T13" fmla="*/ 0 h 30"/>
                <a:gd name="T14" fmla="*/ 125 w 137"/>
                <a:gd name="T15" fmla="*/ 0 h 30"/>
                <a:gd name="T16" fmla="*/ 134 w 137"/>
                <a:gd name="T17" fmla="*/ 1 h 30"/>
                <a:gd name="T18" fmla="*/ 137 w 137"/>
                <a:gd name="T19" fmla="*/ 7 h 30"/>
                <a:gd name="T20" fmla="*/ 137 w 137"/>
                <a:gd name="T21" fmla="*/ 25 h 30"/>
                <a:gd name="T22" fmla="*/ 134 w 137"/>
                <a:gd name="T23" fmla="*/ 28 h 30"/>
                <a:gd name="T24" fmla="*/ 125 w 137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0">
                  <a:moveTo>
                    <a:pt x="125" y="30"/>
                  </a:moveTo>
                  <a:lnTo>
                    <a:pt x="15" y="30"/>
                  </a:lnTo>
                  <a:lnTo>
                    <a:pt x="4" y="28"/>
                  </a:lnTo>
                  <a:lnTo>
                    <a:pt x="0" y="25"/>
                  </a:lnTo>
                  <a:lnTo>
                    <a:pt x="0" y="7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7" y="7"/>
                  </a:lnTo>
                  <a:lnTo>
                    <a:pt x="137" y="25"/>
                  </a:lnTo>
                  <a:lnTo>
                    <a:pt x="134" y="28"/>
                  </a:lnTo>
                  <a:lnTo>
                    <a:pt x="125" y="3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3" name="Freeform 251"/>
            <p:cNvSpPr>
              <a:spLocks/>
            </p:cNvSpPr>
            <p:nvPr/>
          </p:nvSpPr>
          <p:spPr bwMode="auto">
            <a:xfrm>
              <a:off x="836" y="1628"/>
              <a:ext cx="27" cy="5"/>
            </a:xfrm>
            <a:custGeom>
              <a:avLst/>
              <a:gdLst>
                <a:gd name="T0" fmla="*/ 123 w 136"/>
                <a:gd name="T1" fmla="*/ 28 h 28"/>
                <a:gd name="T2" fmla="*/ 12 w 136"/>
                <a:gd name="T3" fmla="*/ 28 h 28"/>
                <a:gd name="T4" fmla="*/ 3 w 136"/>
                <a:gd name="T5" fmla="*/ 26 h 28"/>
                <a:gd name="T6" fmla="*/ 0 w 136"/>
                <a:gd name="T7" fmla="*/ 22 h 28"/>
                <a:gd name="T8" fmla="*/ 0 w 136"/>
                <a:gd name="T9" fmla="*/ 5 h 28"/>
                <a:gd name="T10" fmla="*/ 3 w 136"/>
                <a:gd name="T11" fmla="*/ 0 h 28"/>
                <a:gd name="T12" fmla="*/ 12 w 136"/>
                <a:gd name="T13" fmla="*/ 0 h 28"/>
                <a:gd name="T14" fmla="*/ 123 w 136"/>
                <a:gd name="T15" fmla="*/ 0 h 28"/>
                <a:gd name="T16" fmla="*/ 131 w 136"/>
                <a:gd name="T17" fmla="*/ 0 h 28"/>
                <a:gd name="T18" fmla="*/ 136 w 136"/>
                <a:gd name="T19" fmla="*/ 5 h 28"/>
                <a:gd name="T20" fmla="*/ 136 w 136"/>
                <a:gd name="T21" fmla="*/ 22 h 28"/>
                <a:gd name="T22" fmla="*/ 131 w 136"/>
                <a:gd name="T23" fmla="*/ 26 h 28"/>
                <a:gd name="T24" fmla="*/ 123 w 136"/>
                <a:gd name="T2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28">
                  <a:moveTo>
                    <a:pt x="123" y="28"/>
                  </a:moveTo>
                  <a:lnTo>
                    <a:pt x="12" y="28"/>
                  </a:lnTo>
                  <a:lnTo>
                    <a:pt x="3" y="26"/>
                  </a:lnTo>
                  <a:lnTo>
                    <a:pt x="0" y="22"/>
                  </a:lnTo>
                  <a:lnTo>
                    <a:pt x="0" y="5"/>
                  </a:lnTo>
                  <a:lnTo>
                    <a:pt x="3" y="0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1" y="0"/>
                  </a:lnTo>
                  <a:lnTo>
                    <a:pt x="136" y="5"/>
                  </a:lnTo>
                  <a:lnTo>
                    <a:pt x="136" y="22"/>
                  </a:lnTo>
                  <a:lnTo>
                    <a:pt x="131" y="26"/>
                  </a:lnTo>
                  <a:lnTo>
                    <a:pt x="123" y="28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4" name="Freeform 252"/>
            <p:cNvSpPr>
              <a:spLocks/>
            </p:cNvSpPr>
            <p:nvPr/>
          </p:nvSpPr>
          <p:spPr bwMode="auto">
            <a:xfrm>
              <a:off x="860" y="1637"/>
              <a:ext cx="28" cy="6"/>
            </a:xfrm>
            <a:custGeom>
              <a:avLst/>
              <a:gdLst>
                <a:gd name="T0" fmla="*/ 124 w 137"/>
                <a:gd name="T1" fmla="*/ 29 h 29"/>
                <a:gd name="T2" fmla="*/ 12 w 137"/>
                <a:gd name="T3" fmla="*/ 29 h 29"/>
                <a:gd name="T4" fmla="*/ 4 w 137"/>
                <a:gd name="T5" fmla="*/ 27 h 29"/>
                <a:gd name="T6" fmla="*/ 0 w 137"/>
                <a:gd name="T7" fmla="*/ 24 h 29"/>
                <a:gd name="T8" fmla="*/ 0 w 137"/>
                <a:gd name="T9" fmla="*/ 5 h 29"/>
                <a:gd name="T10" fmla="*/ 4 w 137"/>
                <a:gd name="T11" fmla="*/ 0 h 29"/>
                <a:gd name="T12" fmla="*/ 12 w 137"/>
                <a:gd name="T13" fmla="*/ 0 h 29"/>
                <a:gd name="T14" fmla="*/ 124 w 137"/>
                <a:gd name="T15" fmla="*/ 0 h 29"/>
                <a:gd name="T16" fmla="*/ 132 w 137"/>
                <a:gd name="T17" fmla="*/ 0 h 29"/>
                <a:gd name="T18" fmla="*/ 137 w 137"/>
                <a:gd name="T19" fmla="*/ 5 h 29"/>
                <a:gd name="T20" fmla="*/ 137 w 137"/>
                <a:gd name="T21" fmla="*/ 24 h 29"/>
                <a:gd name="T22" fmla="*/ 132 w 137"/>
                <a:gd name="T23" fmla="*/ 27 h 29"/>
                <a:gd name="T24" fmla="*/ 124 w 137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29">
                  <a:moveTo>
                    <a:pt x="124" y="29"/>
                  </a:moveTo>
                  <a:lnTo>
                    <a:pt x="12" y="29"/>
                  </a:lnTo>
                  <a:lnTo>
                    <a:pt x="4" y="27"/>
                  </a:lnTo>
                  <a:lnTo>
                    <a:pt x="0" y="24"/>
                  </a:lnTo>
                  <a:lnTo>
                    <a:pt x="0" y="5"/>
                  </a:lnTo>
                  <a:lnTo>
                    <a:pt x="4" y="0"/>
                  </a:lnTo>
                  <a:lnTo>
                    <a:pt x="12" y="0"/>
                  </a:lnTo>
                  <a:lnTo>
                    <a:pt x="124" y="0"/>
                  </a:lnTo>
                  <a:lnTo>
                    <a:pt x="132" y="0"/>
                  </a:lnTo>
                  <a:lnTo>
                    <a:pt x="137" y="5"/>
                  </a:lnTo>
                  <a:lnTo>
                    <a:pt x="137" y="24"/>
                  </a:lnTo>
                  <a:lnTo>
                    <a:pt x="132" y="27"/>
                  </a:lnTo>
                  <a:lnTo>
                    <a:pt x="124" y="29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5" name="Freeform 253"/>
            <p:cNvSpPr>
              <a:spLocks/>
            </p:cNvSpPr>
            <p:nvPr/>
          </p:nvSpPr>
          <p:spPr bwMode="auto">
            <a:xfrm>
              <a:off x="848" y="1644"/>
              <a:ext cx="27" cy="6"/>
            </a:xfrm>
            <a:custGeom>
              <a:avLst/>
              <a:gdLst>
                <a:gd name="T0" fmla="*/ 123 w 135"/>
                <a:gd name="T1" fmla="*/ 29 h 29"/>
                <a:gd name="T2" fmla="*/ 12 w 135"/>
                <a:gd name="T3" fmla="*/ 29 h 29"/>
                <a:gd name="T4" fmla="*/ 2 w 135"/>
                <a:gd name="T5" fmla="*/ 26 h 29"/>
                <a:gd name="T6" fmla="*/ 0 w 135"/>
                <a:gd name="T7" fmla="*/ 24 h 29"/>
                <a:gd name="T8" fmla="*/ 0 w 135"/>
                <a:gd name="T9" fmla="*/ 5 h 29"/>
                <a:gd name="T10" fmla="*/ 2 w 135"/>
                <a:gd name="T11" fmla="*/ 0 h 29"/>
                <a:gd name="T12" fmla="*/ 12 w 135"/>
                <a:gd name="T13" fmla="*/ 0 h 29"/>
                <a:gd name="T14" fmla="*/ 123 w 135"/>
                <a:gd name="T15" fmla="*/ 0 h 29"/>
                <a:gd name="T16" fmla="*/ 131 w 135"/>
                <a:gd name="T17" fmla="*/ 0 h 29"/>
                <a:gd name="T18" fmla="*/ 135 w 135"/>
                <a:gd name="T19" fmla="*/ 5 h 29"/>
                <a:gd name="T20" fmla="*/ 135 w 135"/>
                <a:gd name="T21" fmla="*/ 24 h 29"/>
                <a:gd name="T22" fmla="*/ 131 w 135"/>
                <a:gd name="T23" fmla="*/ 26 h 29"/>
                <a:gd name="T24" fmla="*/ 123 w 135"/>
                <a:gd name="T2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29">
                  <a:moveTo>
                    <a:pt x="123" y="29"/>
                  </a:moveTo>
                  <a:lnTo>
                    <a:pt x="12" y="29"/>
                  </a:lnTo>
                  <a:lnTo>
                    <a:pt x="2" y="26"/>
                  </a:lnTo>
                  <a:lnTo>
                    <a:pt x="0" y="24"/>
                  </a:lnTo>
                  <a:lnTo>
                    <a:pt x="0" y="5"/>
                  </a:lnTo>
                  <a:lnTo>
                    <a:pt x="2" y="0"/>
                  </a:lnTo>
                  <a:lnTo>
                    <a:pt x="12" y="0"/>
                  </a:lnTo>
                  <a:lnTo>
                    <a:pt x="123" y="0"/>
                  </a:lnTo>
                  <a:lnTo>
                    <a:pt x="131" y="0"/>
                  </a:lnTo>
                  <a:lnTo>
                    <a:pt x="135" y="5"/>
                  </a:lnTo>
                  <a:lnTo>
                    <a:pt x="135" y="24"/>
                  </a:lnTo>
                  <a:lnTo>
                    <a:pt x="131" y="26"/>
                  </a:lnTo>
                  <a:lnTo>
                    <a:pt x="123" y="29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6" name="Freeform 254"/>
            <p:cNvSpPr>
              <a:spLocks/>
            </p:cNvSpPr>
            <p:nvPr/>
          </p:nvSpPr>
          <p:spPr bwMode="auto">
            <a:xfrm>
              <a:off x="846" y="1665"/>
              <a:ext cx="27" cy="6"/>
            </a:xfrm>
            <a:custGeom>
              <a:avLst/>
              <a:gdLst>
                <a:gd name="T0" fmla="*/ 125 w 137"/>
                <a:gd name="T1" fmla="*/ 31 h 31"/>
                <a:gd name="T2" fmla="*/ 12 w 137"/>
                <a:gd name="T3" fmla="*/ 31 h 31"/>
                <a:gd name="T4" fmla="*/ 2 w 137"/>
                <a:gd name="T5" fmla="*/ 28 h 31"/>
                <a:gd name="T6" fmla="*/ 0 w 137"/>
                <a:gd name="T7" fmla="*/ 23 h 31"/>
                <a:gd name="T8" fmla="*/ 0 w 137"/>
                <a:gd name="T9" fmla="*/ 5 h 31"/>
                <a:gd name="T10" fmla="*/ 2 w 137"/>
                <a:gd name="T11" fmla="*/ 1 h 31"/>
                <a:gd name="T12" fmla="*/ 12 w 137"/>
                <a:gd name="T13" fmla="*/ 0 h 31"/>
                <a:gd name="T14" fmla="*/ 125 w 137"/>
                <a:gd name="T15" fmla="*/ 0 h 31"/>
                <a:gd name="T16" fmla="*/ 134 w 137"/>
                <a:gd name="T17" fmla="*/ 1 h 31"/>
                <a:gd name="T18" fmla="*/ 137 w 137"/>
                <a:gd name="T19" fmla="*/ 5 h 31"/>
                <a:gd name="T20" fmla="*/ 137 w 137"/>
                <a:gd name="T21" fmla="*/ 23 h 31"/>
                <a:gd name="T22" fmla="*/ 134 w 137"/>
                <a:gd name="T23" fmla="*/ 28 h 31"/>
                <a:gd name="T24" fmla="*/ 125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5" y="31"/>
                  </a:moveTo>
                  <a:lnTo>
                    <a:pt x="12" y="31"/>
                  </a:lnTo>
                  <a:lnTo>
                    <a:pt x="2" y="28"/>
                  </a:lnTo>
                  <a:lnTo>
                    <a:pt x="0" y="23"/>
                  </a:lnTo>
                  <a:lnTo>
                    <a:pt x="0" y="5"/>
                  </a:lnTo>
                  <a:lnTo>
                    <a:pt x="2" y="1"/>
                  </a:lnTo>
                  <a:lnTo>
                    <a:pt x="12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7" y="5"/>
                  </a:lnTo>
                  <a:lnTo>
                    <a:pt x="137" y="23"/>
                  </a:lnTo>
                  <a:lnTo>
                    <a:pt x="134" y="28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7" name="Freeform 255"/>
            <p:cNvSpPr>
              <a:spLocks/>
            </p:cNvSpPr>
            <p:nvPr/>
          </p:nvSpPr>
          <p:spPr bwMode="auto">
            <a:xfrm>
              <a:off x="819" y="1673"/>
              <a:ext cx="28" cy="6"/>
            </a:xfrm>
            <a:custGeom>
              <a:avLst/>
              <a:gdLst>
                <a:gd name="T0" fmla="*/ 125 w 138"/>
                <a:gd name="T1" fmla="*/ 31 h 31"/>
                <a:gd name="T2" fmla="*/ 15 w 138"/>
                <a:gd name="T3" fmla="*/ 31 h 31"/>
                <a:gd name="T4" fmla="*/ 4 w 138"/>
                <a:gd name="T5" fmla="*/ 28 h 31"/>
                <a:gd name="T6" fmla="*/ 0 w 138"/>
                <a:gd name="T7" fmla="*/ 23 h 31"/>
                <a:gd name="T8" fmla="*/ 0 w 138"/>
                <a:gd name="T9" fmla="*/ 6 h 31"/>
                <a:gd name="T10" fmla="*/ 4 w 138"/>
                <a:gd name="T11" fmla="*/ 1 h 31"/>
                <a:gd name="T12" fmla="*/ 15 w 138"/>
                <a:gd name="T13" fmla="*/ 0 h 31"/>
                <a:gd name="T14" fmla="*/ 125 w 138"/>
                <a:gd name="T15" fmla="*/ 0 h 31"/>
                <a:gd name="T16" fmla="*/ 134 w 138"/>
                <a:gd name="T17" fmla="*/ 1 h 31"/>
                <a:gd name="T18" fmla="*/ 138 w 138"/>
                <a:gd name="T19" fmla="*/ 6 h 31"/>
                <a:gd name="T20" fmla="*/ 138 w 138"/>
                <a:gd name="T21" fmla="*/ 23 h 31"/>
                <a:gd name="T22" fmla="*/ 134 w 138"/>
                <a:gd name="T23" fmla="*/ 28 h 31"/>
                <a:gd name="T24" fmla="*/ 125 w 1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1">
                  <a:moveTo>
                    <a:pt x="125" y="31"/>
                  </a:moveTo>
                  <a:lnTo>
                    <a:pt x="15" y="31"/>
                  </a:lnTo>
                  <a:lnTo>
                    <a:pt x="4" y="28"/>
                  </a:lnTo>
                  <a:lnTo>
                    <a:pt x="0" y="23"/>
                  </a:lnTo>
                  <a:lnTo>
                    <a:pt x="0" y="6"/>
                  </a:lnTo>
                  <a:lnTo>
                    <a:pt x="4" y="1"/>
                  </a:lnTo>
                  <a:lnTo>
                    <a:pt x="15" y="0"/>
                  </a:lnTo>
                  <a:lnTo>
                    <a:pt x="125" y="0"/>
                  </a:lnTo>
                  <a:lnTo>
                    <a:pt x="134" y="1"/>
                  </a:lnTo>
                  <a:lnTo>
                    <a:pt x="138" y="6"/>
                  </a:lnTo>
                  <a:lnTo>
                    <a:pt x="138" y="23"/>
                  </a:lnTo>
                  <a:lnTo>
                    <a:pt x="134" y="28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8" name="Freeform 256"/>
            <p:cNvSpPr>
              <a:spLocks/>
            </p:cNvSpPr>
            <p:nvPr/>
          </p:nvSpPr>
          <p:spPr bwMode="auto">
            <a:xfrm>
              <a:off x="813" y="1638"/>
              <a:ext cx="28" cy="7"/>
            </a:xfrm>
            <a:custGeom>
              <a:avLst/>
              <a:gdLst>
                <a:gd name="T0" fmla="*/ 125 w 137"/>
                <a:gd name="T1" fmla="*/ 31 h 31"/>
                <a:gd name="T2" fmla="*/ 12 w 137"/>
                <a:gd name="T3" fmla="*/ 31 h 31"/>
                <a:gd name="T4" fmla="*/ 3 w 137"/>
                <a:gd name="T5" fmla="*/ 29 h 31"/>
                <a:gd name="T6" fmla="*/ 0 w 137"/>
                <a:gd name="T7" fmla="*/ 25 h 31"/>
                <a:gd name="T8" fmla="*/ 0 w 137"/>
                <a:gd name="T9" fmla="*/ 6 h 31"/>
                <a:gd name="T10" fmla="*/ 3 w 137"/>
                <a:gd name="T11" fmla="*/ 1 h 31"/>
                <a:gd name="T12" fmla="*/ 12 w 137"/>
                <a:gd name="T13" fmla="*/ 0 h 31"/>
                <a:gd name="T14" fmla="*/ 125 w 137"/>
                <a:gd name="T15" fmla="*/ 0 h 31"/>
                <a:gd name="T16" fmla="*/ 133 w 137"/>
                <a:gd name="T17" fmla="*/ 1 h 31"/>
                <a:gd name="T18" fmla="*/ 137 w 137"/>
                <a:gd name="T19" fmla="*/ 6 h 31"/>
                <a:gd name="T20" fmla="*/ 137 w 137"/>
                <a:gd name="T21" fmla="*/ 25 h 31"/>
                <a:gd name="T22" fmla="*/ 133 w 137"/>
                <a:gd name="T23" fmla="*/ 29 h 31"/>
                <a:gd name="T24" fmla="*/ 125 w 137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31">
                  <a:moveTo>
                    <a:pt x="125" y="31"/>
                  </a:moveTo>
                  <a:lnTo>
                    <a:pt x="12" y="31"/>
                  </a:lnTo>
                  <a:lnTo>
                    <a:pt x="3" y="29"/>
                  </a:lnTo>
                  <a:lnTo>
                    <a:pt x="0" y="25"/>
                  </a:lnTo>
                  <a:lnTo>
                    <a:pt x="0" y="6"/>
                  </a:lnTo>
                  <a:lnTo>
                    <a:pt x="3" y="1"/>
                  </a:lnTo>
                  <a:lnTo>
                    <a:pt x="12" y="0"/>
                  </a:lnTo>
                  <a:lnTo>
                    <a:pt x="125" y="0"/>
                  </a:lnTo>
                  <a:lnTo>
                    <a:pt x="133" y="1"/>
                  </a:lnTo>
                  <a:lnTo>
                    <a:pt x="137" y="6"/>
                  </a:lnTo>
                  <a:lnTo>
                    <a:pt x="137" y="25"/>
                  </a:lnTo>
                  <a:lnTo>
                    <a:pt x="133" y="29"/>
                  </a:lnTo>
                  <a:lnTo>
                    <a:pt x="125" y="31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89" name="Freeform 257"/>
            <p:cNvSpPr>
              <a:spLocks/>
            </p:cNvSpPr>
            <p:nvPr/>
          </p:nvSpPr>
          <p:spPr bwMode="auto">
            <a:xfrm>
              <a:off x="853" y="1660"/>
              <a:ext cx="28" cy="6"/>
            </a:xfrm>
            <a:custGeom>
              <a:avLst/>
              <a:gdLst>
                <a:gd name="T0" fmla="*/ 126 w 138"/>
                <a:gd name="T1" fmla="*/ 30 h 30"/>
                <a:gd name="T2" fmla="*/ 13 w 138"/>
                <a:gd name="T3" fmla="*/ 30 h 30"/>
                <a:gd name="T4" fmla="*/ 3 w 138"/>
                <a:gd name="T5" fmla="*/ 27 h 30"/>
                <a:gd name="T6" fmla="*/ 0 w 138"/>
                <a:gd name="T7" fmla="*/ 22 h 30"/>
                <a:gd name="T8" fmla="*/ 0 w 138"/>
                <a:gd name="T9" fmla="*/ 6 h 30"/>
                <a:gd name="T10" fmla="*/ 3 w 138"/>
                <a:gd name="T11" fmla="*/ 1 h 30"/>
                <a:gd name="T12" fmla="*/ 13 w 138"/>
                <a:gd name="T13" fmla="*/ 0 h 30"/>
                <a:gd name="T14" fmla="*/ 126 w 138"/>
                <a:gd name="T15" fmla="*/ 0 h 30"/>
                <a:gd name="T16" fmla="*/ 133 w 138"/>
                <a:gd name="T17" fmla="*/ 1 h 30"/>
                <a:gd name="T18" fmla="*/ 138 w 138"/>
                <a:gd name="T19" fmla="*/ 6 h 30"/>
                <a:gd name="T20" fmla="*/ 138 w 138"/>
                <a:gd name="T21" fmla="*/ 22 h 30"/>
                <a:gd name="T22" fmla="*/ 133 w 138"/>
                <a:gd name="T23" fmla="*/ 27 h 30"/>
                <a:gd name="T24" fmla="*/ 126 w 138"/>
                <a:gd name="T2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30">
                  <a:moveTo>
                    <a:pt x="126" y="30"/>
                  </a:moveTo>
                  <a:lnTo>
                    <a:pt x="13" y="30"/>
                  </a:lnTo>
                  <a:lnTo>
                    <a:pt x="3" y="27"/>
                  </a:lnTo>
                  <a:lnTo>
                    <a:pt x="0" y="22"/>
                  </a:lnTo>
                  <a:lnTo>
                    <a:pt x="0" y="6"/>
                  </a:lnTo>
                  <a:lnTo>
                    <a:pt x="3" y="1"/>
                  </a:lnTo>
                  <a:lnTo>
                    <a:pt x="13" y="0"/>
                  </a:lnTo>
                  <a:lnTo>
                    <a:pt x="126" y="0"/>
                  </a:lnTo>
                  <a:lnTo>
                    <a:pt x="133" y="1"/>
                  </a:lnTo>
                  <a:lnTo>
                    <a:pt x="138" y="6"/>
                  </a:lnTo>
                  <a:lnTo>
                    <a:pt x="138" y="22"/>
                  </a:lnTo>
                  <a:lnTo>
                    <a:pt x="133" y="27"/>
                  </a:lnTo>
                  <a:lnTo>
                    <a:pt x="126" y="3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0" name="Freeform 258"/>
            <p:cNvSpPr>
              <a:spLocks/>
            </p:cNvSpPr>
            <p:nvPr/>
          </p:nvSpPr>
          <p:spPr bwMode="auto">
            <a:xfrm>
              <a:off x="825" y="1656"/>
              <a:ext cx="27" cy="6"/>
            </a:xfrm>
            <a:custGeom>
              <a:avLst/>
              <a:gdLst>
                <a:gd name="T0" fmla="*/ 124 w 136"/>
                <a:gd name="T1" fmla="*/ 31 h 31"/>
                <a:gd name="T2" fmla="*/ 14 w 136"/>
                <a:gd name="T3" fmla="*/ 31 h 31"/>
                <a:gd name="T4" fmla="*/ 4 w 136"/>
                <a:gd name="T5" fmla="*/ 29 h 31"/>
                <a:gd name="T6" fmla="*/ 0 w 136"/>
                <a:gd name="T7" fmla="*/ 25 h 31"/>
                <a:gd name="T8" fmla="*/ 0 w 136"/>
                <a:gd name="T9" fmla="*/ 8 h 31"/>
                <a:gd name="T10" fmla="*/ 4 w 136"/>
                <a:gd name="T11" fmla="*/ 1 h 31"/>
                <a:gd name="T12" fmla="*/ 14 w 136"/>
                <a:gd name="T13" fmla="*/ 0 h 31"/>
                <a:gd name="T14" fmla="*/ 124 w 136"/>
                <a:gd name="T15" fmla="*/ 0 h 31"/>
                <a:gd name="T16" fmla="*/ 133 w 136"/>
                <a:gd name="T17" fmla="*/ 1 h 31"/>
                <a:gd name="T18" fmla="*/ 136 w 136"/>
                <a:gd name="T19" fmla="*/ 8 h 31"/>
                <a:gd name="T20" fmla="*/ 136 w 136"/>
                <a:gd name="T21" fmla="*/ 25 h 31"/>
                <a:gd name="T22" fmla="*/ 133 w 136"/>
                <a:gd name="T23" fmla="*/ 29 h 31"/>
                <a:gd name="T24" fmla="*/ 124 w 136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31">
                  <a:moveTo>
                    <a:pt x="124" y="31"/>
                  </a:moveTo>
                  <a:lnTo>
                    <a:pt x="14" y="31"/>
                  </a:lnTo>
                  <a:lnTo>
                    <a:pt x="4" y="29"/>
                  </a:lnTo>
                  <a:lnTo>
                    <a:pt x="0" y="25"/>
                  </a:lnTo>
                  <a:lnTo>
                    <a:pt x="0" y="8"/>
                  </a:lnTo>
                  <a:lnTo>
                    <a:pt x="4" y="1"/>
                  </a:lnTo>
                  <a:lnTo>
                    <a:pt x="14" y="0"/>
                  </a:lnTo>
                  <a:lnTo>
                    <a:pt x="124" y="0"/>
                  </a:lnTo>
                  <a:lnTo>
                    <a:pt x="133" y="1"/>
                  </a:lnTo>
                  <a:lnTo>
                    <a:pt x="136" y="8"/>
                  </a:lnTo>
                  <a:lnTo>
                    <a:pt x="136" y="25"/>
                  </a:lnTo>
                  <a:lnTo>
                    <a:pt x="133" y="29"/>
                  </a:lnTo>
                  <a:lnTo>
                    <a:pt x="124" y="31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1" name="Freeform 259"/>
            <p:cNvSpPr>
              <a:spLocks/>
            </p:cNvSpPr>
            <p:nvPr/>
          </p:nvSpPr>
          <p:spPr bwMode="auto">
            <a:xfrm>
              <a:off x="825" y="1546"/>
              <a:ext cx="20" cy="37"/>
            </a:xfrm>
            <a:custGeom>
              <a:avLst/>
              <a:gdLst>
                <a:gd name="T0" fmla="*/ 0 w 104"/>
                <a:gd name="T1" fmla="*/ 33 h 187"/>
                <a:gd name="T2" fmla="*/ 7 w 104"/>
                <a:gd name="T3" fmla="*/ 18 h 187"/>
                <a:gd name="T4" fmla="*/ 19 w 104"/>
                <a:gd name="T5" fmla="*/ 7 h 187"/>
                <a:gd name="T6" fmla="*/ 33 w 104"/>
                <a:gd name="T7" fmla="*/ 1 h 187"/>
                <a:gd name="T8" fmla="*/ 49 w 104"/>
                <a:gd name="T9" fmla="*/ 0 h 187"/>
                <a:gd name="T10" fmla="*/ 64 w 104"/>
                <a:gd name="T11" fmla="*/ 0 h 187"/>
                <a:gd name="T12" fmla="*/ 80 w 104"/>
                <a:gd name="T13" fmla="*/ 7 h 187"/>
                <a:gd name="T14" fmla="*/ 92 w 104"/>
                <a:gd name="T15" fmla="*/ 17 h 187"/>
                <a:gd name="T16" fmla="*/ 104 w 104"/>
                <a:gd name="T17" fmla="*/ 33 h 187"/>
                <a:gd name="T18" fmla="*/ 104 w 104"/>
                <a:gd name="T19" fmla="*/ 187 h 187"/>
                <a:gd name="T20" fmla="*/ 0 w 104"/>
                <a:gd name="T21" fmla="*/ 187 h 187"/>
                <a:gd name="T22" fmla="*/ 0 w 104"/>
                <a:gd name="T23" fmla="*/ 3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87">
                  <a:moveTo>
                    <a:pt x="0" y="33"/>
                  </a:moveTo>
                  <a:lnTo>
                    <a:pt x="7" y="18"/>
                  </a:lnTo>
                  <a:lnTo>
                    <a:pt x="19" y="7"/>
                  </a:lnTo>
                  <a:lnTo>
                    <a:pt x="33" y="1"/>
                  </a:lnTo>
                  <a:lnTo>
                    <a:pt x="49" y="0"/>
                  </a:lnTo>
                  <a:lnTo>
                    <a:pt x="64" y="0"/>
                  </a:lnTo>
                  <a:lnTo>
                    <a:pt x="80" y="7"/>
                  </a:lnTo>
                  <a:lnTo>
                    <a:pt x="92" y="17"/>
                  </a:lnTo>
                  <a:lnTo>
                    <a:pt x="104" y="33"/>
                  </a:lnTo>
                  <a:lnTo>
                    <a:pt x="104" y="187"/>
                  </a:lnTo>
                  <a:lnTo>
                    <a:pt x="0" y="187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2" name="Freeform 260"/>
            <p:cNvSpPr>
              <a:spLocks/>
            </p:cNvSpPr>
            <p:nvPr/>
          </p:nvSpPr>
          <p:spPr bwMode="auto">
            <a:xfrm>
              <a:off x="836" y="1546"/>
              <a:ext cx="9" cy="37"/>
            </a:xfrm>
            <a:custGeom>
              <a:avLst/>
              <a:gdLst>
                <a:gd name="T0" fmla="*/ 43 w 43"/>
                <a:gd name="T1" fmla="*/ 34 h 186"/>
                <a:gd name="T2" fmla="*/ 43 w 43"/>
                <a:gd name="T3" fmla="*/ 186 h 186"/>
                <a:gd name="T4" fmla="*/ 18 w 43"/>
                <a:gd name="T5" fmla="*/ 29 h 186"/>
                <a:gd name="T6" fmla="*/ 4 w 43"/>
                <a:gd name="T7" fmla="*/ 10 h 186"/>
                <a:gd name="T8" fmla="*/ 0 w 43"/>
                <a:gd name="T9" fmla="*/ 3 h 186"/>
                <a:gd name="T10" fmla="*/ 2 w 43"/>
                <a:gd name="T11" fmla="*/ 0 h 186"/>
                <a:gd name="T12" fmla="*/ 9 w 43"/>
                <a:gd name="T13" fmla="*/ 4 h 186"/>
                <a:gd name="T14" fmla="*/ 18 w 43"/>
                <a:gd name="T15" fmla="*/ 10 h 186"/>
                <a:gd name="T16" fmla="*/ 28 w 43"/>
                <a:gd name="T17" fmla="*/ 19 h 186"/>
                <a:gd name="T18" fmla="*/ 37 w 43"/>
                <a:gd name="T19" fmla="*/ 26 h 186"/>
                <a:gd name="T20" fmla="*/ 43 w 43"/>
                <a:gd name="T21" fmla="*/ 3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186">
                  <a:moveTo>
                    <a:pt x="43" y="34"/>
                  </a:moveTo>
                  <a:lnTo>
                    <a:pt x="43" y="186"/>
                  </a:lnTo>
                  <a:lnTo>
                    <a:pt x="18" y="29"/>
                  </a:lnTo>
                  <a:lnTo>
                    <a:pt x="4" y="10"/>
                  </a:lnTo>
                  <a:lnTo>
                    <a:pt x="0" y="3"/>
                  </a:lnTo>
                  <a:lnTo>
                    <a:pt x="2" y="0"/>
                  </a:lnTo>
                  <a:lnTo>
                    <a:pt x="9" y="4"/>
                  </a:lnTo>
                  <a:lnTo>
                    <a:pt x="18" y="10"/>
                  </a:lnTo>
                  <a:lnTo>
                    <a:pt x="28" y="19"/>
                  </a:lnTo>
                  <a:lnTo>
                    <a:pt x="37" y="26"/>
                  </a:lnTo>
                  <a:lnTo>
                    <a:pt x="43" y="34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3" name="Freeform 261"/>
            <p:cNvSpPr>
              <a:spLocks/>
            </p:cNvSpPr>
            <p:nvPr/>
          </p:nvSpPr>
          <p:spPr bwMode="auto">
            <a:xfrm>
              <a:off x="824" y="1551"/>
              <a:ext cx="21" cy="32"/>
            </a:xfrm>
            <a:custGeom>
              <a:avLst/>
              <a:gdLst>
                <a:gd name="T0" fmla="*/ 0 w 104"/>
                <a:gd name="T1" fmla="*/ 10 h 161"/>
                <a:gd name="T2" fmla="*/ 4 w 104"/>
                <a:gd name="T3" fmla="*/ 0 h 161"/>
                <a:gd name="T4" fmla="*/ 7 w 104"/>
                <a:gd name="T5" fmla="*/ 5 h 161"/>
                <a:gd name="T6" fmla="*/ 8 w 104"/>
                <a:gd name="T7" fmla="*/ 21 h 161"/>
                <a:gd name="T8" fmla="*/ 10 w 104"/>
                <a:gd name="T9" fmla="*/ 44 h 161"/>
                <a:gd name="T10" fmla="*/ 10 w 104"/>
                <a:gd name="T11" fmla="*/ 72 h 161"/>
                <a:gd name="T12" fmla="*/ 12 w 104"/>
                <a:gd name="T13" fmla="*/ 100 h 161"/>
                <a:gd name="T14" fmla="*/ 16 w 104"/>
                <a:gd name="T15" fmla="*/ 126 h 161"/>
                <a:gd name="T16" fmla="*/ 23 w 104"/>
                <a:gd name="T17" fmla="*/ 148 h 161"/>
                <a:gd name="T18" fmla="*/ 28 w 104"/>
                <a:gd name="T19" fmla="*/ 150 h 161"/>
                <a:gd name="T20" fmla="*/ 36 w 104"/>
                <a:gd name="T21" fmla="*/ 151 h 161"/>
                <a:gd name="T22" fmla="*/ 44 w 104"/>
                <a:gd name="T23" fmla="*/ 152 h 161"/>
                <a:gd name="T24" fmla="*/ 56 w 104"/>
                <a:gd name="T25" fmla="*/ 153 h 161"/>
                <a:gd name="T26" fmla="*/ 65 w 104"/>
                <a:gd name="T27" fmla="*/ 153 h 161"/>
                <a:gd name="T28" fmla="*/ 75 w 104"/>
                <a:gd name="T29" fmla="*/ 153 h 161"/>
                <a:gd name="T30" fmla="*/ 84 w 104"/>
                <a:gd name="T31" fmla="*/ 153 h 161"/>
                <a:gd name="T32" fmla="*/ 93 w 104"/>
                <a:gd name="T33" fmla="*/ 156 h 161"/>
                <a:gd name="T34" fmla="*/ 100 w 104"/>
                <a:gd name="T35" fmla="*/ 156 h 161"/>
                <a:gd name="T36" fmla="*/ 104 w 104"/>
                <a:gd name="T37" fmla="*/ 161 h 161"/>
                <a:gd name="T38" fmla="*/ 90 w 104"/>
                <a:gd name="T39" fmla="*/ 161 h 161"/>
                <a:gd name="T40" fmla="*/ 78 w 104"/>
                <a:gd name="T41" fmla="*/ 161 h 161"/>
                <a:gd name="T42" fmla="*/ 64 w 104"/>
                <a:gd name="T43" fmla="*/ 161 h 161"/>
                <a:gd name="T44" fmla="*/ 52 w 104"/>
                <a:gd name="T45" fmla="*/ 161 h 161"/>
                <a:gd name="T46" fmla="*/ 38 w 104"/>
                <a:gd name="T47" fmla="*/ 161 h 161"/>
                <a:gd name="T48" fmla="*/ 26 w 104"/>
                <a:gd name="T49" fmla="*/ 161 h 161"/>
                <a:gd name="T50" fmla="*/ 12 w 104"/>
                <a:gd name="T51" fmla="*/ 161 h 161"/>
                <a:gd name="T52" fmla="*/ 0 w 104"/>
                <a:gd name="T53" fmla="*/ 161 h 161"/>
                <a:gd name="T54" fmla="*/ 0 w 104"/>
                <a:gd name="T55" fmla="*/ 141 h 161"/>
                <a:gd name="T56" fmla="*/ 0 w 104"/>
                <a:gd name="T57" fmla="*/ 122 h 161"/>
                <a:gd name="T58" fmla="*/ 0 w 104"/>
                <a:gd name="T59" fmla="*/ 104 h 161"/>
                <a:gd name="T60" fmla="*/ 0 w 104"/>
                <a:gd name="T61" fmla="*/ 85 h 161"/>
                <a:gd name="T62" fmla="*/ 0 w 104"/>
                <a:gd name="T63" fmla="*/ 65 h 161"/>
                <a:gd name="T64" fmla="*/ 0 w 104"/>
                <a:gd name="T65" fmla="*/ 47 h 161"/>
                <a:gd name="T66" fmla="*/ 0 w 104"/>
                <a:gd name="T67" fmla="*/ 28 h 161"/>
                <a:gd name="T68" fmla="*/ 0 w 104"/>
                <a:gd name="T69" fmla="*/ 1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4" h="161">
                  <a:moveTo>
                    <a:pt x="0" y="10"/>
                  </a:moveTo>
                  <a:lnTo>
                    <a:pt x="4" y="0"/>
                  </a:lnTo>
                  <a:lnTo>
                    <a:pt x="7" y="5"/>
                  </a:lnTo>
                  <a:lnTo>
                    <a:pt x="8" y="21"/>
                  </a:lnTo>
                  <a:lnTo>
                    <a:pt x="10" y="44"/>
                  </a:lnTo>
                  <a:lnTo>
                    <a:pt x="10" y="72"/>
                  </a:lnTo>
                  <a:lnTo>
                    <a:pt x="12" y="100"/>
                  </a:lnTo>
                  <a:lnTo>
                    <a:pt x="16" y="126"/>
                  </a:lnTo>
                  <a:lnTo>
                    <a:pt x="23" y="148"/>
                  </a:lnTo>
                  <a:lnTo>
                    <a:pt x="28" y="150"/>
                  </a:lnTo>
                  <a:lnTo>
                    <a:pt x="36" y="151"/>
                  </a:lnTo>
                  <a:lnTo>
                    <a:pt x="44" y="152"/>
                  </a:lnTo>
                  <a:lnTo>
                    <a:pt x="56" y="153"/>
                  </a:lnTo>
                  <a:lnTo>
                    <a:pt x="65" y="153"/>
                  </a:lnTo>
                  <a:lnTo>
                    <a:pt x="75" y="153"/>
                  </a:lnTo>
                  <a:lnTo>
                    <a:pt x="84" y="153"/>
                  </a:lnTo>
                  <a:lnTo>
                    <a:pt x="93" y="156"/>
                  </a:lnTo>
                  <a:lnTo>
                    <a:pt x="100" y="156"/>
                  </a:lnTo>
                  <a:lnTo>
                    <a:pt x="104" y="161"/>
                  </a:lnTo>
                  <a:lnTo>
                    <a:pt x="90" y="161"/>
                  </a:lnTo>
                  <a:lnTo>
                    <a:pt x="78" y="161"/>
                  </a:lnTo>
                  <a:lnTo>
                    <a:pt x="64" y="161"/>
                  </a:lnTo>
                  <a:lnTo>
                    <a:pt x="52" y="161"/>
                  </a:lnTo>
                  <a:lnTo>
                    <a:pt x="38" y="161"/>
                  </a:lnTo>
                  <a:lnTo>
                    <a:pt x="26" y="161"/>
                  </a:lnTo>
                  <a:lnTo>
                    <a:pt x="12" y="161"/>
                  </a:lnTo>
                  <a:lnTo>
                    <a:pt x="0" y="161"/>
                  </a:lnTo>
                  <a:lnTo>
                    <a:pt x="0" y="141"/>
                  </a:lnTo>
                  <a:lnTo>
                    <a:pt x="0" y="122"/>
                  </a:lnTo>
                  <a:lnTo>
                    <a:pt x="0" y="104"/>
                  </a:lnTo>
                  <a:lnTo>
                    <a:pt x="0" y="85"/>
                  </a:lnTo>
                  <a:lnTo>
                    <a:pt x="0" y="65"/>
                  </a:lnTo>
                  <a:lnTo>
                    <a:pt x="0" y="47"/>
                  </a:lnTo>
                  <a:lnTo>
                    <a:pt x="0" y="28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4" name="Freeform 262"/>
            <p:cNvSpPr>
              <a:spLocks/>
            </p:cNvSpPr>
            <p:nvPr/>
          </p:nvSpPr>
          <p:spPr bwMode="auto">
            <a:xfrm>
              <a:off x="910" y="1543"/>
              <a:ext cx="21" cy="37"/>
            </a:xfrm>
            <a:custGeom>
              <a:avLst/>
              <a:gdLst>
                <a:gd name="T0" fmla="*/ 0 w 104"/>
                <a:gd name="T1" fmla="*/ 35 h 188"/>
                <a:gd name="T2" fmla="*/ 8 w 104"/>
                <a:gd name="T3" fmla="*/ 20 h 188"/>
                <a:gd name="T4" fmla="*/ 20 w 104"/>
                <a:gd name="T5" fmla="*/ 9 h 188"/>
                <a:gd name="T6" fmla="*/ 35 w 104"/>
                <a:gd name="T7" fmla="*/ 1 h 188"/>
                <a:gd name="T8" fmla="*/ 51 w 104"/>
                <a:gd name="T9" fmla="*/ 0 h 188"/>
                <a:gd name="T10" fmla="*/ 66 w 104"/>
                <a:gd name="T11" fmla="*/ 1 h 188"/>
                <a:gd name="T12" fmla="*/ 81 w 104"/>
                <a:gd name="T13" fmla="*/ 8 h 188"/>
                <a:gd name="T14" fmla="*/ 95 w 104"/>
                <a:gd name="T15" fmla="*/ 19 h 188"/>
                <a:gd name="T16" fmla="*/ 104 w 104"/>
                <a:gd name="T17" fmla="*/ 35 h 188"/>
                <a:gd name="T18" fmla="*/ 104 w 104"/>
                <a:gd name="T19" fmla="*/ 188 h 188"/>
                <a:gd name="T20" fmla="*/ 0 w 104"/>
                <a:gd name="T21" fmla="*/ 188 h 188"/>
                <a:gd name="T22" fmla="*/ 0 w 104"/>
                <a:gd name="T23" fmla="*/ 3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88">
                  <a:moveTo>
                    <a:pt x="0" y="35"/>
                  </a:moveTo>
                  <a:lnTo>
                    <a:pt x="8" y="20"/>
                  </a:lnTo>
                  <a:lnTo>
                    <a:pt x="20" y="9"/>
                  </a:lnTo>
                  <a:lnTo>
                    <a:pt x="35" y="1"/>
                  </a:lnTo>
                  <a:lnTo>
                    <a:pt x="51" y="0"/>
                  </a:lnTo>
                  <a:lnTo>
                    <a:pt x="66" y="1"/>
                  </a:lnTo>
                  <a:lnTo>
                    <a:pt x="81" y="8"/>
                  </a:lnTo>
                  <a:lnTo>
                    <a:pt x="95" y="19"/>
                  </a:lnTo>
                  <a:lnTo>
                    <a:pt x="104" y="35"/>
                  </a:lnTo>
                  <a:lnTo>
                    <a:pt x="104" y="188"/>
                  </a:lnTo>
                  <a:lnTo>
                    <a:pt x="0" y="18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5" name="Freeform 263"/>
            <p:cNvSpPr>
              <a:spLocks/>
            </p:cNvSpPr>
            <p:nvPr/>
          </p:nvSpPr>
          <p:spPr bwMode="auto">
            <a:xfrm>
              <a:off x="922" y="1544"/>
              <a:ext cx="9" cy="37"/>
            </a:xfrm>
            <a:custGeom>
              <a:avLst/>
              <a:gdLst>
                <a:gd name="T0" fmla="*/ 46 w 46"/>
                <a:gd name="T1" fmla="*/ 32 h 184"/>
                <a:gd name="T2" fmla="*/ 46 w 46"/>
                <a:gd name="T3" fmla="*/ 184 h 184"/>
                <a:gd name="T4" fmla="*/ 19 w 46"/>
                <a:gd name="T5" fmla="*/ 29 h 184"/>
                <a:gd name="T6" fmla="*/ 5 w 46"/>
                <a:gd name="T7" fmla="*/ 10 h 184"/>
                <a:gd name="T8" fmla="*/ 0 w 46"/>
                <a:gd name="T9" fmla="*/ 2 h 184"/>
                <a:gd name="T10" fmla="*/ 3 w 46"/>
                <a:gd name="T11" fmla="*/ 0 h 184"/>
                <a:gd name="T12" fmla="*/ 12 w 46"/>
                <a:gd name="T13" fmla="*/ 4 h 184"/>
                <a:gd name="T14" fmla="*/ 20 w 46"/>
                <a:gd name="T15" fmla="*/ 10 h 184"/>
                <a:gd name="T16" fmla="*/ 31 w 46"/>
                <a:gd name="T17" fmla="*/ 19 h 184"/>
                <a:gd name="T18" fmla="*/ 40 w 46"/>
                <a:gd name="T19" fmla="*/ 26 h 184"/>
                <a:gd name="T20" fmla="*/ 46 w 46"/>
                <a:gd name="T21" fmla="*/ 32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184">
                  <a:moveTo>
                    <a:pt x="46" y="32"/>
                  </a:moveTo>
                  <a:lnTo>
                    <a:pt x="46" y="184"/>
                  </a:lnTo>
                  <a:lnTo>
                    <a:pt x="19" y="29"/>
                  </a:lnTo>
                  <a:lnTo>
                    <a:pt x="5" y="10"/>
                  </a:lnTo>
                  <a:lnTo>
                    <a:pt x="0" y="2"/>
                  </a:lnTo>
                  <a:lnTo>
                    <a:pt x="3" y="0"/>
                  </a:lnTo>
                  <a:lnTo>
                    <a:pt x="12" y="4"/>
                  </a:lnTo>
                  <a:lnTo>
                    <a:pt x="20" y="10"/>
                  </a:lnTo>
                  <a:lnTo>
                    <a:pt x="31" y="19"/>
                  </a:lnTo>
                  <a:lnTo>
                    <a:pt x="40" y="26"/>
                  </a:lnTo>
                  <a:lnTo>
                    <a:pt x="46" y="32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6" name="Freeform 264"/>
            <p:cNvSpPr>
              <a:spLocks/>
            </p:cNvSpPr>
            <p:nvPr/>
          </p:nvSpPr>
          <p:spPr bwMode="auto">
            <a:xfrm>
              <a:off x="910" y="1548"/>
              <a:ext cx="21" cy="33"/>
            </a:xfrm>
            <a:custGeom>
              <a:avLst/>
              <a:gdLst>
                <a:gd name="T0" fmla="*/ 0 w 105"/>
                <a:gd name="T1" fmla="*/ 10 h 163"/>
                <a:gd name="T2" fmla="*/ 4 w 105"/>
                <a:gd name="T3" fmla="*/ 0 h 163"/>
                <a:gd name="T4" fmla="*/ 7 w 105"/>
                <a:gd name="T5" fmla="*/ 5 h 163"/>
                <a:gd name="T6" fmla="*/ 7 w 105"/>
                <a:gd name="T7" fmla="*/ 21 h 163"/>
                <a:gd name="T8" fmla="*/ 9 w 105"/>
                <a:gd name="T9" fmla="*/ 45 h 163"/>
                <a:gd name="T10" fmla="*/ 9 w 105"/>
                <a:gd name="T11" fmla="*/ 72 h 163"/>
                <a:gd name="T12" fmla="*/ 11 w 105"/>
                <a:gd name="T13" fmla="*/ 101 h 163"/>
                <a:gd name="T14" fmla="*/ 15 w 105"/>
                <a:gd name="T15" fmla="*/ 127 h 163"/>
                <a:gd name="T16" fmla="*/ 22 w 105"/>
                <a:gd name="T17" fmla="*/ 149 h 163"/>
                <a:gd name="T18" fmla="*/ 27 w 105"/>
                <a:gd name="T19" fmla="*/ 150 h 163"/>
                <a:gd name="T20" fmla="*/ 35 w 105"/>
                <a:gd name="T21" fmla="*/ 151 h 163"/>
                <a:gd name="T22" fmla="*/ 43 w 105"/>
                <a:gd name="T23" fmla="*/ 153 h 163"/>
                <a:gd name="T24" fmla="*/ 54 w 105"/>
                <a:gd name="T25" fmla="*/ 154 h 163"/>
                <a:gd name="T26" fmla="*/ 64 w 105"/>
                <a:gd name="T27" fmla="*/ 154 h 163"/>
                <a:gd name="T28" fmla="*/ 76 w 105"/>
                <a:gd name="T29" fmla="*/ 154 h 163"/>
                <a:gd name="T30" fmla="*/ 85 w 105"/>
                <a:gd name="T31" fmla="*/ 155 h 163"/>
                <a:gd name="T32" fmla="*/ 94 w 105"/>
                <a:gd name="T33" fmla="*/ 158 h 163"/>
                <a:gd name="T34" fmla="*/ 102 w 105"/>
                <a:gd name="T35" fmla="*/ 158 h 163"/>
                <a:gd name="T36" fmla="*/ 105 w 105"/>
                <a:gd name="T37" fmla="*/ 163 h 163"/>
                <a:gd name="T38" fmla="*/ 90 w 105"/>
                <a:gd name="T39" fmla="*/ 163 h 163"/>
                <a:gd name="T40" fmla="*/ 78 w 105"/>
                <a:gd name="T41" fmla="*/ 163 h 163"/>
                <a:gd name="T42" fmla="*/ 64 w 105"/>
                <a:gd name="T43" fmla="*/ 163 h 163"/>
                <a:gd name="T44" fmla="*/ 52 w 105"/>
                <a:gd name="T45" fmla="*/ 163 h 163"/>
                <a:gd name="T46" fmla="*/ 38 w 105"/>
                <a:gd name="T47" fmla="*/ 163 h 163"/>
                <a:gd name="T48" fmla="*/ 26 w 105"/>
                <a:gd name="T49" fmla="*/ 163 h 163"/>
                <a:gd name="T50" fmla="*/ 12 w 105"/>
                <a:gd name="T51" fmla="*/ 163 h 163"/>
                <a:gd name="T52" fmla="*/ 0 w 105"/>
                <a:gd name="T53" fmla="*/ 163 h 163"/>
                <a:gd name="T54" fmla="*/ 0 w 105"/>
                <a:gd name="T55" fmla="*/ 143 h 163"/>
                <a:gd name="T56" fmla="*/ 0 w 105"/>
                <a:gd name="T57" fmla="*/ 124 h 163"/>
                <a:gd name="T58" fmla="*/ 0 w 105"/>
                <a:gd name="T59" fmla="*/ 104 h 163"/>
                <a:gd name="T60" fmla="*/ 0 w 105"/>
                <a:gd name="T61" fmla="*/ 86 h 163"/>
                <a:gd name="T62" fmla="*/ 0 w 105"/>
                <a:gd name="T63" fmla="*/ 66 h 163"/>
                <a:gd name="T64" fmla="*/ 0 w 105"/>
                <a:gd name="T65" fmla="*/ 47 h 163"/>
                <a:gd name="T66" fmla="*/ 0 w 105"/>
                <a:gd name="T67" fmla="*/ 29 h 163"/>
                <a:gd name="T68" fmla="*/ 0 w 105"/>
                <a:gd name="T69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5" h="163">
                  <a:moveTo>
                    <a:pt x="0" y="10"/>
                  </a:moveTo>
                  <a:lnTo>
                    <a:pt x="4" y="0"/>
                  </a:lnTo>
                  <a:lnTo>
                    <a:pt x="7" y="5"/>
                  </a:lnTo>
                  <a:lnTo>
                    <a:pt x="7" y="21"/>
                  </a:lnTo>
                  <a:lnTo>
                    <a:pt x="9" y="45"/>
                  </a:lnTo>
                  <a:lnTo>
                    <a:pt x="9" y="72"/>
                  </a:lnTo>
                  <a:lnTo>
                    <a:pt x="11" y="101"/>
                  </a:lnTo>
                  <a:lnTo>
                    <a:pt x="15" y="127"/>
                  </a:lnTo>
                  <a:lnTo>
                    <a:pt x="22" y="149"/>
                  </a:lnTo>
                  <a:lnTo>
                    <a:pt x="27" y="150"/>
                  </a:lnTo>
                  <a:lnTo>
                    <a:pt x="35" y="151"/>
                  </a:lnTo>
                  <a:lnTo>
                    <a:pt x="43" y="153"/>
                  </a:lnTo>
                  <a:lnTo>
                    <a:pt x="54" y="154"/>
                  </a:lnTo>
                  <a:lnTo>
                    <a:pt x="64" y="154"/>
                  </a:lnTo>
                  <a:lnTo>
                    <a:pt x="76" y="154"/>
                  </a:lnTo>
                  <a:lnTo>
                    <a:pt x="85" y="155"/>
                  </a:lnTo>
                  <a:lnTo>
                    <a:pt x="94" y="158"/>
                  </a:lnTo>
                  <a:lnTo>
                    <a:pt x="102" y="158"/>
                  </a:lnTo>
                  <a:lnTo>
                    <a:pt x="105" y="163"/>
                  </a:lnTo>
                  <a:lnTo>
                    <a:pt x="90" y="163"/>
                  </a:lnTo>
                  <a:lnTo>
                    <a:pt x="78" y="163"/>
                  </a:lnTo>
                  <a:lnTo>
                    <a:pt x="64" y="163"/>
                  </a:lnTo>
                  <a:lnTo>
                    <a:pt x="52" y="163"/>
                  </a:lnTo>
                  <a:lnTo>
                    <a:pt x="38" y="163"/>
                  </a:lnTo>
                  <a:lnTo>
                    <a:pt x="26" y="163"/>
                  </a:lnTo>
                  <a:lnTo>
                    <a:pt x="12" y="163"/>
                  </a:lnTo>
                  <a:lnTo>
                    <a:pt x="0" y="163"/>
                  </a:lnTo>
                  <a:lnTo>
                    <a:pt x="0" y="143"/>
                  </a:lnTo>
                  <a:lnTo>
                    <a:pt x="0" y="124"/>
                  </a:lnTo>
                  <a:lnTo>
                    <a:pt x="0" y="104"/>
                  </a:lnTo>
                  <a:lnTo>
                    <a:pt x="0" y="86"/>
                  </a:lnTo>
                  <a:lnTo>
                    <a:pt x="0" y="66"/>
                  </a:lnTo>
                  <a:lnTo>
                    <a:pt x="0" y="47"/>
                  </a:lnTo>
                  <a:lnTo>
                    <a:pt x="0" y="29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7" name="Freeform 265"/>
            <p:cNvSpPr>
              <a:spLocks/>
            </p:cNvSpPr>
            <p:nvPr/>
          </p:nvSpPr>
          <p:spPr bwMode="auto">
            <a:xfrm>
              <a:off x="874" y="1602"/>
              <a:ext cx="12" cy="30"/>
            </a:xfrm>
            <a:custGeom>
              <a:avLst/>
              <a:gdLst>
                <a:gd name="T0" fmla="*/ 0 w 63"/>
                <a:gd name="T1" fmla="*/ 28 h 151"/>
                <a:gd name="T2" fmla="*/ 4 w 63"/>
                <a:gd name="T3" fmla="*/ 16 h 151"/>
                <a:gd name="T4" fmla="*/ 11 w 63"/>
                <a:gd name="T5" fmla="*/ 7 h 151"/>
                <a:gd name="T6" fmla="*/ 20 w 63"/>
                <a:gd name="T7" fmla="*/ 1 h 151"/>
                <a:gd name="T8" fmla="*/ 30 w 63"/>
                <a:gd name="T9" fmla="*/ 0 h 151"/>
                <a:gd name="T10" fmla="*/ 38 w 63"/>
                <a:gd name="T11" fmla="*/ 1 h 151"/>
                <a:gd name="T12" fmla="*/ 48 w 63"/>
                <a:gd name="T13" fmla="*/ 6 h 151"/>
                <a:gd name="T14" fmla="*/ 56 w 63"/>
                <a:gd name="T15" fmla="*/ 14 h 151"/>
                <a:gd name="T16" fmla="*/ 63 w 63"/>
                <a:gd name="T17" fmla="*/ 28 h 151"/>
                <a:gd name="T18" fmla="*/ 63 w 63"/>
                <a:gd name="T19" fmla="*/ 151 h 151"/>
                <a:gd name="T20" fmla="*/ 0 w 63"/>
                <a:gd name="T21" fmla="*/ 151 h 151"/>
                <a:gd name="T22" fmla="*/ 0 w 63"/>
                <a:gd name="T23" fmla="*/ 2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51">
                  <a:moveTo>
                    <a:pt x="0" y="28"/>
                  </a:moveTo>
                  <a:lnTo>
                    <a:pt x="4" y="16"/>
                  </a:lnTo>
                  <a:lnTo>
                    <a:pt x="11" y="7"/>
                  </a:lnTo>
                  <a:lnTo>
                    <a:pt x="20" y="1"/>
                  </a:lnTo>
                  <a:lnTo>
                    <a:pt x="30" y="0"/>
                  </a:lnTo>
                  <a:lnTo>
                    <a:pt x="38" y="1"/>
                  </a:lnTo>
                  <a:lnTo>
                    <a:pt x="48" y="6"/>
                  </a:lnTo>
                  <a:lnTo>
                    <a:pt x="56" y="14"/>
                  </a:lnTo>
                  <a:lnTo>
                    <a:pt x="63" y="28"/>
                  </a:lnTo>
                  <a:lnTo>
                    <a:pt x="63" y="151"/>
                  </a:lnTo>
                  <a:lnTo>
                    <a:pt x="0" y="151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8" name="Freeform 266"/>
            <p:cNvSpPr>
              <a:spLocks/>
            </p:cNvSpPr>
            <p:nvPr/>
          </p:nvSpPr>
          <p:spPr bwMode="auto">
            <a:xfrm>
              <a:off x="881" y="1603"/>
              <a:ext cx="5" cy="29"/>
            </a:xfrm>
            <a:custGeom>
              <a:avLst/>
              <a:gdLst>
                <a:gd name="T0" fmla="*/ 27 w 27"/>
                <a:gd name="T1" fmla="*/ 27 h 147"/>
                <a:gd name="T2" fmla="*/ 27 w 27"/>
                <a:gd name="T3" fmla="*/ 147 h 147"/>
                <a:gd name="T4" fmla="*/ 11 w 27"/>
                <a:gd name="T5" fmla="*/ 23 h 147"/>
                <a:gd name="T6" fmla="*/ 2 w 27"/>
                <a:gd name="T7" fmla="*/ 8 h 147"/>
                <a:gd name="T8" fmla="*/ 0 w 27"/>
                <a:gd name="T9" fmla="*/ 1 h 147"/>
                <a:gd name="T10" fmla="*/ 1 w 27"/>
                <a:gd name="T11" fmla="*/ 0 h 147"/>
                <a:gd name="T12" fmla="*/ 6 w 27"/>
                <a:gd name="T13" fmla="*/ 3 h 147"/>
                <a:gd name="T14" fmla="*/ 11 w 27"/>
                <a:gd name="T15" fmla="*/ 8 h 147"/>
                <a:gd name="T16" fmla="*/ 18 w 27"/>
                <a:gd name="T17" fmla="*/ 14 h 147"/>
                <a:gd name="T18" fmla="*/ 23 w 27"/>
                <a:gd name="T19" fmla="*/ 21 h 147"/>
                <a:gd name="T20" fmla="*/ 27 w 27"/>
                <a:gd name="T21" fmla="*/ 2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147">
                  <a:moveTo>
                    <a:pt x="27" y="27"/>
                  </a:moveTo>
                  <a:lnTo>
                    <a:pt x="27" y="147"/>
                  </a:lnTo>
                  <a:lnTo>
                    <a:pt x="11" y="23"/>
                  </a:lnTo>
                  <a:lnTo>
                    <a:pt x="2" y="8"/>
                  </a:lnTo>
                  <a:lnTo>
                    <a:pt x="0" y="1"/>
                  </a:lnTo>
                  <a:lnTo>
                    <a:pt x="1" y="0"/>
                  </a:lnTo>
                  <a:lnTo>
                    <a:pt x="6" y="3"/>
                  </a:lnTo>
                  <a:lnTo>
                    <a:pt x="11" y="8"/>
                  </a:lnTo>
                  <a:lnTo>
                    <a:pt x="18" y="14"/>
                  </a:lnTo>
                  <a:lnTo>
                    <a:pt x="23" y="21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899" name="Freeform 267"/>
            <p:cNvSpPr>
              <a:spLocks/>
            </p:cNvSpPr>
            <p:nvPr/>
          </p:nvSpPr>
          <p:spPr bwMode="auto">
            <a:xfrm>
              <a:off x="873" y="1606"/>
              <a:ext cx="13" cy="26"/>
            </a:xfrm>
            <a:custGeom>
              <a:avLst/>
              <a:gdLst>
                <a:gd name="T0" fmla="*/ 0 w 65"/>
                <a:gd name="T1" fmla="*/ 7 h 130"/>
                <a:gd name="T2" fmla="*/ 3 w 65"/>
                <a:gd name="T3" fmla="*/ 0 h 130"/>
                <a:gd name="T4" fmla="*/ 5 w 65"/>
                <a:gd name="T5" fmla="*/ 5 h 130"/>
                <a:gd name="T6" fmla="*/ 5 w 65"/>
                <a:gd name="T7" fmla="*/ 16 h 130"/>
                <a:gd name="T8" fmla="*/ 7 w 65"/>
                <a:gd name="T9" fmla="*/ 36 h 130"/>
                <a:gd name="T10" fmla="*/ 7 w 65"/>
                <a:gd name="T11" fmla="*/ 57 h 130"/>
                <a:gd name="T12" fmla="*/ 9 w 65"/>
                <a:gd name="T13" fmla="*/ 82 h 130"/>
                <a:gd name="T14" fmla="*/ 10 w 65"/>
                <a:gd name="T15" fmla="*/ 103 h 130"/>
                <a:gd name="T16" fmla="*/ 15 w 65"/>
                <a:gd name="T17" fmla="*/ 120 h 130"/>
                <a:gd name="T18" fmla="*/ 23 w 65"/>
                <a:gd name="T19" fmla="*/ 121 h 130"/>
                <a:gd name="T20" fmla="*/ 34 w 65"/>
                <a:gd name="T21" fmla="*/ 122 h 130"/>
                <a:gd name="T22" fmla="*/ 40 w 65"/>
                <a:gd name="T23" fmla="*/ 122 h 130"/>
                <a:gd name="T24" fmla="*/ 46 w 65"/>
                <a:gd name="T25" fmla="*/ 122 h 130"/>
                <a:gd name="T26" fmla="*/ 52 w 65"/>
                <a:gd name="T27" fmla="*/ 122 h 130"/>
                <a:gd name="T28" fmla="*/ 57 w 65"/>
                <a:gd name="T29" fmla="*/ 125 h 130"/>
                <a:gd name="T30" fmla="*/ 62 w 65"/>
                <a:gd name="T31" fmla="*/ 125 h 130"/>
                <a:gd name="T32" fmla="*/ 65 w 65"/>
                <a:gd name="T33" fmla="*/ 130 h 130"/>
                <a:gd name="T34" fmla="*/ 56 w 65"/>
                <a:gd name="T35" fmla="*/ 130 h 130"/>
                <a:gd name="T36" fmla="*/ 47 w 65"/>
                <a:gd name="T37" fmla="*/ 130 h 130"/>
                <a:gd name="T38" fmla="*/ 40 w 65"/>
                <a:gd name="T39" fmla="*/ 130 h 130"/>
                <a:gd name="T40" fmla="*/ 33 w 65"/>
                <a:gd name="T41" fmla="*/ 130 h 130"/>
                <a:gd name="T42" fmla="*/ 24 w 65"/>
                <a:gd name="T43" fmla="*/ 130 h 130"/>
                <a:gd name="T44" fmla="*/ 15 w 65"/>
                <a:gd name="T45" fmla="*/ 130 h 130"/>
                <a:gd name="T46" fmla="*/ 8 w 65"/>
                <a:gd name="T47" fmla="*/ 130 h 130"/>
                <a:gd name="T48" fmla="*/ 0 w 65"/>
                <a:gd name="T49" fmla="*/ 130 h 130"/>
                <a:gd name="T50" fmla="*/ 0 w 65"/>
                <a:gd name="T51" fmla="*/ 114 h 130"/>
                <a:gd name="T52" fmla="*/ 0 w 65"/>
                <a:gd name="T53" fmla="*/ 99 h 130"/>
                <a:gd name="T54" fmla="*/ 0 w 65"/>
                <a:gd name="T55" fmla="*/ 83 h 130"/>
                <a:gd name="T56" fmla="*/ 0 w 65"/>
                <a:gd name="T57" fmla="*/ 68 h 130"/>
                <a:gd name="T58" fmla="*/ 0 w 65"/>
                <a:gd name="T59" fmla="*/ 52 h 130"/>
                <a:gd name="T60" fmla="*/ 0 w 65"/>
                <a:gd name="T61" fmla="*/ 37 h 130"/>
                <a:gd name="T62" fmla="*/ 0 w 65"/>
                <a:gd name="T63" fmla="*/ 22 h 130"/>
                <a:gd name="T64" fmla="*/ 0 w 65"/>
                <a:gd name="T65" fmla="*/ 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130">
                  <a:moveTo>
                    <a:pt x="0" y="7"/>
                  </a:moveTo>
                  <a:lnTo>
                    <a:pt x="3" y="0"/>
                  </a:lnTo>
                  <a:lnTo>
                    <a:pt x="5" y="5"/>
                  </a:lnTo>
                  <a:lnTo>
                    <a:pt x="5" y="16"/>
                  </a:lnTo>
                  <a:lnTo>
                    <a:pt x="7" y="36"/>
                  </a:lnTo>
                  <a:lnTo>
                    <a:pt x="7" y="57"/>
                  </a:lnTo>
                  <a:lnTo>
                    <a:pt x="9" y="82"/>
                  </a:lnTo>
                  <a:lnTo>
                    <a:pt x="10" y="103"/>
                  </a:lnTo>
                  <a:lnTo>
                    <a:pt x="15" y="120"/>
                  </a:lnTo>
                  <a:lnTo>
                    <a:pt x="23" y="121"/>
                  </a:lnTo>
                  <a:lnTo>
                    <a:pt x="34" y="122"/>
                  </a:lnTo>
                  <a:lnTo>
                    <a:pt x="40" y="122"/>
                  </a:lnTo>
                  <a:lnTo>
                    <a:pt x="46" y="122"/>
                  </a:lnTo>
                  <a:lnTo>
                    <a:pt x="52" y="122"/>
                  </a:lnTo>
                  <a:lnTo>
                    <a:pt x="57" y="125"/>
                  </a:lnTo>
                  <a:lnTo>
                    <a:pt x="62" y="125"/>
                  </a:lnTo>
                  <a:lnTo>
                    <a:pt x="65" y="130"/>
                  </a:lnTo>
                  <a:lnTo>
                    <a:pt x="56" y="130"/>
                  </a:lnTo>
                  <a:lnTo>
                    <a:pt x="47" y="130"/>
                  </a:lnTo>
                  <a:lnTo>
                    <a:pt x="40" y="130"/>
                  </a:lnTo>
                  <a:lnTo>
                    <a:pt x="33" y="130"/>
                  </a:lnTo>
                  <a:lnTo>
                    <a:pt x="24" y="130"/>
                  </a:lnTo>
                  <a:lnTo>
                    <a:pt x="15" y="130"/>
                  </a:lnTo>
                  <a:lnTo>
                    <a:pt x="8" y="130"/>
                  </a:lnTo>
                  <a:lnTo>
                    <a:pt x="0" y="130"/>
                  </a:lnTo>
                  <a:lnTo>
                    <a:pt x="0" y="114"/>
                  </a:lnTo>
                  <a:lnTo>
                    <a:pt x="0" y="99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0" y="52"/>
                  </a:lnTo>
                  <a:lnTo>
                    <a:pt x="0" y="37"/>
                  </a:lnTo>
                  <a:lnTo>
                    <a:pt x="0" y="22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0" name="Freeform 268"/>
            <p:cNvSpPr>
              <a:spLocks/>
            </p:cNvSpPr>
            <p:nvPr/>
          </p:nvSpPr>
          <p:spPr bwMode="auto">
            <a:xfrm>
              <a:off x="877" y="1646"/>
              <a:ext cx="12" cy="30"/>
            </a:xfrm>
            <a:custGeom>
              <a:avLst/>
              <a:gdLst>
                <a:gd name="T0" fmla="*/ 0 w 63"/>
                <a:gd name="T1" fmla="*/ 29 h 152"/>
                <a:gd name="T2" fmla="*/ 4 w 63"/>
                <a:gd name="T3" fmla="*/ 15 h 152"/>
                <a:gd name="T4" fmla="*/ 11 w 63"/>
                <a:gd name="T5" fmla="*/ 7 h 152"/>
                <a:gd name="T6" fmla="*/ 20 w 63"/>
                <a:gd name="T7" fmla="*/ 2 h 152"/>
                <a:gd name="T8" fmla="*/ 30 w 63"/>
                <a:gd name="T9" fmla="*/ 0 h 152"/>
                <a:gd name="T10" fmla="*/ 38 w 63"/>
                <a:gd name="T11" fmla="*/ 2 h 152"/>
                <a:gd name="T12" fmla="*/ 48 w 63"/>
                <a:gd name="T13" fmla="*/ 7 h 152"/>
                <a:gd name="T14" fmla="*/ 56 w 63"/>
                <a:gd name="T15" fmla="*/ 15 h 152"/>
                <a:gd name="T16" fmla="*/ 63 w 63"/>
                <a:gd name="T17" fmla="*/ 29 h 152"/>
                <a:gd name="T18" fmla="*/ 63 w 63"/>
                <a:gd name="T19" fmla="*/ 152 h 152"/>
                <a:gd name="T20" fmla="*/ 0 w 63"/>
                <a:gd name="T21" fmla="*/ 152 h 152"/>
                <a:gd name="T22" fmla="*/ 0 w 63"/>
                <a:gd name="T23" fmla="*/ 2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52">
                  <a:moveTo>
                    <a:pt x="0" y="29"/>
                  </a:moveTo>
                  <a:lnTo>
                    <a:pt x="4" y="15"/>
                  </a:lnTo>
                  <a:lnTo>
                    <a:pt x="11" y="7"/>
                  </a:lnTo>
                  <a:lnTo>
                    <a:pt x="20" y="2"/>
                  </a:lnTo>
                  <a:lnTo>
                    <a:pt x="30" y="0"/>
                  </a:lnTo>
                  <a:lnTo>
                    <a:pt x="38" y="2"/>
                  </a:lnTo>
                  <a:lnTo>
                    <a:pt x="48" y="7"/>
                  </a:lnTo>
                  <a:lnTo>
                    <a:pt x="56" y="15"/>
                  </a:lnTo>
                  <a:lnTo>
                    <a:pt x="63" y="29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1" name="Freeform 269"/>
            <p:cNvSpPr>
              <a:spLocks/>
            </p:cNvSpPr>
            <p:nvPr/>
          </p:nvSpPr>
          <p:spPr bwMode="auto">
            <a:xfrm>
              <a:off x="883" y="1647"/>
              <a:ext cx="6" cy="30"/>
            </a:xfrm>
            <a:custGeom>
              <a:avLst/>
              <a:gdLst>
                <a:gd name="T0" fmla="*/ 29 w 29"/>
                <a:gd name="T1" fmla="*/ 26 h 148"/>
                <a:gd name="T2" fmla="*/ 29 w 29"/>
                <a:gd name="T3" fmla="*/ 148 h 148"/>
                <a:gd name="T4" fmla="*/ 13 w 29"/>
                <a:gd name="T5" fmla="*/ 24 h 148"/>
                <a:gd name="T6" fmla="*/ 3 w 29"/>
                <a:gd name="T7" fmla="*/ 9 h 148"/>
                <a:gd name="T8" fmla="*/ 0 w 29"/>
                <a:gd name="T9" fmla="*/ 2 h 148"/>
                <a:gd name="T10" fmla="*/ 2 w 29"/>
                <a:gd name="T11" fmla="*/ 0 h 148"/>
                <a:gd name="T12" fmla="*/ 8 w 29"/>
                <a:gd name="T13" fmla="*/ 3 h 148"/>
                <a:gd name="T14" fmla="*/ 13 w 29"/>
                <a:gd name="T15" fmla="*/ 8 h 148"/>
                <a:gd name="T16" fmla="*/ 20 w 29"/>
                <a:gd name="T17" fmla="*/ 14 h 148"/>
                <a:gd name="T18" fmla="*/ 25 w 29"/>
                <a:gd name="T19" fmla="*/ 20 h 148"/>
                <a:gd name="T20" fmla="*/ 29 w 29"/>
                <a:gd name="T21" fmla="*/ 2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48">
                  <a:moveTo>
                    <a:pt x="29" y="26"/>
                  </a:moveTo>
                  <a:lnTo>
                    <a:pt x="29" y="148"/>
                  </a:lnTo>
                  <a:lnTo>
                    <a:pt x="13" y="24"/>
                  </a:lnTo>
                  <a:lnTo>
                    <a:pt x="3" y="9"/>
                  </a:lnTo>
                  <a:lnTo>
                    <a:pt x="0" y="2"/>
                  </a:lnTo>
                  <a:lnTo>
                    <a:pt x="2" y="0"/>
                  </a:lnTo>
                  <a:lnTo>
                    <a:pt x="8" y="3"/>
                  </a:lnTo>
                  <a:lnTo>
                    <a:pt x="13" y="8"/>
                  </a:lnTo>
                  <a:lnTo>
                    <a:pt x="20" y="14"/>
                  </a:lnTo>
                  <a:lnTo>
                    <a:pt x="25" y="20"/>
                  </a:lnTo>
                  <a:lnTo>
                    <a:pt x="29" y="26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2" name="Freeform 270"/>
            <p:cNvSpPr>
              <a:spLocks/>
            </p:cNvSpPr>
            <p:nvPr/>
          </p:nvSpPr>
          <p:spPr bwMode="auto">
            <a:xfrm>
              <a:off x="876" y="1650"/>
              <a:ext cx="13" cy="27"/>
            </a:xfrm>
            <a:custGeom>
              <a:avLst/>
              <a:gdLst>
                <a:gd name="T0" fmla="*/ 0 w 65"/>
                <a:gd name="T1" fmla="*/ 8 h 131"/>
                <a:gd name="T2" fmla="*/ 3 w 65"/>
                <a:gd name="T3" fmla="*/ 0 h 131"/>
                <a:gd name="T4" fmla="*/ 5 w 65"/>
                <a:gd name="T5" fmla="*/ 4 h 131"/>
                <a:gd name="T6" fmla="*/ 5 w 65"/>
                <a:gd name="T7" fmla="*/ 17 h 131"/>
                <a:gd name="T8" fmla="*/ 7 w 65"/>
                <a:gd name="T9" fmla="*/ 37 h 131"/>
                <a:gd name="T10" fmla="*/ 7 w 65"/>
                <a:gd name="T11" fmla="*/ 58 h 131"/>
                <a:gd name="T12" fmla="*/ 9 w 65"/>
                <a:gd name="T13" fmla="*/ 81 h 131"/>
                <a:gd name="T14" fmla="*/ 10 w 65"/>
                <a:gd name="T15" fmla="*/ 102 h 131"/>
                <a:gd name="T16" fmla="*/ 15 w 65"/>
                <a:gd name="T17" fmla="*/ 121 h 131"/>
                <a:gd name="T18" fmla="*/ 23 w 65"/>
                <a:gd name="T19" fmla="*/ 122 h 131"/>
                <a:gd name="T20" fmla="*/ 34 w 65"/>
                <a:gd name="T21" fmla="*/ 123 h 131"/>
                <a:gd name="T22" fmla="*/ 40 w 65"/>
                <a:gd name="T23" fmla="*/ 123 h 131"/>
                <a:gd name="T24" fmla="*/ 46 w 65"/>
                <a:gd name="T25" fmla="*/ 123 h 131"/>
                <a:gd name="T26" fmla="*/ 52 w 65"/>
                <a:gd name="T27" fmla="*/ 123 h 131"/>
                <a:gd name="T28" fmla="*/ 57 w 65"/>
                <a:gd name="T29" fmla="*/ 126 h 131"/>
                <a:gd name="T30" fmla="*/ 62 w 65"/>
                <a:gd name="T31" fmla="*/ 126 h 131"/>
                <a:gd name="T32" fmla="*/ 65 w 65"/>
                <a:gd name="T33" fmla="*/ 131 h 131"/>
                <a:gd name="T34" fmla="*/ 56 w 65"/>
                <a:gd name="T35" fmla="*/ 131 h 131"/>
                <a:gd name="T36" fmla="*/ 48 w 65"/>
                <a:gd name="T37" fmla="*/ 131 h 131"/>
                <a:gd name="T38" fmla="*/ 40 w 65"/>
                <a:gd name="T39" fmla="*/ 131 h 131"/>
                <a:gd name="T40" fmla="*/ 33 w 65"/>
                <a:gd name="T41" fmla="*/ 131 h 131"/>
                <a:gd name="T42" fmla="*/ 24 w 65"/>
                <a:gd name="T43" fmla="*/ 131 h 131"/>
                <a:gd name="T44" fmla="*/ 15 w 65"/>
                <a:gd name="T45" fmla="*/ 131 h 131"/>
                <a:gd name="T46" fmla="*/ 8 w 65"/>
                <a:gd name="T47" fmla="*/ 131 h 131"/>
                <a:gd name="T48" fmla="*/ 0 w 65"/>
                <a:gd name="T49" fmla="*/ 131 h 131"/>
                <a:gd name="T50" fmla="*/ 0 w 65"/>
                <a:gd name="T51" fmla="*/ 115 h 131"/>
                <a:gd name="T52" fmla="*/ 0 w 65"/>
                <a:gd name="T53" fmla="*/ 100 h 131"/>
                <a:gd name="T54" fmla="*/ 0 w 65"/>
                <a:gd name="T55" fmla="*/ 84 h 131"/>
                <a:gd name="T56" fmla="*/ 0 w 65"/>
                <a:gd name="T57" fmla="*/ 69 h 131"/>
                <a:gd name="T58" fmla="*/ 0 w 65"/>
                <a:gd name="T59" fmla="*/ 53 h 131"/>
                <a:gd name="T60" fmla="*/ 0 w 65"/>
                <a:gd name="T61" fmla="*/ 38 h 131"/>
                <a:gd name="T62" fmla="*/ 0 w 65"/>
                <a:gd name="T63" fmla="*/ 23 h 131"/>
                <a:gd name="T64" fmla="*/ 0 w 65"/>
                <a:gd name="T65" fmla="*/ 8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5" h="131">
                  <a:moveTo>
                    <a:pt x="0" y="8"/>
                  </a:moveTo>
                  <a:lnTo>
                    <a:pt x="3" y="0"/>
                  </a:lnTo>
                  <a:lnTo>
                    <a:pt x="5" y="4"/>
                  </a:lnTo>
                  <a:lnTo>
                    <a:pt x="5" y="17"/>
                  </a:lnTo>
                  <a:lnTo>
                    <a:pt x="7" y="37"/>
                  </a:lnTo>
                  <a:lnTo>
                    <a:pt x="7" y="58"/>
                  </a:lnTo>
                  <a:lnTo>
                    <a:pt x="9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3" y="122"/>
                  </a:lnTo>
                  <a:lnTo>
                    <a:pt x="34" y="123"/>
                  </a:lnTo>
                  <a:lnTo>
                    <a:pt x="40" y="123"/>
                  </a:lnTo>
                  <a:lnTo>
                    <a:pt x="46" y="123"/>
                  </a:lnTo>
                  <a:lnTo>
                    <a:pt x="52" y="123"/>
                  </a:lnTo>
                  <a:lnTo>
                    <a:pt x="57" y="126"/>
                  </a:lnTo>
                  <a:lnTo>
                    <a:pt x="62" y="126"/>
                  </a:lnTo>
                  <a:lnTo>
                    <a:pt x="65" y="131"/>
                  </a:lnTo>
                  <a:lnTo>
                    <a:pt x="56" y="131"/>
                  </a:lnTo>
                  <a:lnTo>
                    <a:pt x="48" y="131"/>
                  </a:lnTo>
                  <a:lnTo>
                    <a:pt x="40" y="131"/>
                  </a:lnTo>
                  <a:lnTo>
                    <a:pt x="33" y="131"/>
                  </a:lnTo>
                  <a:lnTo>
                    <a:pt x="24" y="131"/>
                  </a:lnTo>
                  <a:lnTo>
                    <a:pt x="15" y="131"/>
                  </a:lnTo>
                  <a:lnTo>
                    <a:pt x="8" y="131"/>
                  </a:lnTo>
                  <a:lnTo>
                    <a:pt x="0" y="131"/>
                  </a:lnTo>
                  <a:lnTo>
                    <a:pt x="0" y="115"/>
                  </a:lnTo>
                  <a:lnTo>
                    <a:pt x="0" y="100"/>
                  </a:lnTo>
                  <a:lnTo>
                    <a:pt x="0" y="84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3" name="Freeform 271"/>
            <p:cNvSpPr>
              <a:spLocks/>
            </p:cNvSpPr>
            <p:nvPr/>
          </p:nvSpPr>
          <p:spPr bwMode="auto">
            <a:xfrm>
              <a:off x="826" y="1685"/>
              <a:ext cx="113" cy="85"/>
            </a:xfrm>
            <a:custGeom>
              <a:avLst/>
              <a:gdLst>
                <a:gd name="T0" fmla="*/ 0 w 566"/>
                <a:gd name="T1" fmla="*/ 78 h 426"/>
                <a:gd name="T2" fmla="*/ 47 w 566"/>
                <a:gd name="T3" fmla="*/ 43 h 426"/>
                <a:gd name="T4" fmla="*/ 114 w 566"/>
                <a:gd name="T5" fmla="*/ 19 h 426"/>
                <a:gd name="T6" fmla="*/ 192 w 566"/>
                <a:gd name="T7" fmla="*/ 5 h 426"/>
                <a:gd name="T8" fmla="*/ 277 w 566"/>
                <a:gd name="T9" fmla="*/ 0 h 426"/>
                <a:gd name="T10" fmla="*/ 362 w 566"/>
                <a:gd name="T11" fmla="*/ 3 h 426"/>
                <a:gd name="T12" fmla="*/ 443 w 566"/>
                <a:gd name="T13" fmla="*/ 18 h 426"/>
                <a:gd name="T14" fmla="*/ 513 w 566"/>
                <a:gd name="T15" fmla="*/ 42 h 426"/>
                <a:gd name="T16" fmla="*/ 566 w 566"/>
                <a:gd name="T17" fmla="*/ 78 h 426"/>
                <a:gd name="T18" fmla="*/ 566 w 566"/>
                <a:gd name="T19" fmla="*/ 426 h 426"/>
                <a:gd name="T20" fmla="*/ 0 w 566"/>
                <a:gd name="T21" fmla="*/ 426 h 426"/>
                <a:gd name="T22" fmla="*/ 0 w 566"/>
                <a:gd name="T23" fmla="*/ 7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6" h="426">
                  <a:moveTo>
                    <a:pt x="0" y="78"/>
                  </a:moveTo>
                  <a:lnTo>
                    <a:pt x="47" y="43"/>
                  </a:lnTo>
                  <a:lnTo>
                    <a:pt x="114" y="19"/>
                  </a:lnTo>
                  <a:lnTo>
                    <a:pt x="192" y="5"/>
                  </a:lnTo>
                  <a:lnTo>
                    <a:pt x="277" y="0"/>
                  </a:lnTo>
                  <a:lnTo>
                    <a:pt x="362" y="3"/>
                  </a:lnTo>
                  <a:lnTo>
                    <a:pt x="443" y="18"/>
                  </a:lnTo>
                  <a:lnTo>
                    <a:pt x="513" y="42"/>
                  </a:lnTo>
                  <a:lnTo>
                    <a:pt x="566" y="78"/>
                  </a:lnTo>
                  <a:lnTo>
                    <a:pt x="566" y="426"/>
                  </a:lnTo>
                  <a:lnTo>
                    <a:pt x="0" y="426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4" name="Freeform 272"/>
            <p:cNvSpPr>
              <a:spLocks/>
            </p:cNvSpPr>
            <p:nvPr/>
          </p:nvSpPr>
          <p:spPr bwMode="auto">
            <a:xfrm>
              <a:off x="837" y="1692"/>
              <a:ext cx="94" cy="79"/>
            </a:xfrm>
            <a:custGeom>
              <a:avLst/>
              <a:gdLst>
                <a:gd name="T0" fmla="*/ 0 w 469"/>
                <a:gd name="T1" fmla="*/ 72 h 392"/>
                <a:gd name="T2" fmla="*/ 40 w 469"/>
                <a:gd name="T3" fmla="*/ 39 h 392"/>
                <a:gd name="T4" fmla="*/ 94 w 469"/>
                <a:gd name="T5" fmla="*/ 17 h 392"/>
                <a:gd name="T6" fmla="*/ 159 w 469"/>
                <a:gd name="T7" fmla="*/ 4 h 392"/>
                <a:gd name="T8" fmla="*/ 230 w 469"/>
                <a:gd name="T9" fmla="*/ 0 h 392"/>
                <a:gd name="T10" fmla="*/ 301 w 469"/>
                <a:gd name="T11" fmla="*/ 2 h 392"/>
                <a:gd name="T12" fmla="*/ 368 w 469"/>
                <a:gd name="T13" fmla="*/ 16 h 392"/>
                <a:gd name="T14" fmla="*/ 425 w 469"/>
                <a:gd name="T15" fmla="*/ 38 h 392"/>
                <a:gd name="T16" fmla="*/ 469 w 469"/>
                <a:gd name="T17" fmla="*/ 72 h 392"/>
                <a:gd name="T18" fmla="*/ 469 w 469"/>
                <a:gd name="T19" fmla="*/ 392 h 392"/>
                <a:gd name="T20" fmla="*/ 0 w 469"/>
                <a:gd name="T21" fmla="*/ 392 h 392"/>
                <a:gd name="T22" fmla="*/ 0 w 469"/>
                <a:gd name="T23" fmla="*/ 7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9" h="392">
                  <a:moveTo>
                    <a:pt x="0" y="72"/>
                  </a:moveTo>
                  <a:lnTo>
                    <a:pt x="40" y="39"/>
                  </a:lnTo>
                  <a:lnTo>
                    <a:pt x="94" y="17"/>
                  </a:lnTo>
                  <a:lnTo>
                    <a:pt x="159" y="4"/>
                  </a:lnTo>
                  <a:lnTo>
                    <a:pt x="230" y="0"/>
                  </a:lnTo>
                  <a:lnTo>
                    <a:pt x="301" y="2"/>
                  </a:lnTo>
                  <a:lnTo>
                    <a:pt x="368" y="16"/>
                  </a:lnTo>
                  <a:lnTo>
                    <a:pt x="425" y="38"/>
                  </a:lnTo>
                  <a:lnTo>
                    <a:pt x="469" y="72"/>
                  </a:lnTo>
                  <a:lnTo>
                    <a:pt x="469" y="392"/>
                  </a:lnTo>
                  <a:lnTo>
                    <a:pt x="0" y="392"/>
                  </a:lnTo>
                  <a:lnTo>
                    <a:pt x="0" y="72"/>
                  </a:lnTo>
                  <a:close/>
                </a:path>
              </a:pathLst>
            </a:custGeom>
            <a:solidFill>
              <a:srgbClr val="7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6" name="Freeform 274"/>
            <p:cNvSpPr>
              <a:spLocks/>
            </p:cNvSpPr>
            <p:nvPr/>
          </p:nvSpPr>
          <p:spPr bwMode="auto">
            <a:xfrm>
              <a:off x="455" y="1223"/>
              <a:ext cx="26" cy="36"/>
            </a:xfrm>
            <a:custGeom>
              <a:avLst/>
              <a:gdLst>
                <a:gd name="T0" fmla="*/ 131 w 131"/>
                <a:gd name="T1" fmla="*/ 0 h 177"/>
                <a:gd name="T2" fmla="*/ 131 w 131"/>
                <a:gd name="T3" fmla="*/ 166 h 177"/>
                <a:gd name="T4" fmla="*/ 0 w 131"/>
                <a:gd name="T5" fmla="*/ 177 h 177"/>
                <a:gd name="T6" fmla="*/ 0 w 131"/>
                <a:gd name="T7" fmla="*/ 12 h 177"/>
                <a:gd name="T8" fmla="*/ 131 w 131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177">
                  <a:moveTo>
                    <a:pt x="131" y="0"/>
                  </a:moveTo>
                  <a:lnTo>
                    <a:pt x="131" y="166"/>
                  </a:lnTo>
                  <a:lnTo>
                    <a:pt x="0" y="177"/>
                  </a:lnTo>
                  <a:lnTo>
                    <a:pt x="0" y="12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7" name="Freeform 275"/>
            <p:cNvSpPr>
              <a:spLocks/>
            </p:cNvSpPr>
            <p:nvPr/>
          </p:nvSpPr>
          <p:spPr bwMode="auto">
            <a:xfrm>
              <a:off x="471" y="1214"/>
              <a:ext cx="27" cy="34"/>
            </a:xfrm>
            <a:custGeom>
              <a:avLst/>
              <a:gdLst>
                <a:gd name="T0" fmla="*/ 133 w 133"/>
                <a:gd name="T1" fmla="*/ 3 h 170"/>
                <a:gd name="T2" fmla="*/ 133 w 133"/>
                <a:gd name="T3" fmla="*/ 170 h 170"/>
                <a:gd name="T4" fmla="*/ 0 w 133"/>
                <a:gd name="T5" fmla="*/ 166 h 170"/>
                <a:gd name="T6" fmla="*/ 0 w 133"/>
                <a:gd name="T7" fmla="*/ 0 h 170"/>
                <a:gd name="T8" fmla="*/ 133 w 133"/>
                <a:gd name="T9" fmla="*/ 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170">
                  <a:moveTo>
                    <a:pt x="133" y="3"/>
                  </a:moveTo>
                  <a:lnTo>
                    <a:pt x="133" y="170"/>
                  </a:lnTo>
                  <a:lnTo>
                    <a:pt x="0" y="166"/>
                  </a:lnTo>
                  <a:lnTo>
                    <a:pt x="0" y="0"/>
                  </a:lnTo>
                  <a:lnTo>
                    <a:pt x="133" y="3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8" name="Freeform 276"/>
            <p:cNvSpPr>
              <a:spLocks/>
            </p:cNvSpPr>
            <p:nvPr/>
          </p:nvSpPr>
          <p:spPr bwMode="auto">
            <a:xfrm>
              <a:off x="447" y="1214"/>
              <a:ext cx="10" cy="36"/>
            </a:xfrm>
            <a:custGeom>
              <a:avLst/>
              <a:gdLst>
                <a:gd name="T0" fmla="*/ 52 w 52"/>
                <a:gd name="T1" fmla="*/ 0 h 184"/>
                <a:gd name="T2" fmla="*/ 52 w 52"/>
                <a:gd name="T3" fmla="*/ 166 h 184"/>
                <a:gd name="T4" fmla="*/ 0 w 52"/>
                <a:gd name="T5" fmla="*/ 184 h 184"/>
                <a:gd name="T6" fmla="*/ 0 w 52"/>
                <a:gd name="T7" fmla="*/ 20 h 184"/>
                <a:gd name="T8" fmla="*/ 52 w 52"/>
                <a:gd name="T9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84">
                  <a:moveTo>
                    <a:pt x="52" y="0"/>
                  </a:moveTo>
                  <a:lnTo>
                    <a:pt x="52" y="166"/>
                  </a:lnTo>
                  <a:lnTo>
                    <a:pt x="0" y="184"/>
                  </a:lnTo>
                  <a:lnTo>
                    <a:pt x="0" y="2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09" name="Freeform 277"/>
            <p:cNvSpPr>
              <a:spLocks/>
            </p:cNvSpPr>
            <p:nvPr/>
          </p:nvSpPr>
          <p:spPr bwMode="auto">
            <a:xfrm>
              <a:off x="511" y="1214"/>
              <a:ext cx="20" cy="36"/>
            </a:xfrm>
            <a:custGeom>
              <a:avLst/>
              <a:gdLst>
                <a:gd name="T0" fmla="*/ 97 w 97"/>
                <a:gd name="T1" fmla="*/ 13 h 181"/>
                <a:gd name="T2" fmla="*/ 97 w 97"/>
                <a:gd name="T3" fmla="*/ 181 h 181"/>
                <a:gd name="T4" fmla="*/ 0 w 97"/>
                <a:gd name="T5" fmla="*/ 165 h 181"/>
                <a:gd name="T6" fmla="*/ 0 w 97"/>
                <a:gd name="T7" fmla="*/ 0 h 181"/>
                <a:gd name="T8" fmla="*/ 97 w 97"/>
                <a:gd name="T9" fmla="*/ 1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81">
                  <a:moveTo>
                    <a:pt x="97" y="13"/>
                  </a:moveTo>
                  <a:lnTo>
                    <a:pt x="97" y="181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97" y="13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0" name="Rectangle 278"/>
            <p:cNvSpPr>
              <a:spLocks noChangeArrowheads="1"/>
            </p:cNvSpPr>
            <p:nvPr/>
          </p:nvSpPr>
          <p:spPr bwMode="auto">
            <a:xfrm>
              <a:off x="524" y="1484"/>
              <a:ext cx="17" cy="291"/>
            </a:xfrm>
            <a:prstGeom prst="rect">
              <a:avLst/>
            </a:pr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1" name="Rectangle 279"/>
            <p:cNvSpPr>
              <a:spLocks noChangeArrowheads="1"/>
            </p:cNvSpPr>
            <p:nvPr/>
          </p:nvSpPr>
          <p:spPr bwMode="auto">
            <a:xfrm>
              <a:off x="451" y="1487"/>
              <a:ext cx="84" cy="293"/>
            </a:xfrm>
            <a:prstGeom prst="rect">
              <a:avLst/>
            </a:pr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2" name="Freeform 280"/>
            <p:cNvSpPr>
              <a:spLocks/>
            </p:cNvSpPr>
            <p:nvPr/>
          </p:nvSpPr>
          <p:spPr bwMode="auto">
            <a:xfrm>
              <a:off x="451" y="1487"/>
              <a:ext cx="84" cy="113"/>
            </a:xfrm>
            <a:custGeom>
              <a:avLst/>
              <a:gdLst>
                <a:gd name="T0" fmla="*/ 0 w 421"/>
                <a:gd name="T1" fmla="*/ 0 h 565"/>
                <a:gd name="T2" fmla="*/ 421 w 421"/>
                <a:gd name="T3" fmla="*/ 0 h 565"/>
                <a:gd name="T4" fmla="*/ 295 w 421"/>
                <a:gd name="T5" fmla="*/ 102 h 565"/>
                <a:gd name="T6" fmla="*/ 138 w 421"/>
                <a:gd name="T7" fmla="*/ 232 h 565"/>
                <a:gd name="T8" fmla="*/ 5 w 421"/>
                <a:gd name="T9" fmla="*/ 565 h 565"/>
                <a:gd name="T10" fmla="*/ 0 w 421"/>
                <a:gd name="T11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1" h="565">
                  <a:moveTo>
                    <a:pt x="0" y="0"/>
                  </a:moveTo>
                  <a:lnTo>
                    <a:pt x="421" y="0"/>
                  </a:lnTo>
                  <a:lnTo>
                    <a:pt x="295" y="102"/>
                  </a:lnTo>
                  <a:lnTo>
                    <a:pt x="138" y="232"/>
                  </a:lnTo>
                  <a:lnTo>
                    <a:pt x="5" y="5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3" name="Freeform 281"/>
            <p:cNvSpPr>
              <a:spLocks/>
            </p:cNvSpPr>
            <p:nvPr/>
          </p:nvSpPr>
          <p:spPr bwMode="auto">
            <a:xfrm>
              <a:off x="444" y="1243"/>
              <a:ext cx="96" cy="238"/>
            </a:xfrm>
            <a:custGeom>
              <a:avLst/>
              <a:gdLst>
                <a:gd name="T0" fmla="*/ 0 w 482"/>
                <a:gd name="T1" fmla="*/ 24 h 1192"/>
                <a:gd name="T2" fmla="*/ 49 w 482"/>
                <a:gd name="T3" fmla="*/ 17 h 1192"/>
                <a:gd name="T4" fmla="*/ 101 w 482"/>
                <a:gd name="T5" fmla="*/ 10 h 1192"/>
                <a:gd name="T6" fmla="*/ 153 w 482"/>
                <a:gd name="T7" fmla="*/ 4 h 1192"/>
                <a:gd name="T8" fmla="*/ 209 w 482"/>
                <a:gd name="T9" fmla="*/ 2 h 1192"/>
                <a:gd name="T10" fmla="*/ 267 w 482"/>
                <a:gd name="T11" fmla="*/ 0 h 1192"/>
                <a:gd name="T12" fmla="*/ 332 w 482"/>
                <a:gd name="T13" fmla="*/ 3 h 1192"/>
                <a:gd name="T14" fmla="*/ 402 w 482"/>
                <a:gd name="T15" fmla="*/ 10 h 1192"/>
                <a:gd name="T16" fmla="*/ 482 w 482"/>
                <a:gd name="T17" fmla="*/ 24 h 1192"/>
                <a:gd name="T18" fmla="*/ 482 w 482"/>
                <a:gd name="T19" fmla="*/ 1192 h 1192"/>
                <a:gd name="T20" fmla="*/ 421 w 482"/>
                <a:gd name="T21" fmla="*/ 1183 h 1192"/>
                <a:gd name="T22" fmla="*/ 360 w 482"/>
                <a:gd name="T23" fmla="*/ 1179 h 1192"/>
                <a:gd name="T24" fmla="*/ 299 w 482"/>
                <a:gd name="T25" fmla="*/ 1176 h 1192"/>
                <a:gd name="T26" fmla="*/ 240 w 482"/>
                <a:gd name="T27" fmla="*/ 1176 h 1192"/>
                <a:gd name="T28" fmla="*/ 179 w 482"/>
                <a:gd name="T29" fmla="*/ 1176 h 1192"/>
                <a:gd name="T30" fmla="*/ 119 w 482"/>
                <a:gd name="T31" fmla="*/ 1179 h 1192"/>
                <a:gd name="T32" fmla="*/ 59 w 482"/>
                <a:gd name="T33" fmla="*/ 1183 h 1192"/>
                <a:gd name="T34" fmla="*/ 0 w 482"/>
                <a:gd name="T35" fmla="*/ 1192 h 1192"/>
                <a:gd name="T36" fmla="*/ 0 w 482"/>
                <a:gd name="T37" fmla="*/ 24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82" h="1192">
                  <a:moveTo>
                    <a:pt x="0" y="24"/>
                  </a:moveTo>
                  <a:lnTo>
                    <a:pt x="49" y="17"/>
                  </a:lnTo>
                  <a:lnTo>
                    <a:pt x="101" y="10"/>
                  </a:lnTo>
                  <a:lnTo>
                    <a:pt x="153" y="4"/>
                  </a:lnTo>
                  <a:lnTo>
                    <a:pt x="209" y="2"/>
                  </a:lnTo>
                  <a:lnTo>
                    <a:pt x="267" y="0"/>
                  </a:lnTo>
                  <a:lnTo>
                    <a:pt x="332" y="3"/>
                  </a:lnTo>
                  <a:lnTo>
                    <a:pt x="402" y="10"/>
                  </a:lnTo>
                  <a:lnTo>
                    <a:pt x="482" y="24"/>
                  </a:lnTo>
                  <a:lnTo>
                    <a:pt x="482" y="1192"/>
                  </a:lnTo>
                  <a:lnTo>
                    <a:pt x="421" y="1183"/>
                  </a:lnTo>
                  <a:lnTo>
                    <a:pt x="360" y="1179"/>
                  </a:lnTo>
                  <a:lnTo>
                    <a:pt x="299" y="1176"/>
                  </a:lnTo>
                  <a:lnTo>
                    <a:pt x="240" y="1176"/>
                  </a:lnTo>
                  <a:lnTo>
                    <a:pt x="179" y="1176"/>
                  </a:lnTo>
                  <a:lnTo>
                    <a:pt x="119" y="1179"/>
                  </a:lnTo>
                  <a:lnTo>
                    <a:pt x="59" y="1183"/>
                  </a:lnTo>
                  <a:lnTo>
                    <a:pt x="0" y="119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4" name="Freeform 282"/>
            <p:cNvSpPr>
              <a:spLocks/>
            </p:cNvSpPr>
            <p:nvPr/>
          </p:nvSpPr>
          <p:spPr bwMode="auto">
            <a:xfrm>
              <a:off x="443" y="1242"/>
              <a:ext cx="97" cy="239"/>
            </a:xfrm>
            <a:custGeom>
              <a:avLst/>
              <a:gdLst>
                <a:gd name="T0" fmla="*/ 0 w 483"/>
                <a:gd name="T1" fmla="*/ 28 h 1196"/>
                <a:gd name="T2" fmla="*/ 42 w 483"/>
                <a:gd name="T3" fmla="*/ 23 h 1196"/>
                <a:gd name="T4" fmla="*/ 85 w 483"/>
                <a:gd name="T5" fmla="*/ 18 h 1196"/>
                <a:gd name="T6" fmla="*/ 129 w 483"/>
                <a:gd name="T7" fmla="*/ 11 h 1196"/>
                <a:gd name="T8" fmla="*/ 172 w 483"/>
                <a:gd name="T9" fmla="*/ 6 h 1196"/>
                <a:gd name="T10" fmla="*/ 215 w 483"/>
                <a:gd name="T11" fmla="*/ 1 h 1196"/>
                <a:gd name="T12" fmla="*/ 259 w 483"/>
                <a:gd name="T13" fmla="*/ 0 h 1196"/>
                <a:gd name="T14" fmla="*/ 302 w 483"/>
                <a:gd name="T15" fmla="*/ 2 h 1196"/>
                <a:gd name="T16" fmla="*/ 346 w 483"/>
                <a:gd name="T17" fmla="*/ 11 h 1196"/>
                <a:gd name="T18" fmla="*/ 362 w 483"/>
                <a:gd name="T19" fmla="*/ 151 h 1196"/>
                <a:gd name="T20" fmla="*/ 377 w 483"/>
                <a:gd name="T21" fmla="*/ 296 h 1196"/>
                <a:gd name="T22" fmla="*/ 389 w 483"/>
                <a:gd name="T23" fmla="*/ 442 h 1196"/>
                <a:gd name="T24" fmla="*/ 401 w 483"/>
                <a:gd name="T25" fmla="*/ 590 h 1196"/>
                <a:gd name="T26" fmla="*/ 415 w 483"/>
                <a:gd name="T27" fmla="*/ 739 h 1196"/>
                <a:gd name="T28" fmla="*/ 432 w 483"/>
                <a:gd name="T29" fmla="*/ 889 h 1196"/>
                <a:gd name="T30" fmla="*/ 453 w 483"/>
                <a:gd name="T31" fmla="*/ 1037 h 1196"/>
                <a:gd name="T32" fmla="*/ 483 w 483"/>
                <a:gd name="T33" fmla="*/ 1187 h 1196"/>
                <a:gd name="T34" fmla="*/ 416 w 483"/>
                <a:gd name="T35" fmla="*/ 1176 h 1196"/>
                <a:gd name="T36" fmla="*/ 353 w 483"/>
                <a:gd name="T37" fmla="*/ 1169 h 1196"/>
                <a:gd name="T38" fmla="*/ 291 w 483"/>
                <a:gd name="T39" fmla="*/ 1164 h 1196"/>
                <a:gd name="T40" fmla="*/ 232 w 483"/>
                <a:gd name="T41" fmla="*/ 1163 h 1196"/>
                <a:gd name="T42" fmla="*/ 171 w 483"/>
                <a:gd name="T43" fmla="*/ 1164 h 1196"/>
                <a:gd name="T44" fmla="*/ 113 w 483"/>
                <a:gd name="T45" fmla="*/ 1170 h 1196"/>
                <a:gd name="T46" fmla="*/ 56 w 483"/>
                <a:gd name="T47" fmla="*/ 1180 h 1196"/>
                <a:gd name="T48" fmla="*/ 0 w 483"/>
                <a:gd name="T49" fmla="*/ 1196 h 1196"/>
                <a:gd name="T50" fmla="*/ 0 w 483"/>
                <a:gd name="T51" fmla="*/ 28 h 1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3" h="1196">
                  <a:moveTo>
                    <a:pt x="0" y="28"/>
                  </a:moveTo>
                  <a:lnTo>
                    <a:pt x="42" y="23"/>
                  </a:lnTo>
                  <a:lnTo>
                    <a:pt x="85" y="18"/>
                  </a:lnTo>
                  <a:lnTo>
                    <a:pt x="129" y="11"/>
                  </a:lnTo>
                  <a:lnTo>
                    <a:pt x="172" y="6"/>
                  </a:lnTo>
                  <a:lnTo>
                    <a:pt x="215" y="1"/>
                  </a:lnTo>
                  <a:lnTo>
                    <a:pt x="259" y="0"/>
                  </a:lnTo>
                  <a:lnTo>
                    <a:pt x="302" y="2"/>
                  </a:lnTo>
                  <a:lnTo>
                    <a:pt x="346" y="11"/>
                  </a:lnTo>
                  <a:lnTo>
                    <a:pt x="362" y="151"/>
                  </a:lnTo>
                  <a:lnTo>
                    <a:pt x="377" y="296"/>
                  </a:lnTo>
                  <a:lnTo>
                    <a:pt x="389" y="442"/>
                  </a:lnTo>
                  <a:lnTo>
                    <a:pt x="401" y="590"/>
                  </a:lnTo>
                  <a:lnTo>
                    <a:pt x="415" y="739"/>
                  </a:lnTo>
                  <a:lnTo>
                    <a:pt x="432" y="889"/>
                  </a:lnTo>
                  <a:lnTo>
                    <a:pt x="453" y="1037"/>
                  </a:lnTo>
                  <a:lnTo>
                    <a:pt x="483" y="1187"/>
                  </a:lnTo>
                  <a:lnTo>
                    <a:pt x="416" y="1176"/>
                  </a:lnTo>
                  <a:lnTo>
                    <a:pt x="353" y="1169"/>
                  </a:lnTo>
                  <a:lnTo>
                    <a:pt x="291" y="1164"/>
                  </a:lnTo>
                  <a:lnTo>
                    <a:pt x="232" y="1163"/>
                  </a:lnTo>
                  <a:lnTo>
                    <a:pt x="171" y="1164"/>
                  </a:lnTo>
                  <a:lnTo>
                    <a:pt x="113" y="1170"/>
                  </a:lnTo>
                  <a:lnTo>
                    <a:pt x="56" y="1180"/>
                  </a:lnTo>
                  <a:lnTo>
                    <a:pt x="0" y="1196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5" name="Freeform 283"/>
            <p:cNvSpPr>
              <a:spLocks/>
            </p:cNvSpPr>
            <p:nvPr/>
          </p:nvSpPr>
          <p:spPr bwMode="auto">
            <a:xfrm>
              <a:off x="445" y="1243"/>
              <a:ext cx="80" cy="237"/>
            </a:xfrm>
            <a:custGeom>
              <a:avLst/>
              <a:gdLst>
                <a:gd name="T0" fmla="*/ 0 w 400"/>
                <a:gd name="T1" fmla="*/ 18 h 1186"/>
                <a:gd name="T2" fmla="*/ 28 w 400"/>
                <a:gd name="T3" fmla="*/ 11 h 1186"/>
                <a:gd name="T4" fmla="*/ 58 w 400"/>
                <a:gd name="T5" fmla="*/ 6 h 1186"/>
                <a:gd name="T6" fmla="*/ 89 w 400"/>
                <a:gd name="T7" fmla="*/ 2 h 1186"/>
                <a:gd name="T8" fmla="*/ 121 w 400"/>
                <a:gd name="T9" fmla="*/ 1 h 1186"/>
                <a:gd name="T10" fmla="*/ 153 w 400"/>
                <a:gd name="T11" fmla="*/ 0 h 1186"/>
                <a:gd name="T12" fmla="*/ 187 w 400"/>
                <a:gd name="T13" fmla="*/ 1 h 1186"/>
                <a:gd name="T14" fmla="*/ 220 w 400"/>
                <a:gd name="T15" fmla="*/ 2 h 1186"/>
                <a:gd name="T16" fmla="*/ 255 w 400"/>
                <a:gd name="T17" fmla="*/ 6 h 1186"/>
                <a:gd name="T18" fmla="*/ 257 w 400"/>
                <a:gd name="T19" fmla="*/ 146 h 1186"/>
                <a:gd name="T20" fmla="*/ 260 w 400"/>
                <a:gd name="T21" fmla="*/ 289 h 1186"/>
                <a:gd name="T22" fmla="*/ 263 w 400"/>
                <a:gd name="T23" fmla="*/ 433 h 1186"/>
                <a:gd name="T24" fmla="*/ 273 w 400"/>
                <a:gd name="T25" fmla="*/ 579 h 1186"/>
                <a:gd name="T26" fmla="*/ 288 w 400"/>
                <a:gd name="T27" fmla="*/ 724 h 1186"/>
                <a:gd name="T28" fmla="*/ 313 w 400"/>
                <a:gd name="T29" fmla="*/ 871 h 1186"/>
                <a:gd name="T30" fmla="*/ 349 w 400"/>
                <a:gd name="T31" fmla="*/ 1020 h 1186"/>
                <a:gd name="T32" fmla="*/ 400 w 400"/>
                <a:gd name="T33" fmla="*/ 1169 h 1186"/>
                <a:gd name="T34" fmla="*/ 0 w 400"/>
                <a:gd name="T35" fmla="*/ 1186 h 1186"/>
                <a:gd name="T36" fmla="*/ 0 w 400"/>
                <a:gd name="T37" fmla="*/ 18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1186">
                  <a:moveTo>
                    <a:pt x="0" y="18"/>
                  </a:moveTo>
                  <a:lnTo>
                    <a:pt x="28" y="11"/>
                  </a:lnTo>
                  <a:lnTo>
                    <a:pt x="58" y="6"/>
                  </a:lnTo>
                  <a:lnTo>
                    <a:pt x="89" y="2"/>
                  </a:lnTo>
                  <a:lnTo>
                    <a:pt x="121" y="1"/>
                  </a:lnTo>
                  <a:lnTo>
                    <a:pt x="153" y="0"/>
                  </a:lnTo>
                  <a:lnTo>
                    <a:pt x="187" y="1"/>
                  </a:lnTo>
                  <a:lnTo>
                    <a:pt x="220" y="2"/>
                  </a:lnTo>
                  <a:lnTo>
                    <a:pt x="255" y="6"/>
                  </a:lnTo>
                  <a:lnTo>
                    <a:pt x="257" y="146"/>
                  </a:lnTo>
                  <a:lnTo>
                    <a:pt x="260" y="289"/>
                  </a:lnTo>
                  <a:lnTo>
                    <a:pt x="263" y="433"/>
                  </a:lnTo>
                  <a:lnTo>
                    <a:pt x="273" y="579"/>
                  </a:lnTo>
                  <a:lnTo>
                    <a:pt x="288" y="724"/>
                  </a:lnTo>
                  <a:lnTo>
                    <a:pt x="313" y="871"/>
                  </a:lnTo>
                  <a:lnTo>
                    <a:pt x="349" y="1020"/>
                  </a:lnTo>
                  <a:lnTo>
                    <a:pt x="400" y="1169"/>
                  </a:lnTo>
                  <a:lnTo>
                    <a:pt x="0" y="118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6" name="Freeform 284"/>
            <p:cNvSpPr>
              <a:spLocks/>
            </p:cNvSpPr>
            <p:nvPr/>
          </p:nvSpPr>
          <p:spPr bwMode="auto">
            <a:xfrm>
              <a:off x="444" y="1245"/>
              <a:ext cx="62" cy="238"/>
            </a:xfrm>
            <a:custGeom>
              <a:avLst/>
              <a:gdLst>
                <a:gd name="T0" fmla="*/ 0 w 308"/>
                <a:gd name="T1" fmla="*/ 10 h 1186"/>
                <a:gd name="T2" fmla="*/ 73 w 308"/>
                <a:gd name="T3" fmla="*/ 0 h 1186"/>
                <a:gd name="T4" fmla="*/ 78 w 308"/>
                <a:gd name="T5" fmla="*/ 141 h 1186"/>
                <a:gd name="T6" fmla="*/ 92 w 308"/>
                <a:gd name="T7" fmla="*/ 282 h 1186"/>
                <a:gd name="T8" fmla="*/ 110 w 308"/>
                <a:gd name="T9" fmla="*/ 423 h 1186"/>
                <a:gd name="T10" fmla="*/ 136 w 308"/>
                <a:gd name="T11" fmla="*/ 568 h 1186"/>
                <a:gd name="T12" fmla="*/ 167 w 308"/>
                <a:gd name="T13" fmla="*/ 712 h 1186"/>
                <a:gd name="T14" fmla="*/ 207 w 308"/>
                <a:gd name="T15" fmla="*/ 857 h 1186"/>
                <a:gd name="T16" fmla="*/ 254 w 308"/>
                <a:gd name="T17" fmla="*/ 1003 h 1186"/>
                <a:gd name="T18" fmla="*/ 308 w 308"/>
                <a:gd name="T19" fmla="*/ 1151 h 1186"/>
                <a:gd name="T20" fmla="*/ 272 w 308"/>
                <a:gd name="T21" fmla="*/ 1155 h 1186"/>
                <a:gd name="T22" fmla="*/ 0 w 308"/>
                <a:gd name="T23" fmla="*/ 1186 h 1186"/>
                <a:gd name="T24" fmla="*/ 0 w 308"/>
                <a:gd name="T25" fmla="*/ 10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8" h="1186">
                  <a:moveTo>
                    <a:pt x="0" y="10"/>
                  </a:moveTo>
                  <a:lnTo>
                    <a:pt x="73" y="0"/>
                  </a:lnTo>
                  <a:lnTo>
                    <a:pt x="78" y="141"/>
                  </a:lnTo>
                  <a:lnTo>
                    <a:pt x="92" y="282"/>
                  </a:lnTo>
                  <a:lnTo>
                    <a:pt x="110" y="423"/>
                  </a:lnTo>
                  <a:lnTo>
                    <a:pt x="136" y="568"/>
                  </a:lnTo>
                  <a:lnTo>
                    <a:pt x="167" y="712"/>
                  </a:lnTo>
                  <a:lnTo>
                    <a:pt x="207" y="857"/>
                  </a:lnTo>
                  <a:lnTo>
                    <a:pt x="254" y="1003"/>
                  </a:lnTo>
                  <a:lnTo>
                    <a:pt x="308" y="1151"/>
                  </a:lnTo>
                  <a:lnTo>
                    <a:pt x="272" y="1155"/>
                  </a:lnTo>
                  <a:lnTo>
                    <a:pt x="0" y="1186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7" name="Freeform 285"/>
            <p:cNvSpPr>
              <a:spLocks/>
            </p:cNvSpPr>
            <p:nvPr/>
          </p:nvSpPr>
          <p:spPr bwMode="auto">
            <a:xfrm>
              <a:off x="444" y="1258"/>
              <a:ext cx="43" cy="225"/>
            </a:xfrm>
            <a:custGeom>
              <a:avLst/>
              <a:gdLst>
                <a:gd name="T0" fmla="*/ 0 w 215"/>
                <a:gd name="T1" fmla="*/ 0 h 1124"/>
                <a:gd name="T2" fmla="*/ 19 w 215"/>
                <a:gd name="T3" fmla="*/ 159 h 1124"/>
                <a:gd name="T4" fmla="*/ 40 w 215"/>
                <a:gd name="T5" fmla="*/ 312 h 1124"/>
                <a:gd name="T6" fmla="*/ 62 w 215"/>
                <a:gd name="T7" fmla="*/ 458 h 1124"/>
                <a:gd name="T8" fmla="*/ 85 w 215"/>
                <a:gd name="T9" fmla="*/ 599 h 1124"/>
                <a:gd name="T10" fmla="*/ 109 w 215"/>
                <a:gd name="T11" fmla="*/ 733 h 1124"/>
                <a:gd name="T12" fmla="*/ 138 w 215"/>
                <a:gd name="T13" fmla="*/ 861 h 1124"/>
                <a:gd name="T14" fmla="*/ 173 w 215"/>
                <a:gd name="T15" fmla="*/ 983 h 1124"/>
                <a:gd name="T16" fmla="*/ 215 w 215"/>
                <a:gd name="T17" fmla="*/ 1100 h 1124"/>
                <a:gd name="T18" fmla="*/ 0 w 215"/>
                <a:gd name="T19" fmla="*/ 1124 h 1124"/>
                <a:gd name="T20" fmla="*/ 0 w 215"/>
                <a:gd name="T21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1124">
                  <a:moveTo>
                    <a:pt x="0" y="0"/>
                  </a:moveTo>
                  <a:lnTo>
                    <a:pt x="19" y="159"/>
                  </a:lnTo>
                  <a:lnTo>
                    <a:pt x="40" y="312"/>
                  </a:lnTo>
                  <a:lnTo>
                    <a:pt x="62" y="458"/>
                  </a:lnTo>
                  <a:lnTo>
                    <a:pt x="85" y="599"/>
                  </a:lnTo>
                  <a:lnTo>
                    <a:pt x="109" y="733"/>
                  </a:lnTo>
                  <a:lnTo>
                    <a:pt x="138" y="861"/>
                  </a:lnTo>
                  <a:lnTo>
                    <a:pt x="173" y="983"/>
                  </a:lnTo>
                  <a:lnTo>
                    <a:pt x="215" y="1100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8" name="Freeform 286"/>
            <p:cNvSpPr>
              <a:spLocks/>
            </p:cNvSpPr>
            <p:nvPr/>
          </p:nvSpPr>
          <p:spPr bwMode="auto">
            <a:xfrm>
              <a:off x="502" y="1268"/>
              <a:ext cx="25" cy="14"/>
            </a:xfrm>
            <a:custGeom>
              <a:avLst/>
              <a:gdLst>
                <a:gd name="T0" fmla="*/ 13 w 127"/>
                <a:gd name="T1" fmla="*/ 0 h 69"/>
                <a:gd name="T2" fmla="*/ 117 w 127"/>
                <a:gd name="T3" fmla="*/ 17 h 69"/>
                <a:gd name="T4" fmla="*/ 123 w 127"/>
                <a:gd name="T5" fmla="*/ 22 h 69"/>
                <a:gd name="T6" fmla="*/ 127 w 127"/>
                <a:gd name="T7" fmla="*/ 29 h 69"/>
                <a:gd name="T8" fmla="*/ 127 w 127"/>
                <a:gd name="T9" fmla="*/ 60 h 69"/>
                <a:gd name="T10" fmla="*/ 123 w 127"/>
                <a:gd name="T11" fmla="*/ 68 h 69"/>
                <a:gd name="T12" fmla="*/ 117 w 127"/>
                <a:gd name="T13" fmla="*/ 69 h 69"/>
                <a:gd name="T14" fmla="*/ 13 w 127"/>
                <a:gd name="T15" fmla="*/ 53 h 69"/>
                <a:gd name="T16" fmla="*/ 3 w 127"/>
                <a:gd name="T17" fmla="*/ 48 h 69"/>
                <a:gd name="T18" fmla="*/ 0 w 127"/>
                <a:gd name="T19" fmla="*/ 39 h 69"/>
                <a:gd name="T20" fmla="*/ 0 w 127"/>
                <a:gd name="T21" fmla="*/ 8 h 69"/>
                <a:gd name="T22" fmla="*/ 3 w 127"/>
                <a:gd name="T23" fmla="*/ 2 h 69"/>
                <a:gd name="T24" fmla="*/ 13 w 127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69">
                  <a:moveTo>
                    <a:pt x="13" y="0"/>
                  </a:moveTo>
                  <a:lnTo>
                    <a:pt x="117" y="17"/>
                  </a:lnTo>
                  <a:lnTo>
                    <a:pt x="123" y="22"/>
                  </a:lnTo>
                  <a:lnTo>
                    <a:pt x="127" y="29"/>
                  </a:lnTo>
                  <a:lnTo>
                    <a:pt x="127" y="60"/>
                  </a:lnTo>
                  <a:lnTo>
                    <a:pt x="123" y="68"/>
                  </a:lnTo>
                  <a:lnTo>
                    <a:pt x="117" y="69"/>
                  </a:lnTo>
                  <a:lnTo>
                    <a:pt x="13" y="53"/>
                  </a:lnTo>
                  <a:lnTo>
                    <a:pt x="3" y="48"/>
                  </a:lnTo>
                  <a:lnTo>
                    <a:pt x="0" y="39"/>
                  </a:lnTo>
                  <a:lnTo>
                    <a:pt x="0" y="8"/>
                  </a:lnTo>
                  <a:lnTo>
                    <a:pt x="3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19" name="Freeform 287"/>
            <p:cNvSpPr>
              <a:spLocks/>
            </p:cNvSpPr>
            <p:nvPr/>
          </p:nvSpPr>
          <p:spPr bwMode="auto">
            <a:xfrm>
              <a:off x="481" y="1282"/>
              <a:ext cx="27" cy="10"/>
            </a:xfrm>
            <a:custGeom>
              <a:avLst/>
              <a:gdLst>
                <a:gd name="T0" fmla="*/ 14 w 136"/>
                <a:gd name="T1" fmla="*/ 0 h 53"/>
                <a:gd name="T2" fmla="*/ 124 w 136"/>
                <a:gd name="T3" fmla="*/ 0 h 53"/>
                <a:gd name="T4" fmla="*/ 133 w 136"/>
                <a:gd name="T5" fmla="*/ 2 h 53"/>
                <a:gd name="T6" fmla="*/ 136 w 136"/>
                <a:gd name="T7" fmla="*/ 12 h 53"/>
                <a:gd name="T8" fmla="*/ 136 w 136"/>
                <a:gd name="T9" fmla="*/ 42 h 53"/>
                <a:gd name="T10" fmla="*/ 133 w 136"/>
                <a:gd name="T11" fmla="*/ 49 h 53"/>
                <a:gd name="T12" fmla="*/ 124 w 136"/>
                <a:gd name="T13" fmla="*/ 53 h 53"/>
                <a:gd name="T14" fmla="*/ 14 w 136"/>
                <a:gd name="T15" fmla="*/ 53 h 53"/>
                <a:gd name="T16" fmla="*/ 4 w 136"/>
                <a:gd name="T17" fmla="*/ 49 h 53"/>
                <a:gd name="T18" fmla="*/ 0 w 136"/>
                <a:gd name="T19" fmla="*/ 42 h 53"/>
                <a:gd name="T20" fmla="*/ 0 w 136"/>
                <a:gd name="T21" fmla="*/ 12 h 53"/>
                <a:gd name="T22" fmla="*/ 4 w 136"/>
                <a:gd name="T23" fmla="*/ 2 h 53"/>
                <a:gd name="T24" fmla="*/ 14 w 136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3">
                  <a:moveTo>
                    <a:pt x="14" y="0"/>
                  </a:moveTo>
                  <a:lnTo>
                    <a:pt x="124" y="0"/>
                  </a:lnTo>
                  <a:lnTo>
                    <a:pt x="133" y="2"/>
                  </a:lnTo>
                  <a:lnTo>
                    <a:pt x="136" y="12"/>
                  </a:lnTo>
                  <a:lnTo>
                    <a:pt x="136" y="42"/>
                  </a:lnTo>
                  <a:lnTo>
                    <a:pt x="133" y="49"/>
                  </a:lnTo>
                  <a:lnTo>
                    <a:pt x="124" y="53"/>
                  </a:lnTo>
                  <a:lnTo>
                    <a:pt x="14" y="53"/>
                  </a:lnTo>
                  <a:lnTo>
                    <a:pt x="4" y="49"/>
                  </a:lnTo>
                  <a:lnTo>
                    <a:pt x="0" y="42"/>
                  </a:lnTo>
                  <a:lnTo>
                    <a:pt x="0" y="12"/>
                  </a:lnTo>
                  <a:lnTo>
                    <a:pt x="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0" name="Freeform 288"/>
            <p:cNvSpPr>
              <a:spLocks/>
            </p:cNvSpPr>
            <p:nvPr/>
          </p:nvSpPr>
          <p:spPr bwMode="auto">
            <a:xfrm>
              <a:off x="503" y="1293"/>
              <a:ext cx="27" cy="12"/>
            </a:xfrm>
            <a:custGeom>
              <a:avLst/>
              <a:gdLst>
                <a:gd name="T0" fmla="*/ 15 w 138"/>
                <a:gd name="T1" fmla="*/ 0 h 58"/>
                <a:gd name="T2" fmla="*/ 125 w 138"/>
                <a:gd name="T3" fmla="*/ 6 h 58"/>
                <a:gd name="T4" fmla="*/ 134 w 138"/>
                <a:gd name="T5" fmla="*/ 10 h 58"/>
                <a:gd name="T6" fmla="*/ 138 w 138"/>
                <a:gd name="T7" fmla="*/ 17 h 58"/>
                <a:gd name="T8" fmla="*/ 138 w 138"/>
                <a:gd name="T9" fmla="*/ 49 h 58"/>
                <a:gd name="T10" fmla="*/ 134 w 138"/>
                <a:gd name="T11" fmla="*/ 55 h 58"/>
                <a:gd name="T12" fmla="*/ 125 w 138"/>
                <a:gd name="T13" fmla="*/ 58 h 58"/>
                <a:gd name="T14" fmla="*/ 15 w 138"/>
                <a:gd name="T15" fmla="*/ 53 h 58"/>
                <a:gd name="T16" fmla="*/ 4 w 138"/>
                <a:gd name="T17" fmla="*/ 47 h 58"/>
                <a:gd name="T18" fmla="*/ 0 w 138"/>
                <a:gd name="T19" fmla="*/ 40 h 58"/>
                <a:gd name="T20" fmla="*/ 0 w 138"/>
                <a:gd name="T21" fmla="*/ 10 h 58"/>
                <a:gd name="T22" fmla="*/ 4 w 138"/>
                <a:gd name="T23" fmla="*/ 1 h 58"/>
                <a:gd name="T24" fmla="*/ 15 w 138"/>
                <a:gd name="T2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8">
                  <a:moveTo>
                    <a:pt x="15" y="0"/>
                  </a:moveTo>
                  <a:lnTo>
                    <a:pt x="125" y="6"/>
                  </a:lnTo>
                  <a:lnTo>
                    <a:pt x="134" y="10"/>
                  </a:lnTo>
                  <a:lnTo>
                    <a:pt x="138" y="17"/>
                  </a:lnTo>
                  <a:lnTo>
                    <a:pt x="138" y="49"/>
                  </a:lnTo>
                  <a:lnTo>
                    <a:pt x="134" y="55"/>
                  </a:lnTo>
                  <a:lnTo>
                    <a:pt x="125" y="58"/>
                  </a:lnTo>
                  <a:lnTo>
                    <a:pt x="15" y="53"/>
                  </a:lnTo>
                  <a:lnTo>
                    <a:pt x="4" y="47"/>
                  </a:lnTo>
                  <a:lnTo>
                    <a:pt x="0" y="40"/>
                  </a:lnTo>
                  <a:lnTo>
                    <a:pt x="0" y="10"/>
                  </a:lnTo>
                  <a:lnTo>
                    <a:pt x="4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1" name="Freeform 289"/>
            <p:cNvSpPr>
              <a:spLocks/>
            </p:cNvSpPr>
            <p:nvPr/>
          </p:nvSpPr>
          <p:spPr bwMode="auto">
            <a:xfrm>
              <a:off x="461" y="1292"/>
              <a:ext cx="28" cy="13"/>
            </a:xfrm>
            <a:custGeom>
              <a:avLst/>
              <a:gdLst>
                <a:gd name="T0" fmla="*/ 13 w 138"/>
                <a:gd name="T1" fmla="*/ 10 h 62"/>
                <a:gd name="T2" fmla="*/ 125 w 138"/>
                <a:gd name="T3" fmla="*/ 0 h 62"/>
                <a:gd name="T4" fmla="*/ 134 w 138"/>
                <a:gd name="T5" fmla="*/ 2 h 62"/>
                <a:gd name="T6" fmla="*/ 138 w 138"/>
                <a:gd name="T7" fmla="*/ 10 h 62"/>
                <a:gd name="T8" fmla="*/ 138 w 138"/>
                <a:gd name="T9" fmla="*/ 41 h 62"/>
                <a:gd name="T10" fmla="*/ 134 w 138"/>
                <a:gd name="T11" fmla="*/ 47 h 62"/>
                <a:gd name="T12" fmla="*/ 125 w 138"/>
                <a:gd name="T13" fmla="*/ 53 h 62"/>
                <a:gd name="T14" fmla="*/ 13 w 138"/>
                <a:gd name="T15" fmla="*/ 62 h 62"/>
                <a:gd name="T16" fmla="*/ 3 w 138"/>
                <a:gd name="T17" fmla="*/ 59 h 62"/>
                <a:gd name="T18" fmla="*/ 0 w 138"/>
                <a:gd name="T19" fmla="*/ 53 h 62"/>
                <a:gd name="T20" fmla="*/ 0 w 138"/>
                <a:gd name="T21" fmla="*/ 21 h 62"/>
                <a:gd name="T22" fmla="*/ 3 w 138"/>
                <a:gd name="T23" fmla="*/ 14 h 62"/>
                <a:gd name="T24" fmla="*/ 13 w 138"/>
                <a:gd name="T25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62">
                  <a:moveTo>
                    <a:pt x="13" y="10"/>
                  </a:moveTo>
                  <a:lnTo>
                    <a:pt x="125" y="0"/>
                  </a:lnTo>
                  <a:lnTo>
                    <a:pt x="134" y="2"/>
                  </a:lnTo>
                  <a:lnTo>
                    <a:pt x="138" y="10"/>
                  </a:lnTo>
                  <a:lnTo>
                    <a:pt x="138" y="41"/>
                  </a:lnTo>
                  <a:lnTo>
                    <a:pt x="134" y="47"/>
                  </a:lnTo>
                  <a:lnTo>
                    <a:pt x="125" y="53"/>
                  </a:lnTo>
                  <a:lnTo>
                    <a:pt x="13" y="62"/>
                  </a:lnTo>
                  <a:lnTo>
                    <a:pt x="3" y="59"/>
                  </a:lnTo>
                  <a:lnTo>
                    <a:pt x="0" y="53"/>
                  </a:lnTo>
                  <a:lnTo>
                    <a:pt x="0" y="21"/>
                  </a:lnTo>
                  <a:lnTo>
                    <a:pt x="3" y="14"/>
                  </a:lnTo>
                  <a:lnTo>
                    <a:pt x="13" y="1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2" name="Freeform 290"/>
            <p:cNvSpPr>
              <a:spLocks/>
            </p:cNvSpPr>
            <p:nvPr/>
          </p:nvSpPr>
          <p:spPr bwMode="auto">
            <a:xfrm>
              <a:off x="492" y="1333"/>
              <a:ext cx="27" cy="11"/>
            </a:xfrm>
            <a:custGeom>
              <a:avLst/>
              <a:gdLst>
                <a:gd name="T0" fmla="*/ 12 w 135"/>
                <a:gd name="T1" fmla="*/ 0 h 57"/>
                <a:gd name="T2" fmla="*/ 122 w 135"/>
                <a:gd name="T3" fmla="*/ 2 h 57"/>
                <a:gd name="T4" fmla="*/ 131 w 135"/>
                <a:gd name="T5" fmla="*/ 6 h 57"/>
                <a:gd name="T6" fmla="*/ 135 w 135"/>
                <a:gd name="T7" fmla="*/ 15 h 57"/>
                <a:gd name="T8" fmla="*/ 135 w 135"/>
                <a:gd name="T9" fmla="*/ 46 h 57"/>
                <a:gd name="T10" fmla="*/ 131 w 135"/>
                <a:gd name="T11" fmla="*/ 53 h 57"/>
                <a:gd name="T12" fmla="*/ 122 w 135"/>
                <a:gd name="T13" fmla="*/ 57 h 57"/>
                <a:gd name="T14" fmla="*/ 12 w 135"/>
                <a:gd name="T15" fmla="*/ 53 h 57"/>
                <a:gd name="T16" fmla="*/ 2 w 135"/>
                <a:gd name="T17" fmla="*/ 48 h 57"/>
                <a:gd name="T18" fmla="*/ 0 w 135"/>
                <a:gd name="T19" fmla="*/ 41 h 57"/>
                <a:gd name="T20" fmla="*/ 0 w 135"/>
                <a:gd name="T21" fmla="*/ 10 h 57"/>
                <a:gd name="T22" fmla="*/ 2 w 135"/>
                <a:gd name="T23" fmla="*/ 2 h 57"/>
                <a:gd name="T24" fmla="*/ 12 w 135"/>
                <a:gd name="T25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7">
                  <a:moveTo>
                    <a:pt x="12" y="0"/>
                  </a:moveTo>
                  <a:lnTo>
                    <a:pt x="122" y="2"/>
                  </a:lnTo>
                  <a:lnTo>
                    <a:pt x="131" y="6"/>
                  </a:lnTo>
                  <a:lnTo>
                    <a:pt x="135" y="15"/>
                  </a:lnTo>
                  <a:lnTo>
                    <a:pt x="135" y="46"/>
                  </a:lnTo>
                  <a:lnTo>
                    <a:pt x="131" y="53"/>
                  </a:lnTo>
                  <a:lnTo>
                    <a:pt x="122" y="57"/>
                  </a:lnTo>
                  <a:lnTo>
                    <a:pt x="12" y="53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3" name="Freeform 291"/>
            <p:cNvSpPr>
              <a:spLocks/>
            </p:cNvSpPr>
            <p:nvPr/>
          </p:nvSpPr>
          <p:spPr bwMode="auto">
            <a:xfrm>
              <a:off x="507" y="1318"/>
              <a:ext cx="24" cy="13"/>
            </a:xfrm>
            <a:custGeom>
              <a:avLst/>
              <a:gdLst>
                <a:gd name="T0" fmla="*/ 12 w 120"/>
                <a:gd name="T1" fmla="*/ 0 h 66"/>
                <a:gd name="T2" fmla="*/ 109 w 120"/>
                <a:gd name="T3" fmla="*/ 15 h 66"/>
                <a:gd name="T4" fmla="*/ 116 w 120"/>
                <a:gd name="T5" fmla="*/ 19 h 66"/>
                <a:gd name="T6" fmla="*/ 120 w 120"/>
                <a:gd name="T7" fmla="*/ 28 h 66"/>
                <a:gd name="T8" fmla="*/ 120 w 120"/>
                <a:gd name="T9" fmla="*/ 57 h 66"/>
                <a:gd name="T10" fmla="*/ 116 w 120"/>
                <a:gd name="T11" fmla="*/ 64 h 66"/>
                <a:gd name="T12" fmla="*/ 109 w 120"/>
                <a:gd name="T13" fmla="*/ 66 h 66"/>
                <a:gd name="T14" fmla="*/ 12 w 120"/>
                <a:gd name="T15" fmla="*/ 54 h 66"/>
                <a:gd name="T16" fmla="*/ 2 w 120"/>
                <a:gd name="T17" fmla="*/ 49 h 66"/>
                <a:gd name="T18" fmla="*/ 0 w 120"/>
                <a:gd name="T19" fmla="*/ 41 h 66"/>
                <a:gd name="T20" fmla="*/ 0 w 120"/>
                <a:gd name="T21" fmla="*/ 12 h 66"/>
                <a:gd name="T22" fmla="*/ 2 w 120"/>
                <a:gd name="T23" fmla="*/ 3 h 66"/>
                <a:gd name="T24" fmla="*/ 12 w 120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66">
                  <a:moveTo>
                    <a:pt x="12" y="0"/>
                  </a:moveTo>
                  <a:lnTo>
                    <a:pt x="109" y="15"/>
                  </a:lnTo>
                  <a:lnTo>
                    <a:pt x="116" y="19"/>
                  </a:lnTo>
                  <a:lnTo>
                    <a:pt x="120" y="28"/>
                  </a:lnTo>
                  <a:lnTo>
                    <a:pt x="120" y="57"/>
                  </a:lnTo>
                  <a:lnTo>
                    <a:pt x="116" y="64"/>
                  </a:lnTo>
                  <a:lnTo>
                    <a:pt x="109" y="66"/>
                  </a:lnTo>
                  <a:lnTo>
                    <a:pt x="12" y="54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4" name="Freeform 292"/>
            <p:cNvSpPr>
              <a:spLocks/>
            </p:cNvSpPr>
            <p:nvPr/>
          </p:nvSpPr>
          <p:spPr bwMode="auto">
            <a:xfrm>
              <a:off x="491" y="1250"/>
              <a:ext cx="24" cy="13"/>
            </a:xfrm>
            <a:custGeom>
              <a:avLst/>
              <a:gdLst>
                <a:gd name="T0" fmla="*/ 10 w 118"/>
                <a:gd name="T1" fmla="*/ 0 h 66"/>
                <a:gd name="T2" fmla="*/ 105 w 118"/>
                <a:gd name="T3" fmla="*/ 14 h 66"/>
                <a:gd name="T4" fmla="*/ 114 w 118"/>
                <a:gd name="T5" fmla="*/ 16 h 66"/>
                <a:gd name="T6" fmla="*/ 118 w 118"/>
                <a:gd name="T7" fmla="*/ 26 h 66"/>
                <a:gd name="T8" fmla="*/ 118 w 118"/>
                <a:gd name="T9" fmla="*/ 57 h 66"/>
                <a:gd name="T10" fmla="*/ 114 w 118"/>
                <a:gd name="T11" fmla="*/ 63 h 66"/>
                <a:gd name="T12" fmla="*/ 105 w 118"/>
                <a:gd name="T13" fmla="*/ 66 h 66"/>
                <a:gd name="T14" fmla="*/ 10 w 118"/>
                <a:gd name="T15" fmla="*/ 53 h 66"/>
                <a:gd name="T16" fmla="*/ 2 w 118"/>
                <a:gd name="T17" fmla="*/ 47 h 66"/>
                <a:gd name="T18" fmla="*/ 0 w 118"/>
                <a:gd name="T19" fmla="*/ 41 h 66"/>
                <a:gd name="T20" fmla="*/ 0 w 118"/>
                <a:gd name="T21" fmla="*/ 9 h 66"/>
                <a:gd name="T22" fmla="*/ 2 w 118"/>
                <a:gd name="T23" fmla="*/ 1 h 66"/>
                <a:gd name="T24" fmla="*/ 10 w 118"/>
                <a:gd name="T2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66">
                  <a:moveTo>
                    <a:pt x="10" y="0"/>
                  </a:moveTo>
                  <a:lnTo>
                    <a:pt x="105" y="14"/>
                  </a:lnTo>
                  <a:lnTo>
                    <a:pt x="114" y="16"/>
                  </a:lnTo>
                  <a:lnTo>
                    <a:pt x="118" y="26"/>
                  </a:lnTo>
                  <a:lnTo>
                    <a:pt x="118" y="57"/>
                  </a:lnTo>
                  <a:lnTo>
                    <a:pt x="114" y="63"/>
                  </a:lnTo>
                  <a:lnTo>
                    <a:pt x="105" y="66"/>
                  </a:lnTo>
                  <a:lnTo>
                    <a:pt x="10" y="53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9"/>
                  </a:lnTo>
                  <a:lnTo>
                    <a:pt x="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FF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5" name="Freeform 293"/>
            <p:cNvSpPr>
              <a:spLocks/>
            </p:cNvSpPr>
            <p:nvPr/>
          </p:nvSpPr>
          <p:spPr bwMode="auto">
            <a:xfrm>
              <a:off x="518" y="1330"/>
              <a:ext cx="24" cy="13"/>
            </a:xfrm>
            <a:custGeom>
              <a:avLst/>
              <a:gdLst>
                <a:gd name="T0" fmla="*/ 11 w 118"/>
                <a:gd name="T1" fmla="*/ 0 h 69"/>
                <a:gd name="T2" fmla="*/ 108 w 118"/>
                <a:gd name="T3" fmla="*/ 16 h 69"/>
                <a:gd name="T4" fmla="*/ 114 w 118"/>
                <a:gd name="T5" fmla="*/ 20 h 69"/>
                <a:gd name="T6" fmla="*/ 118 w 118"/>
                <a:gd name="T7" fmla="*/ 30 h 69"/>
                <a:gd name="T8" fmla="*/ 118 w 118"/>
                <a:gd name="T9" fmla="*/ 59 h 69"/>
                <a:gd name="T10" fmla="*/ 114 w 118"/>
                <a:gd name="T11" fmla="*/ 66 h 69"/>
                <a:gd name="T12" fmla="*/ 108 w 118"/>
                <a:gd name="T13" fmla="*/ 69 h 69"/>
                <a:gd name="T14" fmla="*/ 11 w 118"/>
                <a:gd name="T15" fmla="*/ 51 h 69"/>
                <a:gd name="T16" fmla="*/ 3 w 118"/>
                <a:gd name="T17" fmla="*/ 46 h 69"/>
                <a:gd name="T18" fmla="*/ 0 w 118"/>
                <a:gd name="T19" fmla="*/ 38 h 69"/>
                <a:gd name="T20" fmla="*/ 0 w 118"/>
                <a:gd name="T21" fmla="*/ 9 h 69"/>
                <a:gd name="T22" fmla="*/ 3 w 118"/>
                <a:gd name="T23" fmla="*/ 0 h 69"/>
                <a:gd name="T24" fmla="*/ 11 w 118"/>
                <a:gd name="T2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69">
                  <a:moveTo>
                    <a:pt x="11" y="0"/>
                  </a:moveTo>
                  <a:lnTo>
                    <a:pt x="108" y="16"/>
                  </a:lnTo>
                  <a:lnTo>
                    <a:pt x="114" y="20"/>
                  </a:lnTo>
                  <a:lnTo>
                    <a:pt x="118" y="30"/>
                  </a:lnTo>
                  <a:lnTo>
                    <a:pt x="118" y="59"/>
                  </a:lnTo>
                  <a:lnTo>
                    <a:pt x="114" y="66"/>
                  </a:lnTo>
                  <a:lnTo>
                    <a:pt x="108" y="69"/>
                  </a:lnTo>
                  <a:lnTo>
                    <a:pt x="11" y="51"/>
                  </a:lnTo>
                  <a:lnTo>
                    <a:pt x="3" y="46"/>
                  </a:lnTo>
                  <a:lnTo>
                    <a:pt x="0" y="38"/>
                  </a:lnTo>
                  <a:lnTo>
                    <a:pt x="0" y="9"/>
                  </a:lnTo>
                  <a:lnTo>
                    <a:pt x="3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6" name="Freeform 294"/>
            <p:cNvSpPr>
              <a:spLocks/>
            </p:cNvSpPr>
            <p:nvPr/>
          </p:nvSpPr>
          <p:spPr bwMode="auto">
            <a:xfrm>
              <a:off x="511" y="1380"/>
              <a:ext cx="22" cy="13"/>
            </a:xfrm>
            <a:custGeom>
              <a:avLst/>
              <a:gdLst>
                <a:gd name="T0" fmla="*/ 10 w 112"/>
                <a:gd name="T1" fmla="*/ 0 h 65"/>
                <a:gd name="T2" fmla="*/ 102 w 112"/>
                <a:gd name="T3" fmla="*/ 15 h 65"/>
                <a:gd name="T4" fmla="*/ 108 w 112"/>
                <a:gd name="T5" fmla="*/ 18 h 65"/>
                <a:gd name="T6" fmla="*/ 112 w 112"/>
                <a:gd name="T7" fmla="*/ 27 h 65"/>
                <a:gd name="T8" fmla="*/ 112 w 112"/>
                <a:gd name="T9" fmla="*/ 57 h 65"/>
                <a:gd name="T10" fmla="*/ 108 w 112"/>
                <a:gd name="T11" fmla="*/ 64 h 65"/>
                <a:gd name="T12" fmla="*/ 102 w 112"/>
                <a:gd name="T13" fmla="*/ 65 h 65"/>
                <a:gd name="T14" fmla="*/ 10 w 112"/>
                <a:gd name="T15" fmla="*/ 52 h 65"/>
                <a:gd name="T16" fmla="*/ 2 w 112"/>
                <a:gd name="T17" fmla="*/ 46 h 65"/>
                <a:gd name="T18" fmla="*/ 0 w 112"/>
                <a:gd name="T19" fmla="*/ 39 h 65"/>
                <a:gd name="T20" fmla="*/ 0 w 112"/>
                <a:gd name="T21" fmla="*/ 8 h 65"/>
                <a:gd name="T22" fmla="*/ 2 w 112"/>
                <a:gd name="T23" fmla="*/ 1 h 65"/>
                <a:gd name="T24" fmla="*/ 10 w 112"/>
                <a:gd name="T25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65">
                  <a:moveTo>
                    <a:pt x="10" y="0"/>
                  </a:moveTo>
                  <a:lnTo>
                    <a:pt x="102" y="15"/>
                  </a:lnTo>
                  <a:lnTo>
                    <a:pt x="108" y="18"/>
                  </a:lnTo>
                  <a:lnTo>
                    <a:pt x="112" y="27"/>
                  </a:lnTo>
                  <a:lnTo>
                    <a:pt x="112" y="57"/>
                  </a:lnTo>
                  <a:lnTo>
                    <a:pt x="108" y="64"/>
                  </a:lnTo>
                  <a:lnTo>
                    <a:pt x="102" y="65"/>
                  </a:lnTo>
                  <a:lnTo>
                    <a:pt x="10" y="52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0" y="8"/>
                  </a:lnTo>
                  <a:lnTo>
                    <a:pt x="2" y="1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7" name="Freeform 295"/>
            <p:cNvSpPr>
              <a:spLocks/>
            </p:cNvSpPr>
            <p:nvPr/>
          </p:nvSpPr>
          <p:spPr bwMode="auto">
            <a:xfrm>
              <a:off x="450" y="1462"/>
              <a:ext cx="17" cy="12"/>
            </a:xfrm>
            <a:custGeom>
              <a:avLst/>
              <a:gdLst>
                <a:gd name="T0" fmla="*/ 9 w 86"/>
                <a:gd name="T1" fmla="*/ 12 h 64"/>
                <a:gd name="T2" fmla="*/ 78 w 86"/>
                <a:gd name="T3" fmla="*/ 0 h 64"/>
                <a:gd name="T4" fmla="*/ 83 w 86"/>
                <a:gd name="T5" fmla="*/ 2 h 64"/>
                <a:gd name="T6" fmla="*/ 86 w 86"/>
                <a:gd name="T7" fmla="*/ 11 h 64"/>
                <a:gd name="T8" fmla="*/ 86 w 86"/>
                <a:gd name="T9" fmla="*/ 41 h 64"/>
                <a:gd name="T10" fmla="*/ 83 w 86"/>
                <a:gd name="T11" fmla="*/ 48 h 64"/>
                <a:gd name="T12" fmla="*/ 78 w 86"/>
                <a:gd name="T13" fmla="*/ 53 h 64"/>
                <a:gd name="T14" fmla="*/ 9 w 86"/>
                <a:gd name="T15" fmla="*/ 64 h 64"/>
                <a:gd name="T16" fmla="*/ 1 w 86"/>
                <a:gd name="T17" fmla="*/ 62 h 64"/>
                <a:gd name="T18" fmla="*/ 0 w 86"/>
                <a:gd name="T19" fmla="*/ 54 h 64"/>
                <a:gd name="T20" fmla="*/ 0 w 86"/>
                <a:gd name="T21" fmla="*/ 25 h 64"/>
                <a:gd name="T22" fmla="*/ 1 w 86"/>
                <a:gd name="T23" fmla="*/ 16 h 64"/>
                <a:gd name="T24" fmla="*/ 9 w 86"/>
                <a:gd name="T25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64">
                  <a:moveTo>
                    <a:pt x="9" y="12"/>
                  </a:moveTo>
                  <a:lnTo>
                    <a:pt x="78" y="0"/>
                  </a:lnTo>
                  <a:lnTo>
                    <a:pt x="83" y="2"/>
                  </a:lnTo>
                  <a:lnTo>
                    <a:pt x="86" y="11"/>
                  </a:lnTo>
                  <a:lnTo>
                    <a:pt x="86" y="41"/>
                  </a:lnTo>
                  <a:lnTo>
                    <a:pt x="83" y="48"/>
                  </a:lnTo>
                  <a:lnTo>
                    <a:pt x="78" y="53"/>
                  </a:lnTo>
                  <a:lnTo>
                    <a:pt x="9" y="64"/>
                  </a:lnTo>
                  <a:lnTo>
                    <a:pt x="1" y="62"/>
                  </a:lnTo>
                  <a:lnTo>
                    <a:pt x="0" y="54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9" y="12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8" name="Freeform 296"/>
            <p:cNvSpPr>
              <a:spLocks/>
            </p:cNvSpPr>
            <p:nvPr/>
          </p:nvSpPr>
          <p:spPr bwMode="auto">
            <a:xfrm>
              <a:off x="444" y="1427"/>
              <a:ext cx="17" cy="13"/>
            </a:xfrm>
            <a:custGeom>
              <a:avLst/>
              <a:gdLst>
                <a:gd name="T0" fmla="*/ 8 w 86"/>
                <a:gd name="T1" fmla="*/ 13 h 65"/>
                <a:gd name="T2" fmla="*/ 79 w 86"/>
                <a:gd name="T3" fmla="*/ 0 h 65"/>
                <a:gd name="T4" fmla="*/ 84 w 86"/>
                <a:gd name="T5" fmla="*/ 3 h 65"/>
                <a:gd name="T6" fmla="*/ 86 w 86"/>
                <a:gd name="T7" fmla="*/ 9 h 65"/>
                <a:gd name="T8" fmla="*/ 86 w 86"/>
                <a:gd name="T9" fmla="*/ 41 h 65"/>
                <a:gd name="T10" fmla="*/ 84 w 86"/>
                <a:gd name="T11" fmla="*/ 49 h 65"/>
                <a:gd name="T12" fmla="*/ 79 w 86"/>
                <a:gd name="T13" fmla="*/ 54 h 65"/>
                <a:gd name="T14" fmla="*/ 8 w 86"/>
                <a:gd name="T15" fmla="*/ 65 h 65"/>
                <a:gd name="T16" fmla="*/ 1 w 86"/>
                <a:gd name="T17" fmla="*/ 62 h 65"/>
                <a:gd name="T18" fmla="*/ 0 w 86"/>
                <a:gd name="T19" fmla="*/ 56 h 65"/>
                <a:gd name="T20" fmla="*/ 0 w 86"/>
                <a:gd name="T21" fmla="*/ 25 h 65"/>
                <a:gd name="T22" fmla="*/ 1 w 86"/>
                <a:gd name="T23" fmla="*/ 16 h 65"/>
                <a:gd name="T24" fmla="*/ 8 w 86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65">
                  <a:moveTo>
                    <a:pt x="8" y="13"/>
                  </a:moveTo>
                  <a:lnTo>
                    <a:pt x="79" y="0"/>
                  </a:lnTo>
                  <a:lnTo>
                    <a:pt x="84" y="3"/>
                  </a:lnTo>
                  <a:lnTo>
                    <a:pt x="86" y="9"/>
                  </a:lnTo>
                  <a:lnTo>
                    <a:pt x="86" y="41"/>
                  </a:lnTo>
                  <a:lnTo>
                    <a:pt x="84" y="49"/>
                  </a:lnTo>
                  <a:lnTo>
                    <a:pt x="79" y="54"/>
                  </a:lnTo>
                  <a:lnTo>
                    <a:pt x="8" y="65"/>
                  </a:lnTo>
                  <a:lnTo>
                    <a:pt x="1" y="62"/>
                  </a:lnTo>
                  <a:lnTo>
                    <a:pt x="0" y="56"/>
                  </a:lnTo>
                  <a:lnTo>
                    <a:pt x="0" y="25"/>
                  </a:lnTo>
                  <a:lnTo>
                    <a:pt x="1" y="16"/>
                  </a:lnTo>
                  <a:lnTo>
                    <a:pt x="8" y="13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29" name="Freeform 297"/>
            <p:cNvSpPr>
              <a:spLocks/>
            </p:cNvSpPr>
            <p:nvPr/>
          </p:nvSpPr>
          <p:spPr bwMode="auto">
            <a:xfrm>
              <a:off x="498" y="1422"/>
              <a:ext cx="23" cy="13"/>
            </a:xfrm>
            <a:custGeom>
              <a:avLst/>
              <a:gdLst>
                <a:gd name="T0" fmla="*/ 12 w 117"/>
                <a:gd name="T1" fmla="*/ 0 h 63"/>
                <a:gd name="T2" fmla="*/ 106 w 117"/>
                <a:gd name="T3" fmla="*/ 11 h 63"/>
                <a:gd name="T4" fmla="*/ 113 w 117"/>
                <a:gd name="T5" fmla="*/ 15 h 63"/>
                <a:gd name="T6" fmla="*/ 117 w 117"/>
                <a:gd name="T7" fmla="*/ 23 h 63"/>
                <a:gd name="T8" fmla="*/ 117 w 117"/>
                <a:gd name="T9" fmla="*/ 53 h 63"/>
                <a:gd name="T10" fmla="*/ 113 w 117"/>
                <a:gd name="T11" fmla="*/ 60 h 63"/>
                <a:gd name="T12" fmla="*/ 106 w 117"/>
                <a:gd name="T13" fmla="*/ 63 h 63"/>
                <a:gd name="T14" fmla="*/ 12 w 117"/>
                <a:gd name="T15" fmla="*/ 52 h 63"/>
                <a:gd name="T16" fmla="*/ 3 w 117"/>
                <a:gd name="T17" fmla="*/ 47 h 63"/>
                <a:gd name="T18" fmla="*/ 0 w 117"/>
                <a:gd name="T19" fmla="*/ 39 h 63"/>
                <a:gd name="T20" fmla="*/ 0 w 117"/>
                <a:gd name="T21" fmla="*/ 10 h 63"/>
                <a:gd name="T22" fmla="*/ 3 w 117"/>
                <a:gd name="T23" fmla="*/ 1 h 63"/>
                <a:gd name="T24" fmla="*/ 12 w 117"/>
                <a:gd name="T2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63">
                  <a:moveTo>
                    <a:pt x="12" y="0"/>
                  </a:moveTo>
                  <a:lnTo>
                    <a:pt x="106" y="11"/>
                  </a:lnTo>
                  <a:lnTo>
                    <a:pt x="113" y="15"/>
                  </a:lnTo>
                  <a:lnTo>
                    <a:pt x="117" y="23"/>
                  </a:lnTo>
                  <a:lnTo>
                    <a:pt x="117" y="53"/>
                  </a:lnTo>
                  <a:lnTo>
                    <a:pt x="113" y="60"/>
                  </a:lnTo>
                  <a:lnTo>
                    <a:pt x="106" y="63"/>
                  </a:lnTo>
                  <a:lnTo>
                    <a:pt x="12" y="52"/>
                  </a:lnTo>
                  <a:lnTo>
                    <a:pt x="3" y="47"/>
                  </a:lnTo>
                  <a:lnTo>
                    <a:pt x="0" y="39"/>
                  </a:lnTo>
                  <a:lnTo>
                    <a:pt x="0" y="10"/>
                  </a:lnTo>
                  <a:lnTo>
                    <a:pt x="3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0" name="Freeform 298"/>
            <p:cNvSpPr>
              <a:spLocks/>
            </p:cNvSpPr>
            <p:nvPr/>
          </p:nvSpPr>
          <p:spPr bwMode="auto">
            <a:xfrm>
              <a:off x="460" y="1450"/>
              <a:ext cx="24" cy="14"/>
            </a:xfrm>
            <a:custGeom>
              <a:avLst/>
              <a:gdLst>
                <a:gd name="T0" fmla="*/ 12 w 121"/>
                <a:gd name="T1" fmla="*/ 15 h 67"/>
                <a:gd name="T2" fmla="*/ 111 w 121"/>
                <a:gd name="T3" fmla="*/ 0 h 67"/>
                <a:gd name="T4" fmla="*/ 118 w 121"/>
                <a:gd name="T5" fmla="*/ 1 h 67"/>
                <a:gd name="T6" fmla="*/ 121 w 121"/>
                <a:gd name="T7" fmla="*/ 10 h 67"/>
                <a:gd name="T8" fmla="*/ 121 w 121"/>
                <a:gd name="T9" fmla="*/ 40 h 67"/>
                <a:gd name="T10" fmla="*/ 118 w 121"/>
                <a:gd name="T11" fmla="*/ 47 h 67"/>
                <a:gd name="T12" fmla="*/ 111 w 121"/>
                <a:gd name="T13" fmla="*/ 52 h 67"/>
                <a:gd name="T14" fmla="*/ 12 w 121"/>
                <a:gd name="T15" fmla="*/ 67 h 67"/>
                <a:gd name="T16" fmla="*/ 4 w 121"/>
                <a:gd name="T17" fmla="*/ 63 h 67"/>
                <a:gd name="T18" fmla="*/ 0 w 121"/>
                <a:gd name="T19" fmla="*/ 56 h 67"/>
                <a:gd name="T20" fmla="*/ 0 w 121"/>
                <a:gd name="T21" fmla="*/ 27 h 67"/>
                <a:gd name="T22" fmla="*/ 4 w 121"/>
                <a:gd name="T23" fmla="*/ 18 h 67"/>
                <a:gd name="T24" fmla="*/ 12 w 121"/>
                <a:gd name="T25" fmla="*/ 1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7">
                  <a:moveTo>
                    <a:pt x="12" y="15"/>
                  </a:moveTo>
                  <a:lnTo>
                    <a:pt x="111" y="0"/>
                  </a:lnTo>
                  <a:lnTo>
                    <a:pt x="118" y="1"/>
                  </a:lnTo>
                  <a:lnTo>
                    <a:pt x="121" y="10"/>
                  </a:lnTo>
                  <a:lnTo>
                    <a:pt x="121" y="40"/>
                  </a:lnTo>
                  <a:lnTo>
                    <a:pt x="118" y="47"/>
                  </a:lnTo>
                  <a:lnTo>
                    <a:pt x="111" y="52"/>
                  </a:lnTo>
                  <a:lnTo>
                    <a:pt x="12" y="67"/>
                  </a:lnTo>
                  <a:lnTo>
                    <a:pt x="4" y="63"/>
                  </a:lnTo>
                  <a:lnTo>
                    <a:pt x="0" y="56"/>
                  </a:lnTo>
                  <a:lnTo>
                    <a:pt x="0" y="27"/>
                  </a:lnTo>
                  <a:lnTo>
                    <a:pt x="4" y="18"/>
                  </a:lnTo>
                  <a:lnTo>
                    <a:pt x="12" y="15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1" name="Freeform 299"/>
            <p:cNvSpPr>
              <a:spLocks/>
            </p:cNvSpPr>
            <p:nvPr/>
          </p:nvSpPr>
          <p:spPr bwMode="auto">
            <a:xfrm>
              <a:off x="455" y="1416"/>
              <a:ext cx="24" cy="12"/>
            </a:xfrm>
            <a:custGeom>
              <a:avLst/>
              <a:gdLst>
                <a:gd name="T0" fmla="*/ 10 w 121"/>
                <a:gd name="T1" fmla="*/ 13 h 64"/>
                <a:gd name="T2" fmla="*/ 109 w 121"/>
                <a:gd name="T3" fmla="*/ 0 h 64"/>
                <a:gd name="T4" fmla="*/ 116 w 121"/>
                <a:gd name="T5" fmla="*/ 1 h 64"/>
                <a:gd name="T6" fmla="*/ 121 w 121"/>
                <a:gd name="T7" fmla="*/ 9 h 64"/>
                <a:gd name="T8" fmla="*/ 121 w 121"/>
                <a:gd name="T9" fmla="*/ 39 h 64"/>
                <a:gd name="T10" fmla="*/ 116 w 121"/>
                <a:gd name="T11" fmla="*/ 47 h 64"/>
                <a:gd name="T12" fmla="*/ 109 w 121"/>
                <a:gd name="T13" fmla="*/ 52 h 64"/>
                <a:gd name="T14" fmla="*/ 10 w 121"/>
                <a:gd name="T15" fmla="*/ 64 h 64"/>
                <a:gd name="T16" fmla="*/ 2 w 121"/>
                <a:gd name="T17" fmla="*/ 63 h 64"/>
                <a:gd name="T18" fmla="*/ 0 w 121"/>
                <a:gd name="T19" fmla="*/ 57 h 64"/>
                <a:gd name="T20" fmla="*/ 0 w 121"/>
                <a:gd name="T21" fmla="*/ 26 h 64"/>
                <a:gd name="T22" fmla="*/ 2 w 121"/>
                <a:gd name="T23" fmla="*/ 17 h 64"/>
                <a:gd name="T24" fmla="*/ 10 w 121"/>
                <a:gd name="T25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4">
                  <a:moveTo>
                    <a:pt x="10" y="13"/>
                  </a:moveTo>
                  <a:lnTo>
                    <a:pt x="109" y="0"/>
                  </a:lnTo>
                  <a:lnTo>
                    <a:pt x="116" y="1"/>
                  </a:lnTo>
                  <a:lnTo>
                    <a:pt x="121" y="9"/>
                  </a:lnTo>
                  <a:lnTo>
                    <a:pt x="121" y="39"/>
                  </a:lnTo>
                  <a:lnTo>
                    <a:pt x="116" y="47"/>
                  </a:lnTo>
                  <a:lnTo>
                    <a:pt x="109" y="52"/>
                  </a:lnTo>
                  <a:lnTo>
                    <a:pt x="10" y="64"/>
                  </a:lnTo>
                  <a:lnTo>
                    <a:pt x="2" y="63"/>
                  </a:lnTo>
                  <a:lnTo>
                    <a:pt x="0" y="57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10" y="13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2" name="Freeform 300"/>
            <p:cNvSpPr>
              <a:spLocks/>
            </p:cNvSpPr>
            <p:nvPr/>
          </p:nvSpPr>
          <p:spPr bwMode="auto">
            <a:xfrm>
              <a:off x="465" y="1434"/>
              <a:ext cx="24" cy="13"/>
            </a:xfrm>
            <a:custGeom>
              <a:avLst/>
              <a:gdLst>
                <a:gd name="T0" fmla="*/ 10 w 119"/>
                <a:gd name="T1" fmla="*/ 15 h 66"/>
                <a:gd name="T2" fmla="*/ 108 w 119"/>
                <a:gd name="T3" fmla="*/ 0 h 66"/>
                <a:gd name="T4" fmla="*/ 115 w 119"/>
                <a:gd name="T5" fmla="*/ 2 h 66"/>
                <a:gd name="T6" fmla="*/ 119 w 119"/>
                <a:gd name="T7" fmla="*/ 9 h 66"/>
                <a:gd name="T8" fmla="*/ 119 w 119"/>
                <a:gd name="T9" fmla="*/ 40 h 66"/>
                <a:gd name="T10" fmla="*/ 115 w 119"/>
                <a:gd name="T11" fmla="*/ 46 h 66"/>
                <a:gd name="T12" fmla="*/ 108 w 119"/>
                <a:gd name="T13" fmla="*/ 52 h 66"/>
                <a:gd name="T14" fmla="*/ 10 w 119"/>
                <a:gd name="T15" fmla="*/ 66 h 66"/>
                <a:gd name="T16" fmla="*/ 1 w 119"/>
                <a:gd name="T17" fmla="*/ 64 h 66"/>
                <a:gd name="T18" fmla="*/ 0 w 119"/>
                <a:gd name="T19" fmla="*/ 56 h 66"/>
                <a:gd name="T20" fmla="*/ 0 w 119"/>
                <a:gd name="T21" fmla="*/ 25 h 66"/>
                <a:gd name="T22" fmla="*/ 1 w 119"/>
                <a:gd name="T23" fmla="*/ 18 h 66"/>
                <a:gd name="T24" fmla="*/ 10 w 119"/>
                <a:gd name="T2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66">
                  <a:moveTo>
                    <a:pt x="10" y="15"/>
                  </a:moveTo>
                  <a:lnTo>
                    <a:pt x="108" y="0"/>
                  </a:lnTo>
                  <a:lnTo>
                    <a:pt x="115" y="2"/>
                  </a:lnTo>
                  <a:lnTo>
                    <a:pt x="119" y="9"/>
                  </a:lnTo>
                  <a:lnTo>
                    <a:pt x="119" y="40"/>
                  </a:lnTo>
                  <a:lnTo>
                    <a:pt x="115" y="46"/>
                  </a:lnTo>
                  <a:lnTo>
                    <a:pt x="108" y="52"/>
                  </a:lnTo>
                  <a:lnTo>
                    <a:pt x="10" y="66"/>
                  </a:lnTo>
                  <a:lnTo>
                    <a:pt x="1" y="64"/>
                  </a:lnTo>
                  <a:lnTo>
                    <a:pt x="0" y="56"/>
                  </a:lnTo>
                  <a:lnTo>
                    <a:pt x="0" y="25"/>
                  </a:lnTo>
                  <a:lnTo>
                    <a:pt x="1" y="18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3" name="Freeform 301"/>
            <p:cNvSpPr>
              <a:spLocks/>
            </p:cNvSpPr>
            <p:nvPr/>
          </p:nvSpPr>
          <p:spPr bwMode="auto">
            <a:xfrm>
              <a:off x="470" y="1391"/>
              <a:ext cx="24" cy="13"/>
            </a:xfrm>
            <a:custGeom>
              <a:avLst/>
              <a:gdLst>
                <a:gd name="T0" fmla="*/ 10 w 119"/>
                <a:gd name="T1" fmla="*/ 15 h 66"/>
                <a:gd name="T2" fmla="*/ 109 w 119"/>
                <a:gd name="T3" fmla="*/ 0 h 66"/>
                <a:gd name="T4" fmla="*/ 115 w 119"/>
                <a:gd name="T5" fmla="*/ 2 h 66"/>
                <a:gd name="T6" fmla="*/ 119 w 119"/>
                <a:gd name="T7" fmla="*/ 9 h 66"/>
                <a:gd name="T8" fmla="*/ 119 w 119"/>
                <a:gd name="T9" fmla="*/ 41 h 66"/>
                <a:gd name="T10" fmla="*/ 115 w 119"/>
                <a:gd name="T11" fmla="*/ 48 h 66"/>
                <a:gd name="T12" fmla="*/ 109 w 119"/>
                <a:gd name="T13" fmla="*/ 52 h 66"/>
                <a:gd name="T14" fmla="*/ 10 w 119"/>
                <a:gd name="T15" fmla="*/ 66 h 66"/>
                <a:gd name="T16" fmla="*/ 2 w 119"/>
                <a:gd name="T17" fmla="*/ 64 h 66"/>
                <a:gd name="T18" fmla="*/ 0 w 119"/>
                <a:gd name="T19" fmla="*/ 57 h 66"/>
                <a:gd name="T20" fmla="*/ 0 w 119"/>
                <a:gd name="T21" fmla="*/ 27 h 66"/>
                <a:gd name="T22" fmla="*/ 2 w 119"/>
                <a:gd name="T23" fmla="*/ 19 h 66"/>
                <a:gd name="T24" fmla="*/ 10 w 119"/>
                <a:gd name="T2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66">
                  <a:moveTo>
                    <a:pt x="10" y="15"/>
                  </a:moveTo>
                  <a:lnTo>
                    <a:pt x="109" y="0"/>
                  </a:lnTo>
                  <a:lnTo>
                    <a:pt x="115" y="2"/>
                  </a:lnTo>
                  <a:lnTo>
                    <a:pt x="119" y="9"/>
                  </a:lnTo>
                  <a:lnTo>
                    <a:pt x="119" y="41"/>
                  </a:lnTo>
                  <a:lnTo>
                    <a:pt x="115" y="48"/>
                  </a:lnTo>
                  <a:lnTo>
                    <a:pt x="109" y="52"/>
                  </a:lnTo>
                  <a:lnTo>
                    <a:pt x="10" y="66"/>
                  </a:lnTo>
                  <a:lnTo>
                    <a:pt x="2" y="64"/>
                  </a:lnTo>
                  <a:lnTo>
                    <a:pt x="0" y="57"/>
                  </a:lnTo>
                  <a:lnTo>
                    <a:pt x="0" y="27"/>
                  </a:lnTo>
                  <a:lnTo>
                    <a:pt x="2" y="19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4" name="Freeform 302"/>
            <p:cNvSpPr>
              <a:spLocks/>
            </p:cNvSpPr>
            <p:nvPr/>
          </p:nvSpPr>
          <p:spPr bwMode="auto">
            <a:xfrm>
              <a:off x="482" y="1406"/>
              <a:ext cx="24" cy="13"/>
            </a:xfrm>
            <a:custGeom>
              <a:avLst/>
              <a:gdLst>
                <a:gd name="T0" fmla="*/ 10 w 122"/>
                <a:gd name="T1" fmla="*/ 15 h 66"/>
                <a:gd name="T2" fmla="*/ 109 w 122"/>
                <a:gd name="T3" fmla="*/ 0 h 66"/>
                <a:gd name="T4" fmla="*/ 117 w 122"/>
                <a:gd name="T5" fmla="*/ 3 h 66"/>
                <a:gd name="T6" fmla="*/ 122 w 122"/>
                <a:gd name="T7" fmla="*/ 9 h 66"/>
                <a:gd name="T8" fmla="*/ 122 w 122"/>
                <a:gd name="T9" fmla="*/ 40 h 66"/>
                <a:gd name="T10" fmla="*/ 117 w 122"/>
                <a:gd name="T11" fmla="*/ 48 h 66"/>
                <a:gd name="T12" fmla="*/ 109 w 122"/>
                <a:gd name="T13" fmla="*/ 52 h 66"/>
                <a:gd name="T14" fmla="*/ 10 w 122"/>
                <a:gd name="T15" fmla="*/ 66 h 66"/>
                <a:gd name="T16" fmla="*/ 3 w 122"/>
                <a:gd name="T17" fmla="*/ 64 h 66"/>
                <a:gd name="T18" fmla="*/ 0 w 122"/>
                <a:gd name="T19" fmla="*/ 57 h 66"/>
                <a:gd name="T20" fmla="*/ 0 w 122"/>
                <a:gd name="T21" fmla="*/ 27 h 66"/>
                <a:gd name="T22" fmla="*/ 3 w 122"/>
                <a:gd name="T23" fmla="*/ 19 h 66"/>
                <a:gd name="T24" fmla="*/ 10 w 122"/>
                <a:gd name="T2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66">
                  <a:moveTo>
                    <a:pt x="10" y="15"/>
                  </a:moveTo>
                  <a:lnTo>
                    <a:pt x="109" y="0"/>
                  </a:lnTo>
                  <a:lnTo>
                    <a:pt x="117" y="3"/>
                  </a:lnTo>
                  <a:lnTo>
                    <a:pt x="122" y="9"/>
                  </a:lnTo>
                  <a:lnTo>
                    <a:pt x="122" y="40"/>
                  </a:lnTo>
                  <a:lnTo>
                    <a:pt x="117" y="48"/>
                  </a:lnTo>
                  <a:lnTo>
                    <a:pt x="109" y="52"/>
                  </a:lnTo>
                  <a:lnTo>
                    <a:pt x="10" y="66"/>
                  </a:lnTo>
                  <a:lnTo>
                    <a:pt x="3" y="64"/>
                  </a:lnTo>
                  <a:lnTo>
                    <a:pt x="0" y="57"/>
                  </a:lnTo>
                  <a:lnTo>
                    <a:pt x="0" y="27"/>
                  </a:lnTo>
                  <a:lnTo>
                    <a:pt x="3" y="19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5" name="Freeform 303"/>
            <p:cNvSpPr>
              <a:spLocks/>
            </p:cNvSpPr>
            <p:nvPr/>
          </p:nvSpPr>
          <p:spPr bwMode="auto">
            <a:xfrm>
              <a:off x="468" y="1370"/>
              <a:ext cx="24" cy="13"/>
            </a:xfrm>
            <a:custGeom>
              <a:avLst/>
              <a:gdLst>
                <a:gd name="T0" fmla="*/ 10 w 121"/>
                <a:gd name="T1" fmla="*/ 15 h 66"/>
                <a:gd name="T2" fmla="*/ 108 w 121"/>
                <a:gd name="T3" fmla="*/ 0 h 66"/>
                <a:gd name="T4" fmla="*/ 116 w 121"/>
                <a:gd name="T5" fmla="*/ 3 h 66"/>
                <a:gd name="T6" fmla="*/ 121 w 121"/>
                <a:gd name="T7" fmla="*/ 12 h 66"/>
                <a:gd name="T8" fmla="*/ 121 w 121"/>
                <a:gd name="T9" fmla="*/ 41 h 66"/>
                <a:gd name="T10" fmla="*/ 116 w 121"/>
                <a:gd name="T11" fmla="*/ 49 h 66"/>
                <a:gd name="T12" fmla="*/ 108 w 121"/>
                <a:gd name="T13" fmla="*/ 54 h 66"/>
                <a:gd name="T14" fmla="*/ 10 w 121"/>
                <a:gd name="T15" fmla="*/ 66 h 66"/>
                <a:gd name="T16" fmla="*/ 1 w 121"/>
                <a:gd name="T17" fmla="*/ 64 h 66"/>
                <a:gd name="T18" fmla="*/ 0 w 121"/>
                <a:gd name="T19" fmla="*/ 57 h 66"/>
                <a:gd name="T20" fmla="*/ 0 w 121"/>
                <a:gd name="T21" fmla="*/ 28 h 66"/>
                <a:gd name="T22" fmla="*/ 1 w 121"/>
                <a:gd name="T23" fmla="*/ 19 h 66"/>
                <a:gd name="T24" fmla="*/ 10 w 121"/>
                <a:gd name="T25" fmla="*/ 1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6">
                  <a:moveTo>
                    <a:pt x="10" y="15"/>
                  </a:moveTo>
                  <a:lnTo>
                    <a:pt x="108" y="0"/>
                  </a:lnTo>
                  <a:lnTo>
                    <a:pt x="116" y="3"/>
                  </a:lnTo>
                  <a:lnTo>
                    <a:pt x="121" y="12"/>
                  </a:lnTo>
                  <a:lnTo>
                    <a:pt x="121" y="41"/>
                  </a:lnTo>
                  <a:lnTo>
                    <a:pt x="116" y="49"/>
                  </a:lnTo>
                  <a:lnTo>
                    <a:pt x="108" y="54"/>
                  </a:lnTo>
                  <a:lnTo>
                    <a:pt x="10" y="66"/>
                  </a:lnTo>
                  <a:lnTo>
                    <a:pt x="1" y="64"/>
                  </a:lnTo>
                  <a:lnTo>
                    <a:pt x="0" y="57"/>
                  </a:lnTo>
                  <a:lnTo>
                    <a:pt x="0" y="28"/>
                  </a:lnTo>
                  <a:lnTo>
                    <a:pt x="1" y="19"/>
                  </a:lnTo>
                  <a:lnTo>
                    <a:pt x="10" y="15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6" name="Freeform 304"/>
            <p:cNvSpPr>
              <a:spLocks/>
            </p:cNvSpPr>
            <p:nvPr/>
          </p:nvSpPr>
          <p:spPr bwMode="auto">
            <a:xfrm>
              <a:off x="452" y="1389"/>
              <a:ext cx="24" cy="12"/>
            </a:xfrm>
            <a:custGeom>
              <a:avLst/>
              <a:gdLst>
                <a:gd name="T0" fmla="*/ 11 w 121"/>
                <a:gd name="T1" fmla="*/ 12 h 64"/>
                <a:gd name="T2" fmla="*/ 109 w 121"/>
                <a:gd name="T3" fmla="*/ 0 h 64"/>
                <a:gd name="T4" fmla="*/ 118 w 121"/>
                <a:gd name="T5" fmla="*/ 1 h 64"/>
                <a:gd name="T6" fmla="*/ 121 w 121"/>
                <a:gd name="T7" fmla="*/ 8 h 64"/>
                <a:gd name="T8" fmla="*/ 121 w 121"/>
                <a:gd name="T9" fmla="*/ 39 h 64"/>
                <a:gd name="T10" fmla="*/ 118 w 121"/>
                <a:gd name="T11" fmla="*/ 45 h 64"/>
                <a:gd name="T12" fmla="*/ 109 w 121"/>
                <a:gd name="T13" fmla="*/ 52 h 64"/>
                <a:gd name="T14" fmla="*/ 11 w 121"/>
                <a:gd name="T15" fmla="*/ 64 h 64"/>
                <a:gd name="T16" fmla="*/ 4 w 121"/>
                <a:gd name="T17" fmla="*/ 62 h 64"/>
                <a:gd name="T18" fmla="*/ 0 w 121"/>
                <a:gd name="T19" fmla="*/ 55 h 64"/>
                <a:gd name="T20" fmla="*/ 0 w 121"/>
                <a:gd name="T21" fmla="*/ 24 h 64"/>
                <a:gd name="T22" fmla="*/ 4 w 121"/>
                <a:gd name="T23" fmla="*/ 17 h 64"/>
                <a:gd name="T24" fmla="*/ 11 w 121"/>
                <a:gd name="T25" fmla="*/ 1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4">
                  <a:moveTo>
                    <a:pt x="11" y="12"/>
                  </a:moveTo>
                  <a:lnTo>
                    <a:pt x="109" y="0"/>
                  </a:lnTo>
                  <a:lnTo>
                    <a:pt x="118" y="1"/>
                  </a:lnTo>
                  <a:lnTo>
                    <a:pt x="121" y="8"/>
                  </a:lnTo>
                  <a:lnTo>
                    <a:pt x="121" y="39"/>
                  </a:lnTo>
                  <a:lnTo>
                    <a:pt x="118" y="45"/>
                  </a:lnTo>
                  <a:lnTo>
                    <a:pt x="109" y="52"/>
                  </a:lnTo>
                  <a:lnTo>
                    <a:pt x="11" y="64"/>
                  </a:lnTo>
                  <a:lnTo>
                    <a:pt x="4" y="62"/>
                  </a:lnTo>
                  <a:lnTo>
                    <a:pt x="0" y="55"/>
                  </a:lnTo>
                  <a:lnTo>
                    <a:pt x="0" y="24"/>
                  </a:lnTo>
                  <a:lnTo>
                    <a:pt x="4" y="17"/>
                  </a:lnTo>
                  <a:lnTo>
                    <a:pt x="11" y="12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7" name="Freeform 305"/>
            <p:cNvSpPr>
              <a:spLocks/>
            </p:cNvSpPr>
            <p:nvPr/>
          </p:nvSpPr>
          <p:spPr bwMode="auto">
            <a:xfrm>
              <a:off x="446" y="1353"/>
              <a:ext cx="24" cy="13"/>
            </a:xfrm>
            <a:custGeom>
              <a:avLst/>
              <a:gdLst>
                <a:gd name="T0" fmla="*/ 12 w 121"/>
                <a:gd name="T1" fmla="*/ 13 h 65"/>
                <a:gd name="T2" fmla="*/ 111 w 121"/>
                <a:gd name="T3" fmla="*/ 0 h 65"/>
                <a:gd name="T4" fmla="*/ 117 w 121"/>
                <a:gd name="T5" fmla="*/ 2 h 65"/>
                <a:gd name="T6" fmla="*/ 121 w 121"/>
                <a:gd name="T7" fmla="*/ 8 h 65"/>
                <a:gd name="T8" fmla="*/ 121 w 121"/>
                <a:gd name="T9" fmla="*/ 39 h 65"/>
                <a:gd name="T10" fmla="*/ 117 w 121"/>
                <a:gd name="T11" fmla="*/ 47 h 65"/>
                <a:gd name="T12" fmla="*/ 111 w 121"/>
                <a:gd name="T13" fmla="*/ 52 h 65"/>
                <a:gd name="T14" fmla="*/ 12 w 121"/>
                <a:gd name="T15" fmla="*/ 65 h 65"/>
                <a:gd name="T16" fmla="*/ 2 w 121"/>
                <a:gd name="T17" fmla="*/ 63 h 65"/>
                <a:gd name="T18" fmla="*/ 0 w 121"/>
                <a:gd name="T19" fmla="*/ 57 h 65"/>
                <a:gd name="T20" fmla="*/ 0 w 121"/>
                <a:gd name="T21" fmla="*/ 26 h 65"/>
                <a:gd name="T22" fmla="*/ 2 w 121"/>
                <a:gd name="T23" fmla="*/ 17 h 65"/>
                <a:gd name="T24" fmla="*/ 12 w 121"/>
                <a:gd name="T25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65">
                  <a:moveTo>
                    <a:pt x="12" y="13"/>
                  </a:moveTo>
                  <a:lnTo>
                    <a:pt x="111" y="0"/>
                  </a:lnTo>
                  <a:lnTo>
                    <a:pt x="117" y="2"/>
                  </a:lnTo>
                  <a:lnTo>
                    <a:pt x="121" y="8"/>
                  </a:lnTo>
                  <a:lnTo>
                    <a:pt x="121" y="39"/>
                  </a:lnTo>
                  <a:lnTo>
                    <a:pt x="117" y="47"/>
                  </a:lnTo>
                  <a:lnTo>
                    <a:pt x="111" y="52"/>
                  </a:lnTo>
                  <a:lnTo>
                    <a:pt x="12" y="65"/>
                  </a:lnTo>
                  <a:lnTo>
                    <a:pt x="2" y="63"/>
                  </a:lnTo>
                  <a:lnTo>
                    <a:pt x="0" y="57"/>
                  </a:lnTo>
                  <a:lnTo>
                    <a:pt x="0" y="26"/>
                  </a:lnTo>
                  <a:lnTo>
                    <a:pt x="2" y="17"/>
                  </a:lnTo>
                  <a:lnTo>
                    <a:pt x="12" y="13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8" name="Freeform 306"/>
            <p:cNvSpPr>
              <a:spLocks/>
            </p:cNvSpPr>
            <p:nvPr/>
          </p:nvSpPr>
          <p:spPr bwMode="auto">
            <a:xfrm>
              <a:off x="455" y="1326"/>
              <a:ext cx="20" cy="14"/>
            </a:xfrm>
            <a:custGeom>
              <a:avLst/>
              <a:gdLst>
                <a:gd name="T0" fmla="*/ 10 w 101"/>
                <a:gd name="T1" fmla="*/ 17 h 69"/>
                <a:gd name="T2" fmla="*/ 93 w 101"/>
                <a:gd name="T3" fmla="*/ 0 h 69"/>
                <a:gd name="T4" fmla="*/ 99 w 101"/>
                <a:gd name="T5" fmla="*/ 2 h 69"/>
                <a:gd name="T6" fmla="*/ 101 w 101"/>
                <a:gd name="T7" fmla="*/ 8 h 69"/>
                <a:gd name="T8" fmla="*/ 101 w 101"/>
                <a:gd name="T9" fmla="*/ 41 h 69"/>
                <a:gd name="T10" fmla="*/ 99 w 101"/>
                <a:gd name="T11" fmla="*/ 47 h 69"/>
                <a:gd name="T12" fmla="*/ 93 w 101"/>
                <a:gd name="T13" fmla="*/ 53 h 69"/>
                <a:gd name="T14" fmla="*/ 10 w 101"/>
                <a:gd name="T15" fmla="*/ 69 h 69"/>
                <a:gd name="T16" fmla="*/ 2 w 101"/>
                <a:gd name="T17" fmla="*/ 67 h 69"/>
                <a:gd name="T18" fmla="*/ 0 w 101"/>
                <a:gd name="T19" fmla="*/ 60 h 69"/>
                <a:gd name="T20" fmla="*/ 0 w 101"/>
                <a:gd name="T21" fmla="*/ 30 h 69"/>
                <a:gd name="T22" fmla="*/ 2 w 101"/>
                <a:gd name="T23" fmla="*/ 21 h 69"/>
                <a:gd name="T24" fmla="*/ 10 w 101"/>
                <a:gd name="T25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69">
                  <a:moveTo>
                    <a:pt x="10" y="17"/>
                  </a:moveTo>
                  <a:lnTo>
                    <a:pt x="93" y="0"/>
                  </a:lnTo>
                  <a:lnTo>
                    <a:pt x="99" y="2"/>
                  </a:lnTo>
                  <a:lnTo>
                    <a:pt x="101" y="8"/>
                  </a:lnTo>
                  <a:lnTo>
                    <a:pt x="101" y="41"/>
                  </a:lnTo>
                  <a:lnTo>
                    <a:pt x="99" y="47"/>
                  </a:lnTo>
                  <a:lnTo>
                    <a:pt x="93" y="53"/>
                  </a:lnTo>
                  <a:lnTo>
                    <a:pt x="10" y="69"/>
                  </a:lnTo>
                  <a:lnTo>
                    <a:pt x="2" y="67"/>
                  </a:lnTo>
                  <a:lnTo>
                    <a:pt x="0" y="60"/>
                  </a:lnTo>
                  <a:lnTo>
                    <a:pt x="0" y="30"/>
                  </a:lnTo>
                  <a:lnTo>
                    <a:pt x="2" y="21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39" name="Freeform 307"/>
            <p:cNvSpPr>
              <a:spLocks/>
            </p:cNvSpPr>
            <p:nvPr/>
          </p:nvSpPr>
          <p:spPr bwMode="auto">
            <a:xfrm>
              <a:off x="445" y="1306"/>
              <a:ext cx="21" cy="13"/>
            </a:xfrm>
            <a:custGeom>
              <a:avLst/>
              <a:gdLst>
                <a:gd name="T0" fmla="*/ 9 w 105"/>
                <a:gd name="T1" fmla="*/ 15 h 65"/>
                <a:gd name="T2" fmla="*/ 94 w 105"/>
                <a:gd name="T3" fmla="*/ 0 h 65"/>
                <a:gd name="T4" fmla="*/ 101 w 105"/>
                <a:gd name="T5" fmla="*/ 1 h 65"/>
                <a:gd name="T6" fmla="*/ 105 w 105"/>
                <a:gd name="T7" fmla="*/ 8 h 65"/>
                <a:gd name="T8" fmla="*/ 105 w 105"/>
                <a:gd name="T9" fmla="*/ 39 h 65"/>
                <a:gd name="T10" fmla="*/ 101 w 105"/>
                <a:gd name="T11" fmla="*/ 48 h 65"/>
                <a:gd name="T12" fmla="*/ 94 w 105"/>
                <a:gd name="T13" fmla="*/ 52 h 65"/>
                <a:gd name="T14" fmla="*/ 9 w 105"/>
                <a:gd name="T15" fmla="*/ 65 h 65"/>
                <a:gd name="T16" fmla="*/ 2 w 105"/>
                <a:gd name="T17" fmla="*/ 63 h 65"/>
                <a:gd name="T18" fmla="*/ 0 w 105"/>
                <a:gd name="T19" fmla="*/ 57 h 65"/>
                <a:gd name="T20" fmla="*/ 0 w 105"/>
                <a:gd name="T21" fmla="*/ 27 h 65"/>
                <a:gd name="T22" fmla="*/ 2 w 105"/>
                <a:gd name="T23" fmla="*/ 17 h 65"/>
                <a:gd name="T24" fmla="*/ 9 w 105"/>
                <a:gd name="T25" fmla="*/ 1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5">
                  <a:moveTo>
                    <a:pt x="9" y="15"/>
                  </a:moveTo>
                  <a:lnTo>
                    <a:pt x="94" y="0"/>
                  </a:lnTo>
                  <a:lnTo>
                    <a:pt x="101" y="1"/>
                  </a:lnTo>
                  <a:lnTo>
                    <a:pt x="105" y="8"/>
                  </a:lnTo>
                  <a:lnTo>
                    <a:pt x="105" y="39"/>
                  </a:lnTo>
                  <a:lnTo>
                    <a:pt x="101" y="48"/>
                  </a:lnTo>
                  <a:lnTo>
                    <a:pt x="94" y="52"/>
                  </a:lnTo>
                  <a:lnTo>
                    <a:pt x="9" y="65"/>
                  </a:lnTo>
                  <a:lnTo>
                    <a:pt x="2" y="63"/>
                  </a:lnTo>
                  <a:lnTo>
                    <a:pt x="0" y="57"/>
                  </a:lnTo>
                  <a:lnTo>
                    <a:pt x="0" y="27"/>
                  </a:lnTo>
                  <a:lnTo>
                    <a:pt x="2" y="17"/>
                  </a:lnTo>
                  <a:lnTo>
                    <a:pt x="9" y="15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0" name="Freeform 308"/>
            <p:cNvSpPr>
              <a:spLocks/>
            </p:cNvSpPr>
            <p:nvPr/>
          </p:nvSpPr>
          <p:spPr bwMode="auto">
            <a:xfrm>
              <a:off x="476" y="1348"/>
              <a:ext cx="28" cy="10"/>
            </a:xfrm>
            <a:custGeom>
              <a:avLst/>
              <a:gdLst>
                <a:gd name="T0" fmla="*/ 12 w 137"/>
                <a:gd name="T1" fmla="*/ 0 h 52"/>
                <a:gd name="T2" fmla="*/ 123 w 137"/>
                <a:gd name="T3" fmla="*/ 0 h 52"/>
                <a:gd name="T4" fmla="*/ 132 w 137"/>
                <a:gd name="T5" fmla="*/ 3 h 52"/>
                <a:gd name="T6" fmla="*/ 137 w 137"/>
                <a:gd name="T7" fmla="*/ 11 h 52"/>
                <a:gd name="T8" fmla="*/ 137 w 137"/>
                <a:gd name="T9" fmla="*/ 40 h 52"/>
                <a:gd name="T10" fmla="*/ 132 w 137"/>
                <a:gd name="T11" fmla="*/ 48 h 52"/>
                <a:gd name="T12" fmla="*/ 123 w 137"/>
                <a:gd name="T13" fmla="*/ 52 h 52"/>
                <a:gd name="T14" fmla="*/ 12 w 137"/>
                <a:gd name="T15" fmla="*/ 52 h 52"/>
                <a:gd name="T16" fmla="*/ 2 w 137"/>
                <a:gd name="T17" fmla="*/ 48 h 52"/>
                <a:gd name="T18" fmla="*/ 0 w 137"/>
                <a:gd name="T19" fmla="*/ 40 h 52"/>
                <a:gd name="T20" fmla="*/ 0 w 137"/>
                <a:gd name="T21" fmla="*/ 11 h 52"/>
                <a:gd name="T22" fmla="*/ 2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3" y="0"/>
                  </a:lnTo>
                  <a:lnTo>
                    <a:pt x="132" y="3"/>
                  </a:lnTo>
                  <a:lnTo>
                    <a:pt x="137" y="11"/>
                  </a:lnTo>
                  <a:lnTo>
                    <a:pt x="137" y="40"/>
                  </a:lnTo>
                  <a:lnTo>
                    <a:pt x="132" y="48"/>
                  </a:lnTo>
                  <a:lnTo>
                    <a:pt x="123" y="52"/>
                  </a:lnTo>
                  <a:lnTo>
                    <a:pt x="12" y="52"/>
                  </a:lnTo>
                  <a:lnTo>
                    <a:pt x="2" y="48"/>
                  </a:lnTo>
                  <a:lnTo>
                    <a:pt x="0" y="40"/>
                  </a:lnTo>
                  <a:lnTo>
                    <a:pt x="0" y="11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1" name="Freeform 309"/>
            <p:cNvSpPr>
              <a:spLocks/>
            </p:cNvSpPr>
            <p:nvPr/>
          </p:nvSpPr>
          <p:spPr bwMode="auto">
            <a:xfrm>
              <a:off x="482" y="1757"/>
              <a:ext cx="28" cy="11"/>
            </a:xfrm>
            <a:custGeom>
              <a:avLst/>
              <a:gdLst>
                <a:gd name="T0" fmla="*/ 12 w 137"/>
                <a:gd name="T1" fmla="*/ 0 h 55"/>
                <a:gd name="T2" fmla="*/ 124 w 137"/>
                <a:gd name="T3" fmla="*/ 0 h 55"/>
                <a:gd name="T4" fmla="*/ 132 w 137"/>
                <a:gd name="T5" fmla="*/ 4 h 55"/>
                <a:gd name="T6" fmla="*/ 137 w 137"/>
                <a:gd name="T7" fmla="*/ 12 h 55"/>
                <a:gd name="T8" fmla="*/ 137 w 137"/>
                <a:gd name="T9" fmla="*/ 43 h 55"/>
                <a:gd name="T10" fmla="*/ 132 w 137"/>
                <a:gd name="T11" fmla="*/ 50 h 55"/>
                <a:gd name="T12" fmla="*/ 124 w 137"/>
                <a:gd name="T13" fmla="*/ 55 h 55"/>
                <a:gd name="T14" fmla="*/ 12 w 137"/>
                <a:gd name="T15" fmla="*/ 55 h 55"/>
                <a:gd name="T16" fmla="*/ 3 w 137"/>
                <a:gd name="T17" fmla="*/ 50 h 55"/>
                <a:gd name="T18" fmla="*/ 0 w 137"/>
                <a:gd name="T19" fmla="*/ 43 h 55"/>
                <a:gd name="T20" fmla="*/ 0 w 137"/>
                <a:gd name="T21" fmla="*/ 12 h 55"/>
                <a:gd name="T22" fmla="*/ 3 w 137"/>
                <a:gd name="T23" fmla="*/ 4 h 55"/>
                <a:gd name="T24" fmla="*/ 12 w 137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5">
                  <a:moveTo>
                    <a:pt x="12" y="0"/>
                  </a:moveTo>
                  <a:lnTo>
                    <a:pt x="124" y="0"/>
                  </a:lnTo>
                  <a:lnTo>
                    <a:pt x="132" y="4"/>
                  </a:lnTo>
                  <a:lnTo>
                    <a:pt x="137" y="12"/>
                  </a:lnTo>
                  <a:lnTo>
                    <a:pt x="137" y="43"/>
                  </a:lnTo>
                  <a:lnTo>
                    <a:pt x="132" y="50"/>
                  </a:lnTo>
                  <a:lnTo>
                    <a:pt x="124" y="55"/>
                  </a:lnTo>
                  <a:lnTo>
                    <a:pt x="12" y="55"/>
                  </a:lnTo>
                  <a:lnTo>
                    <a:pt x="3" y="50"/>
                  </a:lnTo>
                  <a:lnTo>
                    <a:pt x="0" y="43"/>
                  </a:lnTo>
                  <a:lnTo>
                    <a:pt x="0" y="12"/>
                  </a:lnTo>
                  <a:lnTo>
                    <a:pt x="3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2" name="Freeform 310"/>
            <p:cNvSpPr>
              <a:spLocks/>
            </p:cNvSpPr>
            <p:nvPr/>
          </p:nvSpPr>
          <p:spPr bwMode="auto">
            <a:xfrm>
              <a:off x="477" y="1743"/>
              <a:ext cx="27" cy="11"/>
            </a:xfrm>
            <a:custGeom>
              <a:avLst/>
              <a:gdLst>
                <a:gd name="T0" fmla="*/ 12 w 135"/>
                <a:gd name="T1" fmla="*/ 0 h 55"/>
                <a:gd name="T2" fmla="*/ 122 w 135"/>
                <a:gd name="T3" fmla="*/ 0 h 55"/>
                <a:gd name="T4" fmla="*/ 131 w 135"/>
                <a:gd name="T5" fmla="*/ 4 h 55"/>
                <a:gd name="T6" fmla="*/ 135 w 135"/>
                <a:gd name="T7" fmla="*/ 13 h 55"/>
                <a:gd name="T8" fmla="*/ 135 w 135"/>
                <a:gd name="T9" fmla="*/ 43 h 55"/>
                <a:gd name="T10" fmla="*/ 131 w 135"/>
                <a:gd name="T11" fmla="*/ 51 h 55"/>
                <a:gd name="T12" fmla="*/ 122 w 135"/>
                <a:gd name="T13" fmla="*/ 55 h 55"/>
                <a:gd name="T14" fmla="*/ 12 w 135"/>
                <a:gd name="T15" fmla="*/ 55 h 55"/>
                <a:gd name="T16" fmla="*/ 2 w 135"/>
                <a:gd name="T17" fmla="*/ 51 h 55"/>
                <a:gd name="T18" fmla="*/ 0 w 135"/>
                <a:gd name="T19" fmla="*/ 43 h 55"/>
                <a:gd name="T20" fmla="*/ 0 w 135"/>
                <a:gd name="T21" fmla="*/ 13 h 55"/>
                <a:gd name="T22" fmla="*/ 2 w 135"/>
                <a:gd name="T23" fmla="*/ 4 h 55"/>
                <a:gd name="T24" fmla="*/ 12 w 135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5">
                  <a:moveTo>
                    <a:pt x="12" y="0"/>
                  </a:moveTo>
                  <a:lnTo>
                    <a:pt x="122" y="0"/>
                  </a:lnTo>
                  <a:lnTo>
                    <a:pt x="131" y="4"/>
                  </a:lnTo>
                  <a:lnTo>
                    <a:pt x="135" y="13"/>
                  </a:lnTo>
                  <a:lnTo>
                    <a:pt x="135" y="43"/>
                  </a:lnTo>
                  <a:lnTo>
                    <a:pt x="131" y="51"/>
                  </a:lnTo>
                  <a:lnTo>
                    <a:pt x="122" y="55"/>
                  </a:lnTo>
                  <a:lnTo>
                    <a:pt x="12" y="55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13"/>
                  </a:lnTo>
                  <a:lnTo>
                    <a:pt x="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3" name="Freeform 311"/>
            <p:cNvSpPr>
              <a:spLocks/>
            </p:cNvSpPr>
            <p:nvPr/>
          </p:nvSpPr>
          <p:spPr bwMode="auto">
            <a:xfrm>
              <a:off x="499" y="1726"/>
              <a:ext cx="27" cy="10"/>
            </a:xfrm>
            <a:custGeom>
              <a:avLst/>
              <a:gdLst>
                <a:gd name="T0" fmla="*/ 12 w 135"/>
                <a:gd name="T1" fmla="*/ 0 h 51"/>
                <a:gd name="T2" fmla="*/ 123 w 135"/>
                <a:gd name="T3" fmla="*/ 0 h 51"/>
                <a:gd name="T4" fmla="*/ 131 w 135"/>
                <a:gd name="T5" fmla="*/ 1 h 51"/>
                <a:gd name="T6" fmla="*/ 135 w 135"/>
                <a:gd name="T7" fmla="*/ 10 h 51"/>
                <a:gd name="T8" fmla="*/ 135 w 135"/>
                <a:gd name="T9" fmla="*/ 41 h 51"/>
                <a:gd name="T10" fmla="*/ 131 w 135"/>
                <a:gd name="T11" fmla="*/ 47 h 51"/>
                <a:gd name="T12" fmla="*/ 123 w 135"/>
                <a:gd name="T13" fmla="*/ 51 h 51"/>
                <a:gd name="T14" fmla="*/ 12 w 135"/>
                <a:gd name="T15" fmla="*/ 51 h 51"/>
                <a:gd name="T16" fmla="*/ 2 w 135"/>
                <a:gd name="T17" fmla="*/ 47 h 51"/>
                <a:gd name="T18" fmla="*/ 0 w 135"/>
                <a:gd name="T19" fmla="*/ 41 h 51"/>
                <a:gd name="T20" fmla="*/ 0 w 135"/>
                <a:gd name="T21" fmla="*/ 10 h 51"/>
                <a:gd name="T22" fmla="*/ 2 w 135"/>
                <a:gd name="T23" fmla="*/ 1 h 51"/>
                <a:gd name="T24" fmla="*/ 12 w 13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1">
                  <a:moveTo>
                    <a:pt x="12" y="0"/>
                  </a:moveTo>
                  <a:lnTo>
                    <a:pt x="123" y="0"/>
                  </a:lnTo>
                  <a:lnTo>
                    <a:pt x="131" y="1"/>
                  </a:lnTo>
                  <a:lnTo>
                    <a:pt x="135" y="10"/>
                  </a:lnTo>
                  <a:lnTo>
                    <a:pt x="135" y="41"/>
                  </a:lnTo>
                  <a:lnTo>
                    <a:pt x="131" y="47"/>
                  </a:lnTo>
                  <a:lnTo>
                    <a:pt x="123" y="51"/>
                  </a:lnTo>
                  <a:lnTo>
                    <a:pt x="12" y="51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4" name="Freeform 312"/>
            <p:cNvSpPr>
              <a:spLocks/>
            </p:cNvSpPr>
            <p:nvPr/>
          </p:nvSpPr>
          <p:spPr bwMode="auto">
            <a:xfrm>
              <a:off x="504" y="1740"/>
              <a:ext cx="28" cy="11"/>
            </a:xfrm>
            <a:custGeom>
              <a:avLst/>
              <a:gdLst>
                <a:gd name="T0" fmla="*/ 12 w 137"/>
                <a:gd name="T1" fmla="*/ 0 h 55"/>
                <a:gd name="T2" fmla="*/ 124 w 137"/>
                <a:gd name="T3" fmla="*/ 0 h 55"/>
                <a:gd name="T4" fmla="*/ 132 w 137"/>
                <a:gd name="T5" fmla="*/ 4 h 55"/>
                <a:gd name="T6" fmla="*/ 137 w 137"/>
                <a:gd name="T7" fmla="*/ 11 h 55"/>
                <a:gd name="T8" fmla="*/ 137 w 137"/>
                <a:gd name="T9" fmla="*/ 43 h 55"/>
                <a:gd name="T10" fmla="*/ 132 w 137"/>
                <a:gd name="T11" fmla="*/ 51 h 55"/>
                <a:gd name="T12" fmla="*/ 124 w 137"/>
                <a:gd name="T13" fmla="*/ 55 h 55"/>
                <a:gd name="T14" fmla="*/ 12 w 137"/>
                <a:gd name="T15" fmla="*/ 55 h 55"/>
                <a:gd name="T16" fmla="*/ 2 w 137"/>
                <a:gd name="T17" fmla="*/ 51 h 55"/>
                <a:gd name="T18" fmla="*/ 0 w 137"/>
                <a:gd name="T19" fmla="*/ 43 h 55"/>
                <a:gd name="T20" fmla="*/ 0 w 137"/>
                <a:gd name="T21" fmla="*/ 11 h 55"/>
                <a:gd name="T22" fmla="*/ 2 w 137"/>
                <a:gd name="T23" fmla="*/ 4 h 55"/>
                <a:gd name="T24" fmla="*/ 12 w 137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5">
                  <a:moveTo>
                    <a:pt x="12" y="0"/>
                  </a:moveTo>
                  <a:lnTo>
                    <a:pt x="124" y="0"/>
                  </a:lnTo>
                  <a:lnTo>
                    <a:pt x="132" y="4"/>
                  </a:lnTo>
                  <a:lnTo>
                    <a:pt x="137" y="11"/>
                  </a:lnTo>
                  <a:lnTo>
                    <a:pt x="137" y="43"/>
                  </a:lnTo>
                  <a:lnTo>
                    <a:pt x="132" y="51"/>
                  </a:lnTo>
                  <a:lnTo>
                    <a:pt x="124" y="55"/>
                  </a:lnTo>
                  <a:lnTo>
                    <a:pt x="12" y="55"/>
                  </a:lnTo>
                  <a:lnTo>
                    <a:pt x="2" y="51"/>
                  </a:lnTo>
                  <a:lnTo>
                    <a:pt x="0" y="43"/>
                  </a:lnTo>
                  <a:lnTo>
                    <a:pt x="0" y="11"/>
                  </a:lnTo>
                  <a:lnTo>
                    <a:pt x="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5" name="Freeform 313"/>
            <p:cNvSpPr>
              <a:spLocks/>
            </p:cNvSpPr>
            <p:nvPr/>
          </p:nvSpPr>
          <p:spPr bwMode="auto">
            <a:xfrm>
              <a:off x="507" y="1716"/>
              <a:ext cx="28" cy="10"/>
            </a:xfrm>
            <a:custGeom>
              <a:avLst/>
              <a:gdLst>
                <a:gd name="T0" fmla="*/ 12 w 137"/>
                <a:gd name="T1" fmla="*/ 0 h 54"/>
                <a:gd name="T2" fmla="*/ 125 w 137"/>
                <a:gd name="T3" fmla="*/ 0 h 54"/>
                <a:gd name="T4" fmla="*/ 134 w 137"/>
                <a:gd name="T5" fmla="*/ 4 h 54"/>
                <a:gd name="T6" fmla="*/ 137 w 137"/>
                <a:gd name="T7" fmla="*/ 12 h 54"/>
                <a:gd name="T8" fmla="*/ 137 w 137"/>
                <a:gd name="T9" fmla="*/ 44 h 54"/>
                <a:gd name="T10" fmla="*/ 134 w 137"/>
                <a:gd name="T11" fmla="*/ 50 h 54"/>
                <a:gd name="T12" fmla="*/ 125 w 137"/>
                <a:gd name="T13" fmla="*/ 54 h 54"/>
                <a:gd name="T14" fmla="*/ 12 w 137"/>
                <a:gd name="T15" fmla="*/ 54 h 54"/>
                <a:gd name="T16" fmla="*/ 2 w 137"/>
                <a:gd name="T17" fmla="*/ 50 h 54"/>
                <a:gd name="T18" fmla="*/ 0 w 137"/>
                <a:gd name="T19" fmla="*/ 44 h 54"/>
                <a:gd name="T20" fmla="*/ 0 w 137"/>
                <a:gd name="T21" fmla="*/ 12 h 54"/>
                <a:gd name="T22" fmla="*/ 2 w 137"/>
                <a:gd name="T23" fmla="*/ 4 h 54"/>
                <a:gd name="T24" fmla="*/ 12 w 137"/>
                <a:gd name="T2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4">
                  <a:moveTo>
                    <a:pt x="12" y="0"/>
                  </a:moveTo>
                  <a:lnTo>
                    <a:pt x="125" y="0"/>
                  </a:lnTo>
                  <a:lnTo>
                    <a:pt x="134" y="4"/>
                  </a:lnTo>
                  <a:lnTo>
                    <a:pt x="137" y="12"/>
                  </a:lnTo>
                  <a:lnTo>
                    <a:pt x="137" y="44"/>
                  </a:lnTo>
                  <a:lnTo>
                    <a:pt x="134" y="50"/>
                  </a:lnTo>
                  <a:lnTo>
                    <a:pt x="125" y="54"/>
                  </a:lnTo>
                  <a:lnTo>
                    <a:pt x="12" y="54"/>
                  </a:lnTo>
                  <a:lnTo>
                    <a:pt x="2" y="50"/>
                  </a:lnTo>
                  <a:lnTo>
                    <a:pt x="0" y="44"/>
                  </a:lnTo>
                  <a:lnTo>
                    <a:pt x="0" y="12"/>
                  </a:lnTo>
                  <a:lnTo>
                    <a:pt x="2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6" name="Freeform 314"/>
            <p:cNvSpPr>
              <a:spLocks/>
            </p:cNvSpPr>
            <p:nvPr/>
          </p:nvSpPr>
          <p:spPr bwMode="auto">
            <a:xfrm>
              <a:off x="506" y="1765"/>
              <a:ext cx="27" cy="10"/>
            </a:xfrm>
            <a:custGeom>
              <a:avLst/>
              <a:gdLst>
                <a:gd name="T0" fmla="*/ 12 w 135"/>
                <a:gd name="T1" fmla="*/ 0 h 51"/>
                <a:gd name="T2" fmla="*/ 122 w 135"/>
                <a:gd name="T3" fmla="*/ 0 h 51"/>
                <a:gd name="T4" fmla="*/ 131 w 135"/>
                <a:gd name="T5" fmla="*/ 2 h 51"/>
                <a:gd name="T6" fmla="*/ 135 w 135"/>
                <a:gd name="T7" fmla="*/ 10 h 51"/>
                <a:gd name="T8" fmla="*/ 135 w 135"/>
                <a:gd name="T9" fmla="*/ 41 h 51"/>
                <a:gd name="T10" fmla="*/ 131 w 135"/>
                <a:gd name="T11" fmla="*/ 47 h 51"/>
                <a:gd name="T12" fmla="*/ 122 w 135"/>
                <a:gd name="T13" fmla="*/ 51 h 51"/>
                <a:gd name="T14" fmla="*/ 12 w 135"/>
                <a:gd name="T15" fmla="*/ 51 h 51"/>
                <a:gd name="T16" fmla="*/ 2 w 135"/>
                <a:gd name="T17" fmla="*/ 47 h 51"/>
                <a:gd name="T18" fmla="*/ 0 w 135"/>
                <a:gd name="T19" fmla="*/ 41 h 51"/>
                <a:gd name="T20" fmla="*/ 0 w 135"/>
                <a:gd name="T21" fmla="*/ 10 h 51"/>
                <a:gd name="T22" fmla="*/ 2 w 135"/>
                <a:gd name="T23" fmla="*/ 2 h 51"/>
                <a:gd name="T24" fmla="*/ 12 w 135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1">
                  <a:moveTo>
                    <a:pt x="12" y="0"/>
                  </a:moveTo>
                  <a:lnTo>
                    <a:pt x="122" y="0"/>
                  </a:lnTo>
                  <a:lnTo>
                    <a:pt x="131" y="2"/>
                  </a:lnTo>
                  <a:lnTo>
                    <a:pt x="135" y="10"/>
                  </a:lnTo>
                  <a:lnTo>
                    <a:pt x="135" y="41"/>
                  </a:lnTo>
                  <a:lnTo>
                    <a:pt x="131" y="47"/>
                  </a:lnTo>
                  <a:lnTo>
                    <a:pt x="122" y="51"/>
                  </a:lnTo>
                  <a:lnTo>
                    <a:pt x="12" y="51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7" name="Freeform 315"/>
            <p:cNvSpPr>
              <a:spLocks/>
            </p:cNvSpPr>
            <p:nvPr/>
          </p:nvSpPr>
          <p:spPr bwMode="auto">
            <a:xfrm>
              <a:off x="455" y="1596"/>
              <a:ext cx="27" cy="10"/>
            </a:xfrm>
            <a:custGeom>
              <a:avLst/>
              <a:gdLst>
                <a:gd name="T0" fmla="*/ 12 w 137"/>
                <a:gd name="T1" fmla="*/ 0 h 52"/>
                <a:gd name="T2" fmla="*/ 125 w 137"/>
                <a:gd name="T3" fmla="*/ 0 h 52"/>
                <a:gd name="T4" fmla="*/ 132 w 137"/>
                <a:gd name="T5" fmla="*/ 3 h 52"/>
                <a:gd name="T6" fmla="*/ 137 w 137"/>
                <a:gd name="T7" fmla="*/ 10 h 52"/>
                <a:gd name="T8" fmla="*/ 137 w 137"/>
                <a:gd name="T9" fmla="*/ 41 h 52"/>
                <a:gd name="T10" fmla="*/ 132 w 137"/>
                <a:gd name="T11" fmla="*/ 48 h 52"/>
                <a:gd name="T12" fmla="*/ 125 w 137"/>
                <a:gd name="T13" fmla="*/ 52 h 52"/>
                <a:gd name="T14" fmla="*/ 12 w 137"/>
                <a:gd name="T15" fmla="*/ 52 h 52"/>
                <a:gd name="T16" fmla="*/ 2 w 137"/>
                <a:gd name="T17" fmla="*/ 48 h 52"/>
                <a:gd name="T18" fmla="*/ 0 w 137"/>
                <a:gd name="T19" fmla="*/ 41 h 52"/>
                <a:gd name="T20" fmla="*/ 0 w 137"/>
                <a:gd name="T21" fmla="*/ 10 h 52"/>
                <a:gd name="T22" fmla="*/ 2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5" y="0"/>
                  </a:lnTo>
                  <a:lnTo>
                    <a:pt x="132" y="3"/>
                  </a:lnTo>
                  <a:lnTo>
                    <a:pt x="137" y="10"/>
                  </a:lnTo>
                  <a:lnTo>
                    <a:pt x="137" y="41"/>
                  </a:lnTo>
                  <a:lnTo>
                    <a:pt x="132" y="48"/>
                  </a:lnTo>
                  <a:lnTo>
                    <a:pt x="125" y="52"/>
                  </a:lnTo>
                  <a:lnTo>
                    <a:pt x="12" y="52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8" name="Freeform 316"/>
            <p:cNvSpPr>
              <a:spLocks/>
            </p:cNvSpPr>
            <p:nvPr/>
          </p:nvSpPr>
          <p:spPr bwMode="auto">
            <a:xfrm>
              <a:off x="480" y="1655"/>
              <a:ext cx="28" cy="10"/>
            </a:xfrm>
            <a:custGeom>
              <a:avLst/>
              <a:gdLst>
                <a:gd name="T0" fmla="*/ 12 w 137"/>
                <a:gd name="T1" fmla="*/ 0 h 52"/>
                <a:gd name="T2" fmla="*/ 122 w 137"/>
                <a:gd name="T3" fmla="*/ 0 h 52"/>
                <a:gd name="T4" fmla="*/ 132 w 137"/>
                <a:gd name="T5" fmla="*/ 2 h 52"/>
                <a:gd name="T6" fmla="*/ 137 w 137"/>
                <a:gd name="T7" fmla="*/ 11 h 52"/>
                <a:gd name="T8" fmla="*/ 137 w 137"/>
                <a:gd name="T9" fmla="*/ 42 h 52"/>
                <a:gd name="T10" fmla="*/ 132 w 137"/>
                <a:gd name="T11" fmla="*/ 48 h 52"/>
                <a:gd name="T12" fmla="*/ 122 w 137"/>
                <a:gd name="T13" fmla="*/ 52 h 52"/>
                <a:gd name="T14" fmla="*/ 12 w 137"/>
                <a:gd name="T15" fmla="*/ 52 h 52"/>
                <a:gd name="T16" fmla="*/ 2 w 137"/>
                <a:gd name="T17" fmla="*/ 48 h 52"/>
                <a:gd name="T18" fmla="*/ 0 w 137"/>
                <a:gd name="T19" fmla="*/ 42 h 52"/>
                <a:gd name="T20" fmla="*/ 0 w 137"/>
                <a:gd name="T21" fmla="*/ 11 h 52"/>
                <a:gd name="T22" fmla="*/ 2 w 137"/>
                <a:gd name="T23" fmla="*/ 2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2" y="0"/>
                  </a:lnTo>
                  <a:lnTo>
                    <a:pt x="132" y="2"/>
                  </a:lnTo>
                  <a:lnTo>
                    <a:pt x="137" y="11"/>
                  </a:lnTo>
                  <a:lnTo>
                    <a:pt x="137" y="42"/>
                  </a:lnTo>
                  <a:lnTo>
                    <a:pt x="132" y="48"/>
                  </a:lnTo>
                  <a:lnTo>
                    <a:pt x="122" y="52"/>
                  </a:lnTo>
                  <a:lnTo>
                    <a:pt x="12" y="52"/>
                  </a:lnTo>
                  <a:lnTo>
                    <a:pt x="2" y="48"/>
                  </a:lnTo>
                  <a:lnTo>
                    <a:pt x="0" y="42"/>
                  </a:lnTo>
                  <a:lnTo>
                    <a:pt x="0" y="11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49" name="Freeform 317"/>
            <p:cNvSpPr>
              <a:spLocks/>
            </p:cNvSpPr>
            <p:nvPr/>
          </p:nvSpPr>
          <p:spPr bwMode="auto">
            <a:xfrm>
              <a:off x="502" y="1637"/>
              <a:ext cx="27" cy="10"/>
            </a:xfrm>
            <a:custGeom>
              <a:avLst/>
              <a:gdLst>
                <a:gd name="T0" fmla="*/ 15 w 138"/>
                <a:gd name="T1" fmla="*/ 0 h 52"/>
                <a:gd name="T2" fmla="*/ 126 w 138"/>
                <a:gd name="T3" fmla="*/ 0 h 52"/>
                <a:gd name="T4" fmla="*/ 134 w 138"/>
                <a:gd name="T5" fmla="*/ 3 h 52"/>
                <a:gd name="T6" fmla="*/ 138 w 138"/>
                <a:gd name="T7" fmla="*/ 12 h 52"/>
                <a:gd name="T8" fmla="*/ 138 w 138"/>
                <a:gd name="T9" fmla="*/ 41 h 52"/>
                <a:gd name="T10" fmla="*/ 134 w 138"/>
                <a:gd name="T11" fmla="*/ 49 h 52"/>
                <a:gd name="T12" fmla="*/ 126 w 138"/>
                <a:gd name="T13" fmla="*/ 52 h 52"/>
                <a:gd name="T14" fmla="*/ 15 w 138"/>
                <a:gd name="T15" fmla="*/ 52 h 52"/>
                <a:gd name="T16" fmla="*/ 4 w 138"/>
                <a:gd name="T17" fmla="*/ 49 h 52"/>
                <a:gd name="T18" fmla="*/ 0 w 138"/>
                <a:gd name="T19" fmla="*/ 41 h 52"/>
                <a:gd name="T20" fmla="*/ 0 w 138"/>
                <a:gd name="T21" fmla="*/ 12 h 52"/>
                <a:gd name="T22" fmla="*/ 4 w 138"/>
                <a:gd name="T23" fmla="*/ 3 h 52"/>
                <a:gd name="T24" fmla="*/ 15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5" y="0"/>
                  </a:moveTo>
                  <a:lnTo>
                    <a:pt x="126" y="0"/>
                  </a:lnTo>
                  <a:lnTo>
                    <a:pt x="134" y="3"/>
                  </a:lnTo>
                  <a:lnTo>
                    <a:pt x="138" y="12"/>
                  </a:lnTo>
                  <a:lnTo>
                    <a:pt x="138" y="41"/>
                  </a:lnTo>
                  <a:lnTo>
                    <a:pt x="134" y="49"/>
                  </a:lnTo>
                  <a:lnTo>
                    <a:pt x="126" y="52"/>
                  </a:lnTo>
                  <a:lnTo>
                    <a:pt x="15" y="52"/>
                  </a:lnTo>
                  <a:lnTo>
                    <a:pt x="4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4" y="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0" name="Freeform 318"/>
            <p:cNvSpPr>
              <a:spLocks/>
            </p:cNvSpPr>
            <p:nvPr/>
          </p:nvSpPr>
          <p:spPr bwMode="auto">
            <a:xfrm>
              <a:off x="507" y="1652"/>
              <a:ext cx="28" cy="10"/>
            </a:xfrm>
            <a:custGeom>
              <a:avLst/>
              <a:gdLst>
                <a:gd name="T0" fmla="*/ 12 w 137"/>
                <a:gd name="T1" fmla="*/ 0 h 49"/>
                <a:gd name="T2" fmla="*/ 125 w 137"/>
                <a:gd name="T3" fmla="*/ 0 h 49"/>
                <a:gd name="T4" fmla="*/ 134 w 137"/>
                <a:gd name="T5" fmla="*/ 1 h 49"/>
                <a:gd name="T6" fmla="*/ 137 w 137"/>
                <a:gd name="T7" fmla="*/ 9 h 49"/>
                <a:gd name="T8" fmla="*/ 137 w 137"/>
                <a:gd name="T9" fmla="*/ 41 h 49"/>
                <a:gd name="T10" fmla="*/ 134 w 137"/>
                <a:gd name="T11" fmla="*/ 47 h 49"/>
                <a:gd name="T12" fmla="*/ 125 w 137"/>
                <a:gd name="T13" fmla="*/ 49 h 49"/>
                <a:gd name="T14" fmla="*/ 12 w 137"/>
                <a:gd name="T15" fmla="*/ 49 h 49"/>
                <a:gd name="T16" fmla="*/ 2 w 137"/>
                <a:gd name="T17" fmla="*/ 47 h 49"/>
                <a:gd name="T18" fmla="*/ 0 w 137"/>
                <a:gd name="T19" fmla="*/ 41 h 49"/>
                <a:gd name="T20" fmla="*/ 0 w 137"/>
                <a:gd name="T21" fmla="*/ 9 h 49"/>
                <a:gd name="T22" fmla="*/ 2 w 137"/>
                <a:gd name="T23" fmla="*/ 1 h 49"/>
                <a:gd name="T24" fmla="*/ 12 w 137"/>
                <a:gd name="T2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49">
                  <a:moveTo>
                    <a:pt x="12" y="0"/>
                  </a:moveTo>
                  <a:lnTo>
                    <a:pt x="125" y="0"/>
                  </a:lnTo>
                  <a:lnTo>
                    <a:pt x="134" y="1"/>
                  </a:lnTo>
                  <a:lnTo>
                    <a:pt x="137" y="9"/>
                  </a:lnTo>
                  <a:lnTo>
                    <a:pt x="137" y="41"/>
                  </a:lnTo>
                  <a:lnTo>
                    <a:pt x="134" y="47"/>
                  </a:lnTo>
                  <a:lnTo>
                    <a:pt x="125" y="49"/>
                  </a:lnTo>
                  <a:lnTo>
                    <a:pt x="12" y="49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9"/>
                  </a:lnTo>
                  <a:lnTo>
                    <a:pt x="2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1" name="Freeform 319"/>
            <p:cNvSpPr>
              <a:spLocks/>
            </p:cNvSpPr>
            <p:nvPr/>
          </p:nvSpPr>
          <p:spPr bwMode="auto">
            <a:xfrm>
              <a:off x="489" y="1625"/>
              <a:ext cx="27" cy="11"/>
            </a:xfrm>
            <a:custGeom>
              <a:avLst/>
              <a:gdLst>
                <a:gd name="T0" fmla="*/ 12 w 135"/>
                <a:gd name="T1" fmla="*/ 0 h 52"/>
                <a:gd name="T2" fmla="*/ 122 w 135"/>
                <a:gd name="T3" fmla="*/ 0 h 52"/>
                <a:gd name="T4" fmla="*/ 131 w 135"/>
                <a:gd name="T5" fmla="*/ 3 h 52"/>
                <a:gd name="T6" fmla="*/ 135 w 135"/>
                <a:gd name="T7" fmla="*/ 12 h 52"/>
                <a:gd name="T8" fmla="*/ 135 w 135"/>
                <a:gd name="T9" fmla="*/ 41 h 52"/>
                <a:gd name="T10" fmla="*/ 131 w 135"/>
                <a:gd name="T11" fmla="*/ 49 h 52"/>
                <a:gd name="T12" fmla="*/ 122 w 135"/>
                <a:gd name="T13" fmla="*/ 52 h 52"/>
                <a:gd name="T14" fmla="*/ 12 w 135"/>
                <a:gd name="T15" fmla="*/ 52 h 52"/>
                <a:gd name="T16" fmla="*/ 2 w 135"/>
                <a:gd name="T17" fmla="*/ 49 h 52"/>
                <a:gd name="T18" fmla="*/ 0 w 135"/>
                <a:gd name="T19" fmla="*/ 41 h 52"/>
                <a:gd name="T20" fmla="*/ 0 w 135"/>
                <a:gd name="T21" fmla="*/ 12 h 52"/>
                <a:gd name="T22" fmla="*/ 2 w 135"/>
                <a:gd name="T23" fmla="*/ 3 h 52"/>
                <a:gd name="T24" fmla="*/ 12 w 135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2">
                  <a:moveTo>
                    <a:pt x="12" y="0"/>
                  </a:moveTo>
                  <a:lnTo>
                    <a:pt x="122" y="0"/>
                  </a:lnTo>
                  <a:lnTo>
                    <a:pt x="131" y="3"/>
                  </a:lnTo>
                  <a:lnTo>
                    <a:pt x="135" y="12"/>
                  </a:lnTo>
                  <a:lnTo>
                    <a:pt x="135" y="41"/>
                  </a:lnTo>
                  <a:lnTo>
                    <a:pt x="131" y="49"/>
                  </a:lnTo>
                  <a:lnTo>
                    <a:pt x="122" y="52"/>
                  </a:lnTo>
                  <a:lnTo>
                    <a:pt x="12" y="52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2" name="Freeform 320"/>
            <p:cNvSpPr>
              <a:spLocks/>
            </p:cNvSpPr>
            <p:nvPr/>
          </p:nvSpPr>
          <p:spPr bwMode="auto">
            <a:xfrm>
              <a:off x="452" y="1606"/>
              <a:ext cx="28" cy="11"/>
            </a:xfrm>
            <a:custGeom>
              <a:avLst/>
              <a:gdLst>
                <a:gd name="T0" fmla="*/ 12 w 137"/>
                <a:gd name="T1" fmla="*/ 0 h 52"/>
                <a:gd name="T2" fmla="*/ 124 w 137"/>
                <a:gd name="T3" fmla="*/ 0 h 52"/>
                <a:gd name="T4" fmla="*/ 132 w 137"/>
                <a:gd name="T5" fmla="*/ 3 h 52"/>
                <a:gd name="T6" fmla="*/ 137 w 137"/>
                <a:gd name="T7" fmla="*/ 9 h 52"/>
                <a:gd name="T8" fmla="*/ 137 w 137"/>
                <a:gd name="T9" fmla="*/ 41 h 52"/>
                <a:gd name="T10" fmla="*/ 132 w 137"/>
                <a:gd name="T11" fmla="*/ 49 h 52"/>
                <a:gd name="T12" fmla="*/ 124 w 137"/>
                <a:gd name="T13" fmla="*/ 52 h 52"/>
                <a:gd name="T14" fmla="*/ 12 w 137"/>
                <a:gd name="T15" fmla="*/ 52 h 52"/>
                <a:gd name="T16" fmla="*/ 2 w 137"/>
                <a:gd name="T17" fmla="*/ 49 h 52"/>
                <a:gd name="T18" fmla="*/ 0 w 137"/>
                <a:gd name="T19" fmla="*/ 41 h 52"/>
                <a:gd name="T20" fmla="*/ 0 w 137"/>
                <a:gd name="T21" fmla="*/ 9 h 52"/>
                <a:gd name="T22" fmla="*/ 2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4" y="0"/>
                  </a:lnTo>
                  <a:lnTo>
                    <a:pt x="132" y="3"/>
                  </a:lnTo>
                  <a:lnTo>
                    <a:pt x="137" y="9"/>
                  </a:lnTo>
                  <a:lnTo>
                    <a:pt x="137" y="41"/>
                  </a:lnTo>
                  <a:lnTo>
                    <a:pt x="132" y="49"/>
                  </a:lnTo>
                  <a:lnTo>
                    <a:pt x="124" y="52"/>
                  </a:lnTo>
                  <a:lnTo>
                    <a:pt x="12" y="52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9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3" name="Freeform 321"/>
            <p:cNvSpPr>
              <a:spLocks/>
            </p:cNvSpPr>
            <p:nvPr/>
          </p:nvSpPr>
          <p:spPr bwMode="auto">
            <a:xfrm>
              <a:off x="461" y="1689"/>
              <a:ext cx="27" cy="10"/>
            </a:xfrm>
            <a:custGeom>
              <a:avLst/>
              <a:gdLst>
                <a:gd name="T0" fmla="*/ 12 w 137"/>
                <a:gd name="T1" fmla="*/ 0 h 52"/>
                <a:gd name="T2" fmla="*/ 125 w 137"/>
                <a:gd name="T3" fmla="*/ 0 h 52"/>
                <a:gd name="T4" fmla="*/ 133 w 137"/>
                <a:gd name="T5" fmla="*/ 3 h 52"/>
                <a:gd name="T6" fmla="*/ 137 w 137"/>
                <a:gd name="T7" fmla="*/ 11 h 52"/>
                <a:gd name="T8" fmla="*/ 137 w 137"/>
                <a:gd name="T9" fmla="*/ 42 h 52"/>
                <a:gd name="T10" fmla="*/ 133 w 137"/>
                <a:gd name="T11" fmla="*/ 48 h 52"/>
                <a:gd name="T12" fmla="*/ 125 w 137"/>
                <a:gd name="T13" fmla="*/ 52 h 52"/>
                <a:gd name="T14" fmla="*/ 12 w 137"/>
                <a:gd name="T15" fmla="*/ 52 h 52"/>
                <a:gd name="T16" fmla="*/ 3 w 137"/>
                <a:gd name="T17" fmla="*/ 48 h 52"/>
                <a:gd name="T18" fmla="*/ 0 w 137"/>
                <a:gd name="T19" fmla="*/ 42 h 52"/>
                <a:gd name="T20" fmla="*/ 0 w 137"/>
                <a:gd name="T21" fmla="*/ 11 h 52"/>
                <a:gd name="T22" fmla="*/ 3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5" y="0"/>
                  </a:lnTo>
                  <a:lnTo>
                    <a:pt x="133" y="3"/>
                  </a:lnTo>
                  <a:lnTo>
                    <a:pt x="137" y="11"/>
                  </a:lnTo>
                  <a:lnTo>
                    <a:pt x="137" y="42"/>
                  </a:lnTo>
                  <a:lnTo>
                    <a:pt x="133" y="48"/>
                  </a:lnTo>
                  <a:lnTo>
                    <a:pt x="125" y="52"/>
                  </a:lnTo>
                  <a:lnTo>
                    <a:pt x="12" y="52"/>
                  </a:lnTo>
                  <a:lnTo>
                    <a:pt x="3" y="48"/>
                  </a:lnTo>
                  <a:lnTo>
                    <a:pt x="0" y="42"/>
                  </a:lnTo>
                  <a:lnTo>
                    <a:pt x="0" y="11"/>
                  </a:lnTo>
                  <a:lnTo>
                    <a:pt x="3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4" name="Freeform 322"/>
            <p:cNvSpPr>
              <a:spLocks/>
            </p:cNvSpPr>
            <p:nvPr/>
          </p:nvSpPr>
          <p:spPr bwMode="auto">
            <a:xfrm>
              <a:off x="475" y="1616"/>
              <a:ext cx="27" cy="10"/>
            </a:xfrm>
            <a:custGeom>
              <a:avLst/>
              <a:gdLst>
                <a:gd name="T0" fmla="*/ 13 w 135"/>
                <a:gd name="T1" fmla="*/ 0 h 52"/>
                <a:gd name="T2" fmla="*/ 123 w 135"/>
                <a:gd name="T3" fmla="*/ 0 h 52"/>
                <a:gd name="T4" fmla="*/ 132 w 135"/>
                <a:gd name="T5" fmla="*/ 3 h 52"/>
                <a:gd name="T6" fmla="*/ 135 w 135"/>
                <a:gd name="T7" fmla="*/ 11 h 52"/>
                <a:gd name="T8" fmla="*/ 135 w 135"/>
                <a:gd name="T9" fmla="*/ 41 h 52"/>
                <a:gd name="T10" fmla="*/ 132 w 135"/>
                <a:gd name="T11" fmla="*/ 48 h 52"/>
                <a:gd name="T12" fmla="*/ 123 w 135"/>
                <a:gd name="T13" fmla="*/ 52 h 52"/>
                <a:gd name="T14" fmla="*/ 13 w 135"/>
                <a:gd name="T15" fmla="*/ 52 h 52"/>
                <a:gd name="T16" fmla="*/ 3 w 135"/>
                <a:gd name="T17" fmla="*/ 48 h 52"/>
                <a:gd name="T18" fmla="*/ 0 w 135"/>
                <a:gd name="T19" fmla="*/ 41 h 52"/>
                <a:gd name="T20" fmla="*/ 0 w 135"/>
                <a:gd name="T21" fmla="*/ 11 h 52"/>
                <a:gd name="T22" fmla="*/ 3 w 135"/>
                <a:gd name="T23" fmla="*/ 3 h 52"/>
                <a:gd name="T24" fmla="*/ 13 w 135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2">
                  <a:moveTo>
                    <a:pt x="13" y="0"/>
                  </a:moveTo>
                  <a:lnTo>
                    <a:pt x="123" y="0"/>
                  </a:lnTo>
                  <a:lnTo>
                    <a:pt x="132" y="3"/>
                  </a:lnTo>
                  <a:lnTo>
                    <a:pt x="135" y="11"/>
                  </a:lnTo>
                  <a:lnTo>
                    <a:pt x="135" y="41"/>
                  </a:lnTo>
                  <a:lnTo>
                    <a:pt x="132" y="48"/>
                  </a:lnTo>
                  <a:lnTo>
                    <a:pt x="123" y="52"/>
                  </a:lnTo>
                  <a:lnTo>
                    <a:pt x="13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5" name="Freeform 323"/>
            <p:cNvSpPr>
              <a:spLocks/>
            </p:cNvSpPr>
            <p:nvPr/>
          </p:nvSpPr>
          <p:spPr bwMode="auto">
            <a:xfrm>
              <a:off x="497" y="1598"/>
              <a:ext cx="27" cy="10"/>
            </a:xfrm>
            <a:custGeom>
              <a:avLst/>
              <a:gdLst>
                <a:gd name="T0" fmla="*/ 12 w 136"/>
                <a:gd name="T1" fmla="*/ 0 h 52"/>
                <a:gd name="T2" fmla="*/ 124 w 136"/>
                <a:gd name="T3" fmla="*/ 0 h 52"/>
                <a:gd name="T4" fmla="*/ 132 w 136"/>
                <a:gd name="T5" fmla="*/ 2 h 52"/>
                <a:gd name="T6" fmla="*/ 136 w 136"/>
                <a:gd name="T7" fmla="*/ 11 h 52"/>
                <a:gd name="T8" fmla="*/ 136 w 136"/>
                <a:gd name="T9" fmla="*/ 41 h 52"/>
                <a:gd name="T10" fmla="*/ 132 w 136"/>
                <a:gd name="T11" fmla="*/ 48 h 52"/>
                <a:gd name="T12" fmla="*/ 124 w 136"/>
                <a:gd name="T13" fmla="*/ 52 h 52"/>
                <a:gd name="T14" fmla="*/ 12 w 136"/>
                <a:gd name="T15" fmla="*/ 52 h 52"/>
                <a:gd name="T16" fmla="*/ 3 w 136"/>
                <a:gd name="T17" fmla="*/ 48 h 52"/>
                <a:gd name="T18" fmla="*/ 0 w 136"/>
                <a:gd name="T19" fmla="*/ 41 h 52"/>
                <a:gd name="T20" fmla="*/ 0 w 136"/>
                <a:gd name="T21" fmla="*/ 11 h 52"/>
                <a:gd name="T22" fmla="*/ 3 w 136"/>
                <a:gd name="T23" fmla="*/ 2 h 52"/>
                <a:gd name="T24" fmla="*/ 12 w 136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" y="0"/>
                  </a:moveTo>
                  <a:lnTo>
                    <a:pt x="124" y="0"/>
                  </a:lnTo>
                  <a:lnTo>
                    <a:pt x="132" y="2"/>
                  </a:lnTo>
                  <a:lnTo>
                    <a:pt x="136" y="11"/>
                  </a:lnTo>
                  <a:lnTo>
                    <a:pt x="136" y="41"/>
                  </a:lnTo>
                  <a:lnTo>
                    <a:pt x="132" y="48"/>
                  </a:lnTo>
                  <a:lnTo>
                    <a:pt x="124" y="52"/>
                  </a:lnTo>
                  <a:lnTo>
                    <a:pt x="12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6" name="Freeform 324"/>
            <p:cNvSpPr>
              <a:spLocks/>
            </p:cNvSpPr>
            <p:nvPr/>
          </p:nvSpPr>
          <p:spPr bwMode="auto">
            <a:xfrm>
              <a:off x="502" y="1612"/>
              <a:ext cx="27" cy="11"/>
            </a:xfrm>
            <a:custGeom>
              <a:avLst/>
              <a:gdLst>
                <a:gd name="T0" fmla="*/ 14 w 138"/>
                <a:gd name="T1" fmla="*/ 0 h 52"/>
                <a:gd name="T2" fmla="*/ 124 w 138"/>
                <a:gd name="T3" fmla="*/ 0 h 52"/>
                <a:gd name="T4" fmla="*/ 133 w 138"/>
                <a:gd name="T5" fmla="*/ 3 h 52"/>
                <a:gd name="T6" fmla="*/ 138 w 138"/>
                <a:gd name="T7" fmla="*/ 11 h 52"/>
                <a:gd name="T8" fmla="*/ 138 w 138"/>
                <a:gd name="T9" fmla="*/ 41 h 52"/>
                <a:gd name="T10" fmla="*/ 133 w 138"/>
                <a:gd name="T11" fmla="*/ 48 h 52"/>
                <a:gd name="T12" fmla="*/ 124 w 138"/>
                <a:gd name="T13" fmla="*/ 52 h 52"/>
                <a:gd name="T14" fmla="*/ 14 w 138"/>
                <a:gd name="T15" fmla="*/ 52 h 52"/>
                <a:gd name="T16" fmla="*/ 4 w 138"/>
                <a:gd name="T17" fmla="*/ 48 h 52"/>
                <a:gd name="T18" fmla="*/ 0 w 138"/>
                <a:gd name="T19" fmla="*/ 41 h 52"/>
                <a:gd name="T20" fmla="*/ 0 w 138"/>
                <a:gd name="T21" fmla="*/ 11 h 52"/>
                <a:gd name="T22" fmla="*/ 4 w 138"/>
                <a:gd name="T23" fmla="*/ 3 h 52"/>
                <a:gd name="T24" fmla="*/ 14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4" y="0"/>
                  </a:moveTo>
                  <a:lnTo>
                    <a:pt x="124" y="0"/>
                  </a:lnTo>
                  <a:lnTo>
                    <a:pt x="133" y="3"/>
                  </a:lnTo>
                  <a:lnTo>
                    <a:pt x="138" y="11"/>
                  </a:lnTo>
                  <a:lnTo>
                    <a:pt x="138" y="41"/>
                  </a:lnTo>
                  <a:lnTo>
                    <a:pt x="133" y="48"/>
                  </a:lnTo>
                  <a:lnTo>
                    <a:pt x="124" y="52"/>
                  </a:lnTo>
                  <a:lnTo>
                    <a:pt x="14" y="52"/>
                  </a:lnTo>
                  <a:lnTo>
                    <a:pt x="4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4" y="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7" name="Freeform 325"/>
            <p:cNvSpPr>
              <a:spLocks/>
            </p:cNvSpPr>
            <p:nvPr/>
          </p:nvSpPr>
          <p:spPr bwMode="auto">
            <a:xfrm>
              <a:off x="483" y="1586"/>
              <a:ext cx="27" cy="11"/>
            </a:xfrm>
            <a:custGeom>
              <a:avLst/>
              <a:gdLst>
                <a:gd name="T0" fmla="*/ 13 w 137"/>
                <a:gd name="T1" fmla="*/ 0 h 53"/>
                <a:gd name="T2" fmla="*/ 124 w 137"/>
                <a:gd name="T3" fmla="*/ 0 h 53"/>
                <a:gd name="T4" fmla="*/ 132 w 137"/>
                <a:gd name="T5" fmla="*/ 2 h 53"/>
                <a:gd name="T6" fmla="*/ 137 w 137"/>
                <a:gd name="T7" fmla="*/ 11 h 53"/>
                <a:gd name="T8" fmla="*/ 137 w 137"/>
                <a:gd name="T9" fmla="*/ 41 h 53"/>
                <a:gd name="T10" fmla="*/ 132 w 137"/>
                <a:gd name="T11" fmla="*/ 49 h 53"/>
                <a:gd name="T12" fmla="*/ 124 w 137"/>
                <a:gd name="T13" fmla="*/ 53 h 53"/>
                <a:gd name="T14" fmla="*/ 13 w 137"/>
                <a:gd name="T15" fmla="*/ 53 h 53"/>
                <a:gd name="T16" fmla="*/ 3 w 137"/>
                <a:gd name="T17" fmla="*/ 49 h 53"/>
                <a:gd name="T18" fmla="*/ 0 w 137"/>
                <a:gd name="T19" fmla="*/ 41 h 53"/>
                <a:gd name="T20" fmla="*/ 0 w 137"/>
                <a:gd name="T21" fmla="*/ 11 h 53"/>
                <a:gd name="T22" fmla="*/ 3 w 137"/>
                <a:gd name="T23" fmla="*/ 2 h 53"/>
                <a:gd name="T24" fmla="*/ 13 w 137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3">
                  <a:moveTo>
                    <a:pt x="13" y="0"/>
                  </a:moveTo>
                  <a:lnTo>
                    <a:pt x="124" y="0"/>
                  </a:lnTo>
                  <a:lnTo>
                    <a:pt x="132" y="2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2" y="49"/>
                  </a:lnTo>
                  <a:lnTo>
                    <a:pt x="124" y="53"/>
                  </a:lnTo>
                  <a:lnTo>
                    <a:pt x="13" y="53"/>
                  </a:lnTo>
                  <a:lnTo>
                    <a:pt x="3" y="49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8" name="Freeform 326"/>
            <p:cNvSpPr>
              <a:spLocks/>
            </p:cNvSpPr>
            <p:nvPr/>
          </p:nvSpPr>
          <p:spPr bwMode="auto">
            <a:xfrm>
              <a:off x="455" y="1634"/>
              <a:ext cx="28" cy="11"/>
            </a:xfrm>
            <a:custGeom>
              <a:avLst/>
              <a:gdLst>
                <a:gd name="T0" fmla="*/ 12 w 137"/>
                <a:gd name="T1" fmla="*/ 0 h 53"/>
                <a:gd name="T2" fmla="*/ 122 w 137"/>
                <a:gd name="T3" fmla="*/ 0 h 53"/>
                <a:gd name="T4" fmla="*/ 132 w 137"/>
                <a:gd name="T5" fmla="*/ 2 h 53"/>
                <a:gd name="T6" fmla="*/ 137 w 137"/>
                <a:gd name="T7" fmla="*/ 11 h 53"/>
                <a:gd name="T8" fmla="*/ 137 w 137"/>
                <a:gd name="T9" fmla="*/ 43 h 53"/>
                <a:gd name="T10" fmla="*/ 132 w 137"/>
                <a:gd name="T11" fmla="*/ 50 h 53"/>
                <a:gd name="T12" fmla="*/ 122 w 137"/>
                <a:gd name="T13" fmla="*/ 53 h 53"/>
                <a:gd name="T14" fmla="*/ 12 w 137"/>
                <a:gd name="T15" fmla="*/ 53 h 53"/>
                <a:gd name="T16" fmla="*/ 2 w 137"/>
                <a:gd name="T17" fmla="*/ 50 h 53"/>
                <a:gd name="T18" fmla="*/ 0 w 137"/>
                <a:gd name="T19" fmla="*/ 43 h 53"/>
                <a:gd name="T20" fmla="*/ 0 w 137"/>
                <a:gd name="T21" fmla="*/ 11 h 53"/>
                <a:gd name="T22" fmla="*/ 2 w 137"/>
                <a:gd name="T23" fmla="*/ 2 h 53"/>
                <a:gd name="T24" fmla="*/ 12 w 137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3">
                  <a:moveTo>
                    <a:pt x="12" y="0"/>
                  </a:moveTo>
                  <a:lnTo>
                    <a:pt x="122" y="0"/>
                  </a:lnTo>
                  <a:lnTo>
                    <a:pt x="132" y="2"/>
                  </a:lnTo>
                  <a:lnTo>
                    <a:pt x="137" y="11"/>
                  </a:lnTo>
                  <a:lnTo>
                    <a:pt x="137" y="43"/>
                  </a:lnTo>
                  <a:lnTo>
                    <a:pt x="132" y="50"/>
                  </a:lnTo>
                  <a:lnTo>
                    <a:pt x="122" y="53"/>
                  </a:lnTo>
                  <a:lnTo>
                    <a:pt x="12" y="53"/>
                  </a:lnTo>
                  <a:lnTo>
                    <a:pt x="2" y="50"/>
                  </a:lnTo>
                  <a:lnTo>
                    <a:pt x="0" y="43"/>
                  </a:lnTo>
                  <a:lnTo>
                    <a:pt x="0" y="11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59" name="Freeform 327"/>
            <p:cNvSpPr>
              <a:spLocks/>
            </p:cNvSpPr>
            <p:nvPr/>
          </p:nvSpPr>
          <p:spPr bwMode="auto">
            <a:xfrm>
              <a:off x="480" y="1702"/>
              <a:ext cx="27" cy="10"/>
            </a:xfrm>
            <a:custGeom>
              <a:avLst/>
              <a:gdLst>
                <a:gd name="T0" fmla="*/ 13 w 138"/>
                <a:gd name="T1" fmla="*/ 0 h 50"/>
                <a:gd name="T2" fmla="*/ 124 w 138"/>
                <a:gd name="T3" fmla="*/ 0 h 50"/>
                <a:gd name="T4" fmla="*/ 133 w 138"/>
                <a:gd name="T5" fmla="*/ 2 h 50"/>
                <a:gd name="T6" fmla="*/ 138 w 138"/>
                <a:gd name="T7" fmla="*/ 8 h 50"/>
                <a:gd name="T8" fmla="*/ 138 w 138"/>
                <a:gd name="T9" fmla="*/ 40 h 50"/>
                <a:gd name="T10" fmla="*/ 133 w 138"/>
                <a:gd name="T11" fmla="*/ 47 h 50"/>
                <a:gd name="T12" fmla="*/ 124 w 138"/>
                <a:gd name="T13" fmla="*/ 50 h 50"/>
                <a:gd name="T14" fmla="*/ 13 w 138"/>
                <a:gd name="T15" fmla="*/ 50 h 50"/>
                <a:gd name="T16" fmla="*/ 3 w 138"/>
                <a:gd name="T17" fmla="*/ 47 h 50"/>
                <a:gd name="T18" fmla="*/ 0 w 138"/>
                <a:gd name="T19" fmla="*/ 40 h 50"/>
                <a:gd name="T20" fmla="*/ 0 w 138"/>
                <a:gd name="T21" fmla="*/ 8 h 50"/>
                <a:gd name="T22" fmla="*/ 3 w 138"/>
                <a:gd name="T23" fmla="*/ 2 h 50"/>
                <a:gd name="T24" fmla="*/ 13 w 138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0">
                  <a:moveTo>
                    <a:pt x="13" y="0"/>
                  </a:moveTo>
                  <a:lnTo>
                    <a:pt x="124" y="0"/>
                  </a:lnTo>
                  <a:lnTo>
                    <a:pt x="133" y="2"/>
                  </a:lnTo>
                  <a:lnTo>
                    <a:pt x="138" y="8"/>
                  </a:lnTo>
                  <a:lnTo>
                    <a:pt x="138" y="40"/>
                  </a:lnTo>
                  <a:lnTo>
                    <a:pt x="133" y="47"/>
                  </a:lnTo>
                  <a:lnTo>
                    <a:pt x="124" y="50"/>
                  </a:lnTo>
                  <a:lnTo>
                    <a:pt x="13" y="50"/>
                  </a:lnTo>
                  <a:lnTo>
                    <a:pt x="3" y="47"/>
                  </a:lnTo>
                  <a:lnTo>
                    <a:pt x="0" y="40"/>
                  </a:lnTo>
                  <a:lnTo>
                    <a:pt x="0" y="8"/>
                  </a:lnTo>
                  <a:lnTo>
                    <a:pt x="3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0" name="Freeform 328"/>
            <p:cNvSpPr>
              <a:spLocks/>
            </p:cNvSpPr>
            <p:nvPr/>
          </p:nvSpPr>
          <p:spPr bwMode="auto">
            <a:xfrm>
              <a:off x="502" y="1684"/>
              <a:ext cx="27" cy="10"/>
            </a:xfrm>
            <a:custGeom>
              <a:avLst/>
              <a:gdLst>
                <a:gd name="T0" fmla="*/ 14 w 138"/>
                <a:gd name="T1" fmla="*/ 0 h 52"/>
                <a:gd name="T2" fmla="*/ 124 w 138"/>
                <a:gd name="T3" fmla="*/ 0 h 52"/>
                <a:gd name="T4" fmla="*/ 133 w 138"/>
                <a:gd name="T5" fmla="*/ 2 h 52"/>
                <a:gd name="T6" fmla="*/ 138 w 138"/>
                <a:gd name="T7" fmla="*/ 11 h 52"/>
                <a:gd name="T8" fmla="*/ 138 w 138"/>
                <a:gd name="T9" fmla="*/ 42 h 52"/>
                <a:gd name="T10" fmla="*/ 133 w 138"/>
                <a:gd name="T11" fmla="*/ 48 h 52"/>
                <a:gd name="T12" fmla="*/ 124 w 138"/>
                <a:gd name="T13" fmla="*/ 52 h 52"/>
                <a:gd name="T14" fmla="*/ 14 w 138"/>
                <a:gd name="T15" fmla="*/ 52 h 52"/>
                <a:gd name="T16" fmla="*/ 4 w 138"/>
                <a:gd name="T17" fmla="*/ 48 h 52"/>
                <a:gd name="T18" fmla="*/ 0 w 138"/>
                <a:gd name="T19" fmla="*/ 42 h 52"/>
                <a:gd name="T20" fmla="*/ 0 w 138"/>
                <a:gd name="T21" fmla="*/ 11 h 52"/>
                <a:gd name="T22" fmla="*/ 4 w 138"/>
                <a:gd name="T23" fmla="*/ 2 h 52"/>
                <a:gd name="T24" fmla="*/ 14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4" y="0"/>
                  </a:moveTo>
                  <a:lnTo>
                    <a:pt x="124" y="0"/>
                  </a:lnTo>
                  <a:lnTo>
                    <a:pt x="133" y="2"/>
                  </a:lnTo>
                  <a:lnTo>
                    <a:pt x="138" y="11"/>
                  </a:lnTo>
                  <a:lnTo>
                    <a:pt x="138" y="42"/>
                  </a:lnTo>
                  <a:lnTo>
                    <a:pt x="133" y="48"/>
                  </a:lnTo>
                  <a:lnTo>
                    <a:pt x="124" y="52"/>
                  </a:lnTo>
                  <a:lnTo>
                    <a:pt x="14" y="52"/>
                  </a:lnTo>
                  <a:lnTo>
                    <a:pt x="4" y="48"/>
                  </a:lnTo>
                  <a:lnTo>
                    <a:pt x="0" y="42"/>
                  </a:lnTo>
                  <a:lnTo>
                    <a:pt x="0" y="11"/>
                  </a:lnTo>
                  <a:lnTo>
                    <a:pt x="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1" name="Freeform 329"/>
            <p:cNvSpPr>
              <a:spLocks/>
            </p:cNvSpPr>
            <p:nvPr/>
          </p:nvSpPr>
          <p:spPr bwMode="auto">
            <a:xfrm>
              <a:off x="507" y="1699"/>
              <a:ext cx="28" cy="10"/>
            </a:xfrm>
            <a:custGeom>
              <a:avLst/>
              <a:gdLst>
                <a:gd name="T0" fmla="*/ 13 w 137"/>
                <a:gd name="T1" fmla="*/ 0 h 52"/>
                <a:gd name="T2" fmla="*/ 125 w 137"/>
                <a:gd name="T3" fmla="*/ 0 h 52"/>
                <a:gd name="T4" fmla="*/ 132 w 137"/>
                <a:gd name="T5" fmla="*/ 4 h 52"/>
                <a:gd name="T6" fmla="*/ 137 w 137"/>
                <a:gd name="T7" fmla="*/ 11 h 52"/>
                <a:gd name="T8" fmla="*/ 137 w 137"/>
                <a:gd name="T9" fmla="*/ 41 h 52"/>
                <a:gd name="T10" fmla="*/ 132 w 137"/>
                <a:gd name="T11" fmla="*/ 48 h 52"/>
                <a:gd name="T12" fmla="*/ 125 w 137"/>
                <a:gd name="T13" fmla="*/ 52 h 52"/>
                <a:gd name="T14" fmla="*/ 13 w 137"/>
                <a:gd name="T15" fmla="*/ 52 h 52"/>
                <a:gd name="T16" fmla="*/ 3 w 137"/>
                <a:gd name="T17" fmla="*/ 48 h 52"/>
                <a:gd name="T18" fmla="*/ 0 w 137"/>
                <a:gd name="T19" fmla="*/ 41 h 52"/>
                <a:gd name="T20" fmla="*/ 0 w 137"/>
                <a:gd name="T21" fmla="*/ 11 h 52"/>
                <a:gd name="T22" fmla="*/ 3 w 137"/>
                <a:gd name="T23" fmla="*/ 4 h 52"/>
                <a:gd name="T24" fmla="*/ 13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3" y="0"/>
                  </a:moveTo>
                  <a:lnTo>
                    <a:pt x="125" y="0"/>
                  </a:lnTo>
                  <a:lnTo>
                    <a:pt x="132" y="4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2" y="48"/>
                  </a:lnTo>
                  <a:lnTo>
                    <a:pt x="125" y="52"/>
                  </a:lnTo>
                  <a:lnTo>
                    <a:pt x="13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2" name="Freeform 330"/>
            <p:cNvSpPr>
              <a:spLocks/>
            </p:cNvSpPr>
            <p:nvPr/>
          </p:nvSpPr>
          <p:spPr bwMode="auto">
            <a:xfrm>
              <a:off x="488" y="1673"/>
              <a:ext cx="28" cy="10"/>
            </a:xfrm>
            <a:custGeom>
              <a:avLst/>
              <a:gdLst>
                <a:gd name="T0" fmla="*/ 13 w 138"/>
                <a:gd name="T1" fmla="*/ 0 h 52"/>
                <a:gd name="T2" fmla="*/ 124 w 138"/>
                <a:gd name="T3" fmla="*/ 0 h 52"/>
                <a:gd name="T4" fmla="*/ 133 w 138"/>
                <a:gd name="T5" fmla="*/ 4 h 52"/>
                <a:gd name="T6" fmla="*/ 138 w 138"/>
                <a:gd name="T7" fmla="*/ 11 h 52"/>
                <a:gd name="T8" fmla="*/ 138 w 138"/>
                <a:gd name="T9" fmla="*/ 41 h 52"/>
                <a:gd name="T10" fmla="*/ 133 w 138"/>
                <a:gd name="T11" fmla="*/ 48 h 52"/>
                <a:gd name="T12" fmla="*/ 124 w 138"/>
                <a:gd name="T13" fmla="*/ 52 h 52"/>
                <a:gd name="T14" fmla="*/ 13 w 138"/>
                <a:gd name="T15" fmla="*/ 52 h 52"/>
                <a:gd name="T16" fmla="*/ 4 w 138"/>
                <a:gd name="T17" fmla="*/ 48 h 52"/>
                <a:gd name="T18" fmla="*/ 0 w 138"/>
                <a:gd name="T19" fmla="*/ 41 h 52"/>
                <a:gd name="T20" fmla="*/ 0 w 138"/>
                <a:gd name="T21" fmla="*/ 11 h 52"/>
                <a:gd name="T22" fmla="*/ 4 w 138"/>
                <a:gd name="T23" fmla="*/ 4 h 52"/>
                <a:gd name="T24" fmla="*/ 13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3" y="0"/>
                  </a:moveTo>
                  <a:lnTo>
                    <a:pt x="124" y="0"/>
                  </a:lnTo>
                  <a:lnTo>
                    <a:pt x="133" y="4"/>
                  </a:lnTo>
                  <a:lnTo>
                    <a:pt x="138" y="11"/>
                  </a:lnTo>
                  <a:lnTo>
                    <a:pt x="138" y="41"/>
                  </a:lnTo>
                  <a:lnTo>
                    <a:pt x="133" y="48"/>
                  </a:lnTo>
                  <a:lnTo>
                    <a:pt x="124" y="52"/>
                  </a:lnTo>
                  <a:lnTo>
                    <a:pt x="13" y="52"/>
                  </a:lnTo>
                  <a:lnTo>
                    <a:pt x="4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4" y="4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3" name="Freeform 331"/>
            <p:cNvSpPr>
              <a:spLocks/>
            </p:cNvSpPr>
            <p:nvPr/>
          </p:nvSpPr>
          <p:spPr bwMode="auto">
            <a:xfrm>
              <a:off x="452" y="1654"/>
              <a:ext cx="28" cy="10"/>
            </a:xfrm>
            <a:custGeom>
              <a:avLst/>
              <a:gdLst>
                <a:gd name="T0" fmla="*/ 13 w 138"/>
                <a:gd name="T1" fmla="*/ 0 h 50"/>
                <a:gd name="T2" fmla="*/ 123 w 138"/>
                <a:gd name="T3" fmla="*/ 0 h 50"/>
                <a:gd name="T4" fmla="*/ 133 w 138"/>
                <a:gd name="T5" fmla="*/ 2 h 50"/>
                <a:gd name="T6" fmla="*/ 138 w 138"/>
                <a:gd name="T7" fmla="*/ 10 h 50"/>
                <a:gd name="T8" fmla="*/ 138 w 138"/>
                <a:gd name="T9" fmla="*/ 40 h 50"/>
                <a:gd name="T10" fmla="*/ 133 w 138"/>
                <a:gd name="T11" fmla="*/ 48 h 50"/>
                <a:gd name="T12" fmla="*/ 123 w 138"/>
                <a:gd name="T13" fmla="*/ 50 h 50"/>
                <a:gd name="T14" fmla="*/ 13 w 138"/>
                <a:gd name="T15" fmla="*/ 50 h 50"/>
                <a:gd name="T16" fmla="*/ 3 w 138"/>
                <a:gd name="T17" fmla="*/ 48 h 50"/>
                <a:gd name="T18" fmla="*/ 0 w 138"/>
                <a:gd name="T19" fmla="*/ 40 h 50"/>
                <a:gd name="T20" fmla="*/ 0 w 138"/>
                <a:gd name="T21" fmla="*/ 10 h 50"/>
                <a:gd name="T22" fmla="*/ 3 w 138"/>
                <a:gd name="T23" fmla="*/ 2 h 50"/>
                <a:gd name="T24" fmla="*/ 13 w 138"/>
                <a:gd name="T2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0">
                  <a:moveTo>
                    <a:pt x="13" y="0"/>
                  </a:moveTo>
                  <a:lnTo>
                    <a:pt x="123" y="0"/>
                  </a:lnTo>
                  <a:lnTo>
                    <a:pt x="133" y="2"/>
                  </a:lnTo>
                  <a:lnTo>
                    <a:pt x="138" y="10"/>
                  </a:lnTo>
                  <a:lnTo>
                    <a:pt x="138" y="40"/>
                  </a:lnTo>
                  <a:lnTo>
                    <a:pt x="133" y="48"/>
                  </a:lnTo>
                  <a:lnTo>
                    <a:pt x="123" y="50"/>
                  </a:lnTo>
                  <a:lnTo>
                    <a:pt x="13" y="50"/>
                  </a:lnTo>
                  <a:lnTo>
                    <a:pt x="3" y="48"/>
                  </a:lnTo>
                  <a:lnTo>
                    <a:pt x="0" y="40"/>
                  </a:lnTo>
                  <a:lnTo>
                    <a:pt x="0" y="10"/>
                  </a:lnTo>
                  <a:lnTo>
                    <a:pt x="3" y="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4" name="Freeform 332"/>
            <p:cNvSpPr>
              <a:spLocks/>
            </p:cNvSpPr>
            <p:nvPr/>
          </p:nvSpPr>
          <p:spPr bwMode="auto">
            <a:xfrm>
              <a:off x="461" y="1721"/>
              <a:ext cx="27" cy="10"/>
            </a:xfrm>
            <a:custGeom>
              <a:avLst/>
              <a:gdLst>
                <a:gd name="T0" fmla="*/ 12 w 136"/>
                <a:gd name="T1" fmla="*/ 0 h 52"/>
                <a:gd name="T2" fmla="*/ 123 w 136"/>
                <a:gd name="T3" fmla="*/ 0 h 52"/>
                <a:gd name="T4" fmla="*/ 131 w 136"/>
                <a:gd name="T5" fmla="*/ 4 h 52"/>
                <a:gd name="T6" fmla="*/ 136 w 136"/>
                <a:gd name="T7" fmla="*/ 11 h 52"/>
                <a:gd name="T8" fmla="*/ 136 w 136"/>
                <a:gd name="T9" fmla="*/ 41 h 52"/>
                <a:gd name="T10" fmla="*/ 131 w 136"/>
                <a:gd name="T11" fmla="*/ 48 h 52"/>
                <a:gd name="T12" fmla="*/ 123 w 136"/>
                <a:gd name="T13" fmla="*/ 52 h 52"/>
                <a:gd name="T14" fmla="*/ 12 w 136"/>
                <a:gd name="T15" fmla="*/ 52 h 52"/>
                <a:gd name="T16" fmla="*/ 3 w 136"/>
                <a:gd name="T17" fmla="*/ 48 h 52"/>
                <a:gd name="T18" fmla="*/ 0 w 136"/>
                <a:gd name="T19" fmla="*/ 41 h 52"/>
                <a:gd name="T20" fmla="*/ 0 w 136"/>
                <a:gd name="T21" fmla="*/ 11 h 52"/>
                <a:gd name="T22" fmla="*/ 3 w 136"/>
                <a:gd name="T23" fmla="*/ 4 h 52"/>
                <a:gd name="T24" fmla="*/ 12 w 136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2">
                  <a:moveTo>
                    <a:pt x="12" y="0"/>
                  </a:moveTo>
                  <a:lnTo>
                    <a:pt x="123" y="0"/>
                  </a:lnTo>
                  <a:lnTo>
                    <a:pt x="131" y="4"/>
                  </a:lnTo>
                  <a:lnTo>
                    <a:pt x="136" y="11"/>
                  </a:lnTo>
                  <a:lnTo>
                    <a:pt x="136" y="41"/>
                  </a:lnTo>
                  <a:lnTo>
                    <a:pt x="131" y="48"/>
                  </a:lnTo>
                  <a:lnTo>
                    <a:pt x="123" y="52"/>
                  </a:lnTo>
                  <a:lnTo>
                    <a:pt x="12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4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5" name="Freeform 333"/>
            <p:cNvSpPr>
              <a:spLocks/>
            </p:cNvSpPr>
            <p:nvPr/>
          </p:nvSpPr>
          <p:spPr bwMode="auto">
            <a:xfrm>
              <a:off x="459" y="1569"/>
              <a:ext cx="27" cy="10"/>
            </a:xfrm>
            <a:custGeom>
              <a:avLst/>
              <a:gdLst>
                <a:gd name="T0" fmla="*/ 12 w 136"/>
                <a:gd name="T1" fmla="*/ 0 h 51"/>
                <a:gd name="T2" fmla="*/ 124 w 136"/>
                <a:gd name="T3" fmla="*/ 0 h 51"/>
                <a:gd name="T4" fmla="*/ 131 w 136"/>
                <a:gd name="T5" fmla="*/ 3 h 51"/>
                <a:gd name="T6" fmla="*/ 136 w 136"/>
                <a:gd name="T7" fmla="*/ 10 h 51"/>
                <a:gd name="T8" fmla="*/ 136 w 136"/>
                <a:gd name="T9" fmla="*/ 41 h 51"/>
                <a:gd name="T10" fmla="*/ 131 w 136"/>
                <a:gd name="T11" fmla="*/ 47 h 51"/>
                <a:gd name="T12" fmla="*/ 124 w 136"/>
                <a:gd name="T13" fmla="*/ 51 h 51"/>
                <a:gd name="T14" fmla="*/ 12 w 136"/>
                <a:gd name="T15" fmla="*/ 51 h 51"/>
                <a:gd name="T16" fmla="*/ 2 w 136"/>
                <a:gd name="T17" fmla="*/ 47 h 51"/>
                <a:gd name="T18" fmla="*/ 0 w 136"/>
                <a:gd name="T19" fmla="*/ 41 h 51"/>
                <a:gd name="T20" fmla="*/ 0 w 136"/>
                <a:gd name="T21" fmla="*/ 10 h 51"/>
                <a:gd name="T22" fmla="*/ 2 w 136"/>
                <a:gd name="T23" fmla="*/ 3 h 51"/>
                <a:gd name="T24" fmla="*/ 12 w 136"/>
                <a:gd name="T2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6" h="51">
                  <a:moveTo>
                    <a:pt x="12" y="0"/>
                  </a:moveTo>
                  <a:lnTo>
                    <a:pt x="124" y="0"/>
                  </a:lnTo>
                  <a:lnTo>
                    <a:pt x="131" y="3"/>
                  </a:lnTo>
                  <a:lnTo>
                    <a:pt x="136" y="10"/>
                  </a:lnTo>
                  <a:lnTo>
                    <a:pt x="136" y="41"/>
                  </a:lnTo>
                  <a:lnTo>
                    <a:pt x="131" y="47"/>
                  </a:lnTo>
                  <a:lnTo>
                    <a:pt x="124" y="51"/>
                  </a:lnTo>
                  <a:lnTo>
                    <a:pt x="12" y="51"/>
                  </a:lnTo>
                  <a:lnTo>
                    <a:pt x="2" y="47"/>
                  </a:lnTo>
                  <a:lnTo>
                    <a:pt x="0" y="41"/>
                  </a:lnTo>
                  <a:lnTo>
                    <a:pt x="0" y="10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6" name="Freeform 334"/>
            <p:cNvSpPr>
              <a:spLocks/>
            </p:cNvSpPr>
            <p:nvPr/>
          </p:nvSpPr>
          <p:spPr bwMode="auto">
            <a:xfrm>
              <a:off x="471" y="1557"/>
              <a:ext cx="27" cy="11"/>
            </a:xfrm>
            <a:custGeom>
              <a:avLst/>
              <a:gdLst>
                <a:gd name="T0" fmla="*/ 13 w 135"/>
                <a:gd name="T1" fmla="*/ 0 h 53"/>
                <a:gd name="T2" fmla="*/ 123 w 135"/>
                <a:gd name="T3" fmla="*/ 0 h 53"/>
                <a:gd name="T4" fmla="*/ 131 w 135"/>
                <a:gd name="T5" fmla="*/ 3 h 53"/>
                <a:gd name="T6" fmla="*/ 135 w 135"/>
                <a:gd name="T7" fmla="*/ 13 h 53"/>
                <a:gd name="T8" fmla="*/ 135 w 135"/>
                <a:gd name="T9" fmla="*/ 42 h 53"/>
                <a:gd name="T10" fmla="*/ 131 w 135"/>
                <a:gd name="T11" fmla="*/ 50 h 53"/>
                <a:gd name="T12" fmla="*/ 123 w 135"/>
                <a:gd name="T13" fmla="*/ 53 h 53"/>
                <a:gd name="T14" fmla="*/ 13 w 135"/>
                <a:gd name="T15" fmla="*/ 53 h 53"/>
                <a:gd name="T16" fmla="*/ 3 w 135"/>
                <a:gd name="T17" fmla="*/ 50 h 53"/>
                <a:gd name="T18" fmla="*/ 0 w 135"/>
                <a:gd name="T19" fmla="*/ 42 h 53"/>
                <a:gd name="T20" fmla="*/ 0 w 135"/>
                <a:gd name="T21" fmla="*/ 13 h 53"/>
                <a:gd name="T22" fmla="*/ 3 w 135"/>
                <a:gd name="T23" fmla="*/ 3 h 53"/>
                <a:gd name="T24" fmla="*/ 13 w 135"/>
                <a:gd name="T2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5" h="53">
                  <a:moveTo>
                    <a:pt x="13" y="0"/>
                  </a:moveTo>
                  <a:lnTo>
                    <a:pt x="123" y="0"/>
                  </a:lnTo>
                  <a:lnTo>
                    <a:pt x="131" y="3"/>
                  </a:lnTo>
                  <a:lnTo>
                    <a:pt x="135" y="13"/>
                  </a:lnTo>
                  <a:lnTo>
                    <a:pt x="135" y="42"/>
                  </a:lnTo>
                  <a:lnTo>
                    <a:pt x="131" y="50"/>
                  </a:lnTo>
                  <a:lnTo>
                    <a:pt x="123" y="53"/>
                  </a:lnTo>
                  <a:lnTo>
                    <a:pt x="13" y="53"/>
                  </a:lnTo>
                  <a:lnTo>
                    <a:pt x="3" y="50"/>
                  </a:lnTo>
                  <a:lnTo>
                    <a:pt x="0" y="42"/>
                  </a:lnTo>
                  <a:lnTo>
                    <a:pt x="0" y="13"/>
                  </a:lnTo>
                  <a:lnTo>
                    <a:pt x="3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7" name="Freeform 335"/>
            <p:cNvSpPr>
              <a:spLocks/>
            </p:cNvSpPr>
            <p:nvPr/>
          </p:nvSpPr>
          <p:spPr bwMode="auto">
            <a:xfrm>
              <a:off x="473" y="1520"/>
              <a:ext cx="28" cy="11"/>
            </a:xfrm>
            <a:custGeom>
              <a:avLst/>
              <a:gdLst>
                <a:gd name="T0" fmla="*/ 12 w 137"/>
                <a:gd name="T1" fmla="*/ 0 h 52"/>
                <a:gd name="T2" fmla="*/ 125 w 137"/>
                <a:gd name="T3" fmla="*/ 0 h 52"/>
                <a:gd name="T4" fmla="*/ 132 w 137"/>
                <a:gd name="T5" fmla="*/ 3 h 52"/>
                <a:gd name="T6" fmla="*/ 137 w 137"/>
                <a:gd name="T7" fmla="*/ 12 h 52"/>
                <a:gd name="T8" fmla="*/ 137 w 137"/>
                <a:gd name="T9" fmla="*/ 41 h 52"/>
                <a:gd name="T10" fmla="*/ 132 w 137"/>
                <a:gd name="T11" fmla="*/ 49 h 52"/>
                <a:gd name="T12" fmla="*/ 125 w 137"/>
                <a:gd name="T13" fmla="*/ 52 h 52"/>
                <a:gd name="T14" fmla="*/ 12 w 137"/>
                <a:gd name="T15" fmla="*/ 52 h 52"/>
                <a:gd name="T16" fmla="*/ 2 w 137"/>
                <a:gd name="T17" fmla="*/ 49 h 52"/>
                <a:gd name="T18" fmla="*/ 0 w 137"/>
                <a:gd name="T19" fmla="*/ 41 h 52"/>
                <a:gd name="T20" fmla="*/ 0 w 137"/>
                <a:gd name="T21" fmla="*/ 12 h 52"/>
                <a:gd name="T22" fmla="*/ 2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5" y="0"/>
                  </a:lnTo>
                  <a:lnTo>
                    <a:pt x="132" y="3"/>
                  </a:lnTo>
                  <a:lnTo>
                    <a:pt x="137" y="12"/>
                  </a:lnTo>
                  <a:lnTo>
                    <a:pt x="137" y="41"/>
                  </a:lnTo>
                  <a:lnTo>
                    <a:pt x="132" y="49"/>
                  </a:lnTo>
                  <a:lnTo>
                    <a:pt x="125" y="52"/>
                  </a:lnTo>
                  <a:lnTo>
                    <a:pt x="12" y="52"/>
                  </a:lnTo>
                  <a:lnTo>
                    <a:pt x="2" y="49"/>
                  </a:lnTo>
                  <a:lnTo>
                    <a:pt x="0" y="41"/>
                  </a:lnTo>
                  <a:lnTo>
                    <a:pt x="0" y="12"/>
                  </a:lnTo>
                  <a:lnTo>
                    <a:pt x="2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8" name="Freeform 336"/>
            <p:cNvSpPr>
              <a:spLocks/>
            </p:cNvSpPr>
            <p:nvPr/>
          </p:nvSpPr>
          <p:spPr bwMode="auto">
            <a:xfrm>
              <a:off x="499" y="1507"/>
              <a:ext cx="28" cy="11"/>
            </a:xfrm>
            <a:custGeom>
              <a:avLst/>
              <a:gdLst>
                <a:gd name="T0" fmla="*/ 12 w 138"/>
                <a:gd name="T1" fmla="*/ 0 h 52"/>
                <a:gd name="T2" fmla="*/ 124 w 138"/>
                <a:gd name="T3" fmla="*/ 0 h 52"/>
                <a:gd name="T4" fmla="*/ 133 w 138"/>
                <a:gd name="T5" fmla="*/ 2 h 52"/>
                <a:gd name="T6" fmla="*/ 138 w 138"/>
                <a:gd name="T7" fmla="*/ 11 h 52"/>
                <a:gd name="T8" fmla="*/ 138 w 138"/>
                <a:gd name="T9" fmla="*/ 41 h 52"/>
                <a:gd name="T10" fmla="*/ 133 w 138"/>
                <a:gd name="T11" fmla="*/ 48 h 52"/>
                <a:gd name="T12" fmla="*/ 124 w 138"/>
                <a:gd name="T13" fmla="*/ 52 h 52"/>
                <a:gd name="T14" fmla="*/ 12 w 138"/>
                <a:gd name="T15" fmla="*/ 52 h 52"/>
                <a:gd name="T16" fmla="*/ 4 w 138"/>
                <a:gd name="T17" fmla="*/ 48 h 52"/>
                <a:gd name="T18" fmla="*/ 0 w 138"/>
                <a:gd name="T19" fmla="*/ 41 h 52"/>
                <a:gd name="T20" fmla="*/ 0 w 138"/>
                <a:gd name="T21" fmla="*/ 11 h 52"/>
                <a:gd name="T22" fmla="*/ 4 w 138"/>
                <a:gd name="T23" fmla="*/ 2 h 52"/>
                <a:gd name="T24" fmla="*/ 12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2" y="0"/>
                  </a:moveTo>
                  <a:lnTo>
                    <a:pt x="124" y="0"/>
                  </a:lnTo>
                  <a:lnTo>
                    <a:pt x="133" y="2"/>
                  </a:lnTo>
                  <a:lnTo>
                    <a:pt x="138" y="11"/>
                  </a:lnTo>
                  <a:lnTo>
                    <a:pt x="138" y="41"/>
                  </a:lnTo>
                  <a:lnTo>
                    <a:pt x="133" y="48"/>
                  </a:lnTo>
                  <a:lnTo>
                    <a:pt x="124" y="52"/>
                  </a:lnTo>
                  <a:lnTo>
                    <a:pt x="12" y="52"/>
                  </a:lnTo>
                  <a:lnTo>
                    <a:pt x="4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4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69" name="Freeform 337"/>
            <p:cNvSpPr>
              <a:spLocks/>
            </p:cNvSpPr>
            <p:nvPr/>
          </p:nvSpPr>
          <p:spPr bwMode="auto">
            <a:xfrm>
              <a:off x="506" y="1567"/>
              <a:ext cx="27" cy="10"/>
            </a:xfrm>
            <a:custGeom>
              <a:avLst/>
              <a:gdLst>
                <a:gd name="T0" fmla="*/ 14 w 138"/>
                <a:gd name="T1" fmla="*/ 0 h 52"/>
                <a:gd name="T2" fmla="*/ 125 w 138"/>
                <a:gd name="T3" fmla="*/ 0 h 52"/>
                <a:gd name="T4" fmla="*/ 134 w 138"/>
                <a:gd name="T5" fmla="*/ 2 h 52"/>
                <a:gd name="T6" fmla="*/ 138 w 138"/>
                <a:gd name="T7" fmla="*/ 11 h 52"/>
                <a:gd name="T8" fmla="*/ 138 w 138"/>
                <a:gd name="T9" fmla="*/ 41 h 52"/>
                <a:gd name="T10" fmla="*/ 134 w 138"/>
                <a:gd name="T11" fmla="*/ 48 h 52"/>
                <a:gd name="T12" fmla="*/ 125 w 138"/>
                <a:gd name="T13" fmla="*/ 52 h 52"/>
                <a:gd name="T14" fmla="*/ 14 w 138"/>
                <a:gd name="T15" fmla="*/ 52 h 52"/>
                <a:gd name="T16" fmla="*/ 3 w 138"/>
                <a:gd name="T17" fmla="*/ 48 h 52"/>
                <a:gd name="T18" fmla="*/ 0 w 138"/>
                <a:gd name="T19" fmla="*/ 41 h 52"/>
                <a:gd name="T20" fmla="*/ 0 w 138"/>
                <a:gd name="T21" fmla="*/ 11 h 52"/>
                <a:gd name="T22" fmla="*/ 3 w 138"/>
                <a:gd name="T23" fmla="*/ 2 h 52"/>
                <a:gd name="T24" fmla="*/ 14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4" y="0"/>
                  </a:moveTo>
                  <a:lnTo>
                    <a:pt x="125" y="0"/>
                  </a:lnTo>
                  <a:lnTo>
                    <a:pt x="134" y="2"/>
                  </a:lnTo>
                  <a:lnTo>
                    <a:pt x="138" y="11"/>
                  </a:lnTo>
                  <a:lnTo>
                    <a:pt x="138" y="41"/>
                  </a:lnTo>
                  <a:lnTo>
                    <a:pt x="134" y="48"/>
                  </a:lnTo>
                  <a:lnTo>
                    <a:pt x="125" y="52"/>
                  </a:lnTo>
                  <a:lnTo>
                    <a:pt x="14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0" name="Freeform 338"/>
            <p:cNvSpPr>
              <a:spLocks/>
            </p:cNvSpPr>
            <p:nvPr/>
          </p:nvSpPr>
          <p:spPr bwMode="auto">
            <a:xfrm>
              <a:off x="465" y="1529"/>
              <a:ext cx="28" cy="11"/>
            </a:xfrm>
            <a:custGeom>
              <a:avLst/>
              <a:gdLst>
                <a:gd name="T0" fmla="*/ 13 w 138"/>
                <a:gd name="T1" fmla="*/ 0 h 52"/>
                <a:gd name="T2" fmla="*/ 123 w 138"/>
                <a:gd name="T3" fmla="*/ 0 h 52"/>
                <a:gd name="T4" fmla="*/ 129 w 138"/>
                <a:gd name="T5" fmla="*/ 0 h 52"/>
                <a:gd name="T6" fmla="*/ 134 w 138"/>
                <a:gd name="T7" fmla="*/ 3 h 52"/>
                <a:gd name="T8" fmla="*/ 136 w 138"/>
                <a:gd name="T9" fmla="*/ 5 h 52"/>
                <a:gd name="T10" fmla="*/ 138 w 138"/>
                <a:gd name="T11" fmla="*/ 10 h 52"/>
                <a:gd name="T12" fmla="*/ 138 w 138"/>
                <a:gd name="T13" fmla="*/ 42 h 52"/>
                <a:gd name="T14" fmla="*/ 136 w 138"/>
                <a:gd name="T15" fmla="*/ 45 h 52"/>
                <a:gd name="T16" fmla="*/ 134 w 138"/>
                <a:gd name="T17" fmla="*/ 49 h 52"/>
                <a:gd name="T18" fmla="*/ 129 w 138"/>
                <a:gd name="T19" fmla="*/ 51 h 52"/>
                <a:gd name="T20" fmla="*/ 123 w 138"/>
                <a:gd name="T21" fmla="*/ 52 h 52"/>
                <a:gd name="T22" fmla="*/ 13 w 138"/>
                <a:gd name="T23" fmla="*/ 52 h 52"/>
                <a:gd name="T24" fmla="*/ 3 w 138"/>
                <a:gd name="T25" fmla="*/ 49 h 52"/>
                <a:gd name="T26" fmla="*/ 0 w 138"/>
                <a:gd name="T27" fmla="*/ 42 h 52"/>
                <a:gd name="T28" fmla="*/ 0 w 138"/>
                <a:gd name="T29" fmla="*/ 10 h 52"/>
                <a:gd name="T30" fmla="*/ 3 w 138"/>
                <a:gd name="T31" fmla="*/ 3 h 52"/>
                <a:gd name="T32" fmla="*/ 13 w 138"/>
                <a:gd name="T3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8" h="52">
                  <a:moveTo>
                    <a:pt x="13" y="0"/>
                  </a:moveTo>
                  <a:lnTo>
                    <a:pt x="123" y="0"/>
                  </a:lnTo>
                  <a:lnTo>
                    <a:pt x="129" y="0"/>
                  </a:lnTo>
                  <a:lnTo>
                    <a:pt x="134" y="3"/>
                  </a:lnTo>
                  <a:lnTo>
                    <a:pt x="136" y="5"/>
                  </a:lnTo>
                  <a:lnTo>
                    <a:pt x="138" y="10"/>
                  </a:lnTo>
                  <a:lnTo>
                    <a:pt x="138" y="42"/>
                  </a:lnTo>
                  <a:lnTo>
                    <a:pt x="136" y="45"/>
                  </a:lnTo>
                  <a:lnTo>
                    <a:pt x="134" y="49"/>
                  </a:lnTo>
                  <a:lnTo>
                    <a:pt x="129" y="51"/>
                  </a:lnTo>
                  <a:lnTo>
                    <a:pt x="123" y="52"/>
                  </a:lnTo>
                  <a:lnTo>
                    <a:pt x="13" y="52"/>
                  </a:lnTo>
                  <a:lnTo>
                    <a:pt x="3" y="49"/>
                  </a:lnTo>
                  <a:lnTo>
                    <a:pt x="0" y="42"/>
                  </a:lnTo>
                  <a:lnTo>
                    <a:pt x="0" y="10"/>
                  </a:lnTo>
                  <a:lnTo>
                    <a:pt x="3" y="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1" name="Freeform 339"/>
            <p:cNvSpPr>
              <a:spLocks/>
            </p:cNvSpPr>
            <p:nvPr/>
          </p:nvSpPr>
          <p:spPr bwMode="auto">
            <a:xfrm>
              <a:off x="494" y="1536"/>
              <a:ext cx="27" cy="10"/>
            </a:xfrm>
            <a:custGeom>
              <a:avLst/>
              <a:gdLst>
                <a:gd name="T0" fmla="*/ 12 w 137"/>
                <a:gd name="T1" fmla="*/ 0 h 52"/>
                <a:gd name="T2" fmla="*/ 124 w 137"/>
                <a:gd name="T3" fmla="*/ 0 h 52"/>
                <a:gd name="T4" fmla="*/ 133 w 137"/>
                <a:gd name="T5" fmla="*/ 3 h 52"/>
                <a:gd name="T6" fmla="*/ 137 w 137"/>
                <a:gd name="T7" fmla="*/ 11 h 52"/>
                <a:gd name="T8" fmla="*/ 137 w 137"/>
                <a:gd name="T9" fmla="*/ 41 h 52"/>
                <a:gd name="T10" fmla="*/ 133 w 137"/>
                <a:gd name="T11" fmla="*/ 48 h 52"/>
                <a:gd name="T12" fmla="*/ 124 w 137"/>
                <a:gd name="T13" fmla="*/ 52 h 52"/>
                <a:gd name="T14" fmla="*/ 12 w 137"/>
                <a:gd name="T15" fmla="*/ 52 h 52"/>
                <a:gd name="T16" fmla="*/ 3 w 137"/>
                <a:gd name="T17" fmla="*/ 48 h 52"/>
                <a:gd name="T18" fmla="*/ 0 w 137"/>
                <a:gd name="T19" fmla="*/ 41 h 52"/>
                <a:gd name="T20" fmla="*/ 0 w 137"/>
                <a:gd name="T21" fmla="*/ 11 h 52"/>
                <a:gd name="T22" fmla="*/ 3 w 137"/>
                <a:gd name="T23" fmla="*/ 3 h 52"/>
                <a:gd name="T24" fmla="*/ 12 w 137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52">
                  <a:moveTo>
                    <a:pt x="12" y="0"/>
                  </a:moveTo>
                  <a:lnTo>
                    <a:pt x="124" y="0"/>
                  </a:lnTo>
                  <a:lnTo>
                    <a:pt x="133" y="3"/>
                  </a:lnTo>
                  <a:lnTo>
                    <a:pt x="137" y="11"/>
                  </a:lnTo>
                  <a:lnTo>
                    <a:pt x="137" y="41"/>
                  </a:lnTo>
                  <a:lnTo>
                    <a:pt x="133" y="48"/>
                  </a:lnTo>
                  <a:lnTo>
                    <a:pt x="124" y="52"/>
                  </a:lnTo>
                  <a:lnTo>
                    <a:pt x="12" y="52"/>
                  </a:lnTo>
                  <a:lnTo>
                    <a:pt x="3" y="48"/>
                  </a:lnTo>
                  <a:lnTo>
                    <a:pt x="0" y="41"/>
                  </a:lnTo>
                  <a:lnTo>
                    <a:pt x="0" y="11"/>
                  </a:lnTo>
                  <a:lnTo>
                    <a:pt x="3" y="3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2" name="Freeform 340"/>
            <p:cNvSpPr>
              <a:spLocks/>
            </p:cNvSpPr>
            <p:nvPr/>
          </p:nvSpPr>
          <p:spPr bwMode="auto">
            <a:xfrm>
              <a:off x="471" y="1313"/>
              <a:ext cx="27" cy="10"/>
            </a:xfrm>
            <a:custGeom>
              <a:avLst/>
              <a:gdLst>
                <a:gd name="T0" fmla="*/ 14 w 138"/>
                <a:gd name="T1" fmla="*/ 0 h 52"/>
                <a:gd name="T2" fmla="*/ 126 w 138"/>
                <a:gd name="T3" fmla="*/ 0 h 52"/>
                <a:gd name="T4" fmla="*/ 133 w 138"/>
                <a:gd name="T5" fmla="*/ 2 h 52"/>
                <a:gd name="T6" fmla="*/ 138 w 138"/>
                <a:gd name="T7" fmla="*/ 11 h 52"/>
                <a:gd name="T8" fmla="*/ 138 w 138"/>
                <a:gd name="T9" fmla="*/ 42 h 52"/>
                <a:gd name="T10" fmla="*/ 133 w 138"/>
                <a:gd name="T11" fmla="*/ 48 h 52"/>
                <a:gd name="T12" fmla="*/ 126 w 138"/>
                <a:gd name="T13" fmla="*/ 52 h 52"/>
                <a:gd name="T14" fmla="*/ 14 w 138"/>
                <a:gd name="T15" fmla="*/ 52 h 52"/>
                <a:gd name="T16" fmla="*/ 4 w 138"/>
                <a:gd name="T17" fmla="*/ 48 h 52"/>
                <a:gd name="T18" fmla="*/ 0 w 138"/>
                <a:gd name="T19" fmla="*/ 42 h 52"/>
                <a:gd name="T20" fmla="*/ 0 w 138"/>
                <a:gd name="T21" fmla="*/ 11 h 52"/>
                <a:gd name="T22" fmla="*/ 4 w 138"/>
                <a:gd name="T23" fmla="*/ 2 h 52"/>
                <a:gd name="T24" fmla="*/ 14 w 138"/>
                <a:gd name="T2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2">
                  <a:moveTo>
                    <a:pt x="14" y="0"/>
                  </a:moveTo>
                  <a:lnTo>
                    <a:pt x="126" y="0"/>
                  </a:lnTo>
                  <a:lnTo>
                    <a:pt x="133" y="2"/>
                  </a:lnTo>
                  <a:lnTo>
                    <a:pt x="138" y="11"/>
                  </a:lnTo>
                  <a:lnTo>
                    <a:pt x="138" y="42"/>
                  </a:lnTo>
                  <a:lnTo>
                    <a:pt x="133" y="48"/>
                  </a:lnTo>
                  <a:lnTo>
                    <a:pt x="126" y="52"/>
                  </a:lnTo>
                  <a:lnTo>
                    <a:pt x="14" y="52"/>
                  </a:lnTo>
                  <a:lnTo>
                    <a:pt x="4" y="48"/>
                  </a:lnTo>
                  <a:lnTo>
                    <a:pt x="0" y="42"/>
                  </a:lnTo>
                  <a:lnTo>
                    <a:pt x="0" y="11"/>
                  </a:lnTo>
                  <a:lnTo>
                    <a:pt x="4" y="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3" name="Freeform 341"/>
            <p:cNvSpPr>
              <a:spLocks/>
            </p:cNvSpPr>
            <p:nvPr/>
          </p:nvSpPr>
          <p:spPr bwMode="auto">
            <a:xfrm>
              <a:off x="511" y="1410"/>
              <a:ext cx="27" cy="13"/>
            </a:xfrm>
            <a:custGeom>
              <a:avLst/>
              <a:gdLst>
                <a:gd name="T0" fmla="*/ 12 w 137"/>
                <a:gd name="T1" fmla="*/ 0 h 61"/>
                <a:gd name="T2" fmla="*/ 125 w 137"/>
                <a:gd name="T3" fmla="*/ 11 h 61"/>
                <a:gd name="T4" fmla="*/ 134 w 137"/>
                <a:gd name="T5" fmla="*/ 14 h 61"/>
                <a:gd name="T6" fmla="*/ 137 w 137"/>
                <a:gd name="T7" fmla="*/ 23 h 61"/>
                <a:gd name="T8" fmla="*/ 137 w 137"/>
                <a:gd name="T9" fmla="*/ 53 h 61"/>
                <a:gd name="T10" fmla="*/ 134 w 137"/>
                <a:gd name="T11" fmla="*/ 59 h 61"/>
                <a:gd name="T12" fmla="*/ 125 w 137"/>
                <a:gd name="T13" fmla="*/ 61 h 61"/>
                <a:gd name="T14" fmla="*/ 12 w 137"/>
                <a:gd name="T15" fmla="*/ 52 h 61"/>
                <a:gd name="T16" fmla="*/ 2 w 137"/>
                <a:gd name="T17" fmla="*/ 48 h 61"/>
                <a:gd name="T18" fmla="*/ 0 w 137"/>
                <a:gd name="T19" fmla="*/ 40 h 61"/>
                <a:gd name="T20" fmla="*/ 0 w 137"/>
                <a:gd name="T21" fmla="*/ 8 h 61"/>
                <a:gd name="T22" fmla="*/ 2 w 137"/>
                <a:gd name="T23" fmla="*/ 2 h 61"/>
                <a:gd name="T24" fmla="*/ 12 w 137"/>
                <a:gd name="T2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" h="61">
                  <a:moveTo>
                    <a:pt x="12" y="0"/>
                  </a:moveTo>
                  <a:lnTo>
                    <a:pt x="125" y="11"/>
                  </a:lnTo>
                  <a:lnTo>
                    <a:pt x="134" y="14"/>
                  </a:lnTo>
                  <a:lnTo>
                    <a:pt x="137" y="23"/>
                  </a:lnTo>
                  <a:lnTo>
                    <a:pt x="137" y="53"/>
                  </a:lnTo>
                  <a:lnTo>
                    <a:pt x="134" y="59"/>
                  </a:lnTo>
                  <a:lnTo>
                    <a:pt x="125" y="61"/>
                  </a:lnTo>
                  <a:lnTo>
                    <a:pt x="12" y="52"/>
                  </a:lnTo>
                  <a:lnTo>
                    <a:pt x="2" y="48"/>
                  </a:lnTo>
                  <a:lnTo>
                    <a:pt x="0" y="40"/>
                  </a:lnTo>
                  <a:lnTo>
                    <a:pt x="0" y="8"/>
                  </a:lnTo>
                  <a:lnTo>
                    <a:pt x="2" y="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2C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4" name="Freeform 342"/>
            <p:cNvSpPr>
              <a:spLocks/>
            </p:cNvSpPr>
            <p:nvPr/>
          </p:nvSpPr>
          <p:spPr bwMode="auto">
            <a:xfrm>
              <a:off x="442" y="1475"/>
              <a:ext cx="102" cy="14"/>
            </a:xfrm>
            <a:custGeom>
              <a:avLst/>
              <a:gdLst>
                <a:gd name="T0" fmla="*/ 254 w 509"/>
                <a:gd name="T1" fmla="*/ 0 h 69"/>
                <a:gd name="T2" fmla="*/ 304 w 509"/>
                <a:gd name="T3" fmla="*/ 0 h 69"/>
                <a:gd name="T4" fmla="*/ 353 w 509"/>
                <a:gd name="T5" fmla="*/ 2 h 69"/>
                <a:gd name="T6" fmla="*/ 395 w 509"/>
                <a:gd name="T7" fmla="*/ 5 h 69"/>
                <a:gd name="T8" fmla="*/ 433 w 509"/>
                <a:gd name="T9" fmla="*/ 10 h 69"/>
                <a:gd name="T10" fmla="*/ 464 w 509"/>
                <a:gd name="T11" fmla="*/ 14 h 69"/>
                <a:gd name="T12" fmla="*/ 488 w 509"/>
                <a:gd name="T13" fmla="*/ 20 h 69"/>
                <a:gd name="T14" fmla="*/ 503 w 509"/>
                <a:gd name="T15" fmla="*/ 27 h 69"/>
                <a:gd name="T16" fmla="*/ 509 w 509"/>
                <a:gd name="T17" fmla="*/ 35 h 69"/>
                <a:gd name="T18" fmla="*/ 503 w 509"/>
                <a:gd name="T19" fmla="*/ 41 h 69"/>
                <a:gd name="T20" fmla="*/ 488 w 509"/>
                <a:gd name="T21" fmla="*/ 47 h 69"/>
                <a:gd name="T22" fmla="*/ 464 w 509"/>
                <a:gd name="T23" fmla="*/ 52 h 69"/>
                <a:gd name="T24" fmla="*/ 433 w 509"/>
                <a:gd name="T25" fmla="*/ 58 h 69"/>
                <a:gd name="T26" fmla="*/ 395 w 509"/>
                <a:gd name="T27" fmla="*/ 62 h 69"/>
                <a:gd name="T28" fmla="*/ 353 w 509"/>
                <a:gd name="T29" fmla="*/ 66 h 69"/>
                <a:gd name="T30" fmla="*/ 304 w 509"/>
                <a:gd name="T31" fmla="*/ 68 h 69"/>
                <a:gd name="T32" fmla="*/ 254 w 509"/>
                <a:gd name="T33" fmla="*/ 69 h 69"/>
                <a:gd name="T34" fmla="*/ 202 w 509"/>
                <a:gd name="T35" fmla="*/ 68 h 69"/>
                <a:gd name="T36" fmla="*/ 155 w 509"/>
                <a:gd name="T37" fmla="*/ 66 h 69"/>
                <a:gd name="T38" fmla="*/ 110 w 509"/>
                <a:gd name="T39" fmla="*/ 62 h 69"/>
                <a:gd name="T40" fmla="*/ 74 w 509"/>
                <a:gd name="T41" fmla="*/ 58 h 69"/>
                <a:gd name="T42" fmla="*/ 42 w 509"/>
                <a:gd name="T43" fmla="*/ 52 h 69"/>
                <a:gd name="T44" fmla="*/ 20 w 509"/>
                <a:gd name="T45" fmla="*/ 47 h 69"/>
                <a:gd name="T46" fmla="*/ 3 w 509"/>
                <a:gd name="T47" fmla="*/ 41 h 69"/>
                <a:gd name="T48" fmla="*/ 0 w 509"/>
                <a:gd name="T49" fmla="*/ 35 h 69"/>
                <a:gd name="T50" fmla="*/ 3 w 509"/>
                <a:gd name="T51" fmla="*/ 27 h 69"/>
                <a:gd name="T52" fmla="*/ 20 w 509"/>
                <a:gd name="T53" fmla="*/ 20 h 69"/>
                <a:gd name="T54" fmla="*/ 42 w 509"/>
                <a:gd name="T55" fmla="*/ 14 h 69"/>
                <a:gd name="T56" fmla="*/ 74 w 509"/>
                <a:gd name="T57" fmla="*/ 10 h 69"/>
                <a:gd name="T58" fmla="*/ 110 w 509"/>
                <a:gd name="T59" fmla="*/ 5 h 69"/>
                <a:gd name="T60" fmla="*/ 155 w 509"/>
                <a:gd name="T61" fmla="*/ 2 h 69"/>
                <a:gd name="T62" fmla="*/ 202 w 509"/>
                <a:gd name="T63" fmla="*/ 0 h 69"/>
                <a:gd name="T64" fmla="*/ 254 w 509"/>
                <a:gd name="T65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9" h="69">
                  <a:moveTo>
                    <a:pt x="254" y="0"/>
                  </a:moveTo>
                  <a:lnTo>
                    <a:pt x="304" y="0"/>
                  </a:lnTo>
                  <a:lnTo>
                    <a:pt x="353" y="2"/>
                  </a:lnTo>
                  <a:lnTo>
                    <a:pt x="395" y="5"/>
                  </a:lnTo>
                  <a:lnTo>
                    <a:pt x="433" y="10"/>
                  </a:lnTo>
                  <a:lnTo>
                    <a:pt x="464" y="14"/>
                  </a:lnTo>
                  <a:lnTo>
                    <a:pt x="488" y="20"/>
                  </a:lnTo>
                  <a:lnTo>
                    <a:pt x="503" y="27"/>
                  </a:lnTo>
                  <a:lnTo>
                    <a:pt x="509" y="35"/>
                  </a:lnTo>
                  <a:lnTo>
                    <a:pt x="503" y="41"/>
                  </a:lnTo>
                  <a:lnTo>
                    <a:pt x="488" y="47"/>
                  </a:lnTo>
                  <a:lnTo>
                    <a:pt x="464" y="52"/>
                  </a:lnTo>
                  <a:lnTo>
                    <a:pt x="433" y="58"/>
                  </a:lnTo>
                  <a:lnTo>
                    <a:pt x="395" y="62"/>
                  </a:lnTo>
                  <a:lnTo>
                    <a:pt x="353" y="66"/>
                  </a:lnTo>
                  <a:lnTo>
                    <a:pt x="304" y="68"/>
                  </a:lnTo>
                  <a:lnTo>
                    <a:pt x="254" y="69"/>
                  </a:lnTo>
                  <a:lnTo>
                    <a:pt x="202" y="68"/>
                  </a:lnTo>
                  <a:lnTo>
                    <a:pt x="155" y="66"/>
                  </a:lnTo>
                  <a:lnTo>
                    <a:pt x="110" y="62"/>
                  </a:lnTo>
                  <a:lnTo>
                    <a:pt x="74" y="58"/>
                  </a:lnTo>
                  <a:lnTo>
                    <a:pt x="42" y="52"/>
                  </a:lnTo>
                  <a:lnTo>
                    <a:pt x="20" y="47"/>
                  </a:lnTo>
                  <a:lnTo>
                    <a:pt x="3" y="41"/>
                  </a:lnTo>
                  <a:lnTo>
                    <a:pt x="0" y="35"/>
                  </a:lnTo>
                  <a:lnTo>
                    <a:pt x="3" y="27"/>
                  </a:lnTo>
                  <a:lnTo>
                    <a:pt x="20" y="20"/>
                  </a:lnTo>
                  <a:lnTo>
                    <a:pt x="42" y="14"/>
                  </a:lnTo>
                  <a:lnTo>
                    <a:pt x="74" y="10"/>
                  </a:lnTo>
                  <a:lnTo>
                    <a:pt x="110" y="5"/>
                  </a:lnTo>
                  <a:lnTo>
                    <a:pt x="155" y="2"/>
                  </a:lnTo>
                  <a:lnTo>
                    <a:pt x="202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E3A6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5" name="Freeform 343"/>
            <p:cNvSpPr>
              <a:spLocks/>
            </p:cNvSpPr>
            <p:nvPr/>
          </p:nvSpPr>
          <p:spPr bwMode="auto">
            <a:xfrm>
              <a:off x="444" y="1478"/>
              <a:ext cx="92" cy="13"/>
            </a:xfrm>
            <a:custGeom>
              <a:avLst/>
              <a:gdLst>
                <a:gd name="T0" fmla="*/ 230 w 461"/>
                <a:gd name="T1" fmla="*/ 0 h 63"/>
                <a:gd name="T2" fmla="*/ 275 w 461"/>
                <a:gd name="T3" fmla="*/ 0 h 63"/>
                <a:gd name="T4" fmla="*/ 318 w 461"/>
                <a:gd name="T5" fmla="*/ 2 h 63"/>
                <a:gd name="T6" fmla="*/ 358 w 461"/>
                <a:gd name="T7" fmla="*/ 5 h 63"/>
                <a:gd name="T8" fmla="*/ 393 w 461"/>
                <a:gd name="T9" fmla="*/ 9 h 63"/>
                <a:gd name="T10" fmla="*/ 420 w 461"/>
                <a:gd name="T11" fmla="*/ 12 h 63"/>
                <a:gd name="T12" fmla="*/ 442 w 461"/>
                <a:gd name="T13" fmla="*/ 18 h 63"/>
                <a:gd name="T14" fmla="*/ 455 w 461"/>
                <a:gd name="T15" fmla="*/ 23 h 63"/>
                <a:gd name="T16" fmla="*/ 461 w 461"/>
                <a:gd name="T17" fmla="*/ 31 h 63"/>
                <a:gd name="T18" fmla="*/ 455 w 461"/>
                <a:gd name="T19" fmla="*/ 36 h 63"/>
                <a:gd name="T20" fmla="*/ 442 w 461"/>
                <a:gd name="T21" fmla="*/ 42 h 63"/>
                <a:gd name="T22" fmla="*/ 420 w 461"/>
                <a:gd name="T23" fmla="*/ 47 h 63"/>
                <a:gd name="T24" fmla="*/ 393 w 461"/>
                <a:gd name="T25" fmla="*/ 53 h 63"/>
                <a:gd name="T26" fmla="*/ 358 w 461"/>
                <a:gd name="T27" fmla="*/ 56 h 63"/>
                <a:gd name="T28" fmla="*/ 318 w 461"/>
                <a:gd name="T29" fmla="*/ 59 h 63"/>
                <a:gd name="T30" fmla="*/ 275 w 461"/>
                <a:gd name="T31" fmla="*/ 62 h 63"/>
                <a:gd name="T32" fmla="*/ 230 w 461"/>
                <a:gd name="T33" fmla="*/ 63 h 63"/>
                <a:gd name="T34" fmla="*/ 183 w 461"/>
                <a:gd name="T35" fmla="*/ 62 h 63"/>
                <a:gd name="T36" fmla="*/ 140 w 461"/>
                <a:gd name="T37" fmla="*/ 59 h 63"/>
                <a:gd name="T38" fmla="*/ 100 w 461"/>
                <a:gd name="T39" fmla="*/ 56 h 63"/>
                <a:gd name="T40" fmla="*/ 67 w 461"/>
                <a:gd name="T41" fmla="*/ 53 h 63"/>
                <a:gd name="T42" fmla="*/ 38 w 461"/>
                <a:gd name="T43" fmla="*/ 47 h 63"/>
                <a:gd name="T44" fmla="*/ 17 w 461"/>
                <a:gd name="T45" fmla="*/ 42 h 63"/>
                <a:gd name="T46" fmla="*/ 4 w 461"/>
                <a:gd name="T47" fmla="*/ 36 h 63"/>
                <a:gd name="T48" fmla="*/ 0 w 461"/>
                <a:gd name="T49" fmla="*/ 31 h 63"/>
                <a:gd name="T50" fmla="*/ 4 w 461"/>
                <a:gd name="T51" fmla="*/ 23 h 63"/>
                <a:gd name="T52" fmla="*/ 17 w 461"/>
                <a:gd name="T53" fmla="*/ 18 h 63"/>
                <a:gd name="T54" fmla="*/ 38 w 461"/>
                <a:gd name="T55" fmla="*/ 12 h 63"/>
                <a:gd name="T56" fmla="*/ 67 w 461"/>
                <a:gd name="T57" fmla="*/ 9 h 63"/>
                <a:gd name="T58" fmla="*/ 100 w 461"/>
                <a:gd name="T59" fmla="*/ 5 h 63"/>
                <a:gd name="T60" fmla="*/ 140 w 461"/>
                <a:gd name="T61" fmla="*/ 2 h 63"/>
                <a:gd name="T62" fmla="*/ 183 w 461"/>
                <a:gd name="T63" fmla="*/ 0 h 63"/>
                <a:gd name="T64" fmla="*/ 230 w 461"/>
                <a:gd name="T6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63">
                  <a:moveTo>
                    <a:pt x="230" y="0"/>
                  </a:moveTo>
                  <a:lnTo>
                    <a:pt x="275" y="0"/>
                  </a:lnTo>
                  <a:lnTo>
                    <a:pt x="318" y="2"/>
                  </a:lnTo>
                  <a:lnTo>
                    <a:pt x="358" y="5"/>
                  </a:lnTo>
                  <a:lnTo>
                    <a:pt x="393" y="9"/>
                  </a:lnTo>
                  <a:lnTo>
                    <a:pt x="420" y="12"/>
                  </a:lnTo>
                  <a:lnTo>
                    <a:pt x="442" y="18"/>
                  </a:lnTo>
                  <a:lnTo>
                    <a:pt x="455" y="23"/>
                  </a:lnTo>
                  <a:lnTo>
                    <a:pt x="461" y="31"/>
                  </a:lnTo>
                  <a:lnTo>
                    <a:pt x="455" y="36"/>
                  </a:lnTo>
                  <a:lnTo>
                    <a:pt x="442" y="42"/>
                  </a:lnTo>
                  <a:lnTo>
                    <a:pt x="420" y="47"/>
                  </a:lnTo>
                  <a:lnTo>
                    <a:pt x="393" y="53"/>
                  </a:lnTo>
                  <a:lnTo>
                    <a:pt x="358" y="56"/>
                  </a:lnTo>
                  <a:lnTo>
                    <a:pt x="318" y="59"/>
                  </a:lnTo>
                  <a:lnTo>
                    <a:pt x="275" y="62"/>
                  </a:lnTo>
                  <a:lnTo>
                    <a:pt x="230" y="63"/>
                  </a:lnTo>
                  <a:lnTo>
                    <a:pt x="183" y="62"/>
                  </a:lnTo>
                  <a:lnTo>
                    <a:pt x="140" y="59"/>
                  </a:lnTo>
                  <a:lnTo>
                    <a:pt x="100" y="56"/>
                  </a:lnTo>
                  <a:lnTo>
                    <a:pt x="67" y="53"/>
                  </a:lnTo>
                  <a:lnTo>
                    <a:pt x="38" y="47"/>
                  </a:lnTo>
                  <a:lnTo>
                    <a:pt x="17" y="42"/>
                  </a:lnTo>
                  <a:lnTo>
                    <a:pt x="4" y="36"/>
                  </a:lnTo>
                  <a:lnTo>
                    <a:pt x="0" y="31"/>
                  </a:lnTo>
                  <a:lnTo>
                    <a:pt x="4" y="23"/>
                  </a:lnTo>
                  <a:lnTo>
                    <a:pt x="17" y="18"/>
                  </a:lnTo>
                  <a:lnTo>
                    <a:pt x="38" y="12"/>
                  </a:lnTo>
                  <a:lnTo>
                    <a:pt x="67" y="9"/>
                  </a:lnTo>
                  <a:lnTo>
                    <a:pt x="100" y="5"/>
                  </a:lnTo>
                  <a:lnTo>
                    <a:pt x="140" y="2"/>
                  </a:lnTo>
                  <a:lnTo>
                    <a:pt x="183" y="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94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581976" name="Freeform 344"/>
            <p:cNvSpPr>
              <a:spLocks/>
            </p:cNvSpPr>
            <p:nvPr/>
          </p:nvSpPr>
          <p:spPr bwMode="auto">
            <a:xfrm>
              <a:off x="447" y="1483"/>
              <a:ext cx="90" cy="13"/>
            </a:xfrm>
            <a:custGeom>
              <a:avLst/>
              <a:gdLst>
                <a:gd name="T0" fmla="*/ 227 w 450"/>
                <a:gd name="T1" fmla="*/ 0 h 66"/>
                <a:gd name="T2" fmla="*/ 269 w 450"/>
                <a:gd name="T3" fmla="*/ 0 h 66"/>
                <a:gd name="T4" fmla="*/ 307 w 450"/>
                <a:gd name="T5" fmla="*/ 3 h 66"/>
                <a:gd name="T6" fmla="*/ 341 w 450"/>
                <a:gd name="T7" fmla="*/ 7 h 66"/>
                <a:gd name="T8" fmla="*/ 372 w 450"/>
                <a:gd name="T9" fmla="*/ 13 h 66"/>
                <a:gd name="T10" fmla="*/ 395 w 450"/>
                <a:gd name="T11" fmla="*/ 17 h 66"/>
                <a:gd name="T12" fmla="*/ 416 w 450"/>
                <a:gd name="T13" fmla="*/ 23 h 66"/>
                <a:gd name="T14" fmla="*/ 432 w 450"/>
                <a:gd name="T15" fmla="*/ 26 h 66"/>
                <a:gd name="T16" fmla="*/ 445 w 450"/>
                <a:gd name="T17" fmla="*/ 31 h 66"/>
                <a:gd name="T18" fmla="*/ 448 w 450"/>
                <a:gd name="T19" fmla="*/ 34 h 66"/>
                <a:gd name="T20" fmla="*/ 450 w 450"/>
                <a:gd name="T21" fmla="*/ 38 h 66"/>
                <a:gd name="T22" fmla="*/ 445 w 450"/>
                <a:gd name="T23" fmla="*/ 43 h 66"/>
                <a:gd name="T24" fmla="*/ 436 w 450"/>
                <a:gd name="T25" fmla="*/ 49 h 66"/>
                <a:gd name="T26" fmla="*/ 424 w 450"/>
                <a:gd name="T27" fmla="*/ 54 h 66"/>
                <a:gd name="T28" fmla="*/ 408 w 450"/>
                <a:gd name="T29" fmla="*/ 59 h 66"/>
                <a:gd name="T30" fmla="*/ 389 w 450"/>
                <a:gd name="T31" fmla="*/ 62 h 66"/>
                <a:gd name="T32" fmla="*/ 369 w 450"/>
                <a:gd name="T33" fmla="*/ 66 h 66"/>
                <a:gd name="T34" fmla="*/ 354 w 450"/>
                <a:gd name="T35" fmla="*/ 66 h 66"/>
                <a:gd name="T36" fmla="*/ 341 w 450"/>
                <a:gd name="T37" fmla="*/ 66 h 66"/>
                <a:gd name="T38" fmla="*/ 326 w 450"/>
                <a:gd name="T39" fmla="*/ 65 h 66"/>
                <a:gd name="T40" fmla="*/ 311 w 450"/>
                <a:gd name="T41" fmla="*/ 64 h 66"/>
                <a:gd name="T42" fmla="*/ 294 w 450"/>
                <a:gd name="T43" fmla="*/ 61 h 66"/>
                <a:gd name="T44" fmla="*/ 274 w 450"/>
                <a:gd name="T45" fmla="*/ 61 h 66"/>
                <a:gd name="T46" fmla="*/ 251 w 450"/>
                <a:gd name="T47" fmla="*/ 60 h 66"/>
                <a:gd name="T48" fmla="*/ 227 w 450"/>
                <a:gd name="T49" fmla="*/ 60 h 66"/>
                <a:gd name="T50" fmla="*/ 201 w 450"/>
                <a:gd name="T51" fmla="*/ 59 h 66"/>
                <a:gd name="T52" fmla="*/ 178 w 450"/>
                <a:gd name="T53" fmla="*/ 57 h 66"/>
                <a:gd name="T54" fmla="*/ 156 w 450"/>
                <a:gd name="T55" fmla="*/ 56 h 66"/>
                <a:gd name="T56" fmla="*/ 136 w 450"/>
                <a:gd name="T57" fmla="*/ 56 h 66"/>
                <a:gd name="T58" fmla="*/ 115 w 450"/>
                <a:gd name="T59" fmla="*/ 56 h 66"/>
                <a:gd name="T60" fmla="*/ 98 w 450"/>
                <a:gd name="T61" fmla="*/ 56 h 66"/>
                <a:gd name="T62" fmla="*/ 80 w 450"/>
                <a:gd name="T63" fmla="*/ 56 h 66"/>
                <a:gd name="T64" fmla="*/ 66 w 450"/>
                <a:gd name="T65" fmla="*/ 60 h 66"/>
                <a:gd name="T66" fmla="*/ 47 w 450"/>
                <a:gd name="T67" fmla="*/ 60 h 66"/>
                <a:gd name="T68" fmla="*/ 31 w 450"/>
                <a:gd name="T69" fmla="*/ 60 h 66"/>
                <a:gd name="T70" fmla="*/ 17 w 450"/>
                <a:gd name="T71" fmla="*/ 57 h 66"/>
                <a:gd name="T72" fmla="*/ 9 w 450"/>
                <a:gd name="T73" fmla="*/ 54 h 66"/>
                <a:gd name="T74" fmla="*/ 1 w 450"/>
                <a:gd name="T75" fmla="*/ 47 h 66"/>
                <a:gd name="T76" fmla="*/ 0 w 450"/>
                <a:gd name="T77" fmla="*/ 41 h 66"/>
                <a:gd name="T78" fmla="*/ 2 w 450"/>
                <a:gd name="T79" fmla="*/ 34 h 66"/>
                <a:gd name="T80" fmla="*/ 11 w 450"/>
                <a:gd name="T81" fmla="*/ 28 h 66"/>
                <a:gd name="T82" fmla="*/ 22 w 450"/>
                <a:gd name="T83" fmla="*/ 19 h 66"/>
                <a:gd name="T84" fmla="*/ 37 w 450"/>
                <a:gd name="T85" fmla="*/ 13 h 66"/>
                <a:gd name="T86" fmla="*/ 57 w 450"/>
                <a:gd name="T87" fmla="*/ 8 h 66"/>
                <a:gd name="T88" fmla="*/ 83 w 450"/>
                <a:gd name="T89" fmla="*/ 5 h 66"/>
                <a:gd name="T90" fmla="*/ 111 w 450"/>
                <a:gd name="T91" fmla="*/ 2 h 66"/>
                <a:gd name="T92" fmla="*/ 145 w 450"/>
                <a:gd name="T93" fmla="*/ 0 h 66"/>
                <a:gd name="T94" fmla="*/ 182 w 450"/>
                <a:gd name="T95" fmla="*/ 0 h 66"/>
                <a:gd name="T96" fmla="*/ 227 w 450"/>
                <a:gd name="T9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0" h="66">
                  <a:moveTo>
                    <a:pt x="227" y="0"/>
                  </a:moveTo>
                  <a:lnTo>
                    <a:pt x="269" y="0"/>
                  </a:lnTo>
                  <a:lnTo>
                    <a:pt x="307" y="3"/>
                  </a:lnTo>
                  <a:lnTo>
                    <a:pt x="341" y="7"/>
                  </a:lnTo>
                  <a:lnTo>
                    <a:pt x="372" y="13"/>
                  </a:lnTo>
                  <a:lnTo>
                    <a:pt x="395" y="17"/>
                  </a:lnTo>
                  <a:lnTo>
                    <a:pt x="416" y="23"/>
                  </a:lnTo>
                  <a:lnTo>
                    <a:pt x="432" y="26"/>
                  </a:lnTo>
                  <a:lnTo>
                    <a:pt x="445" y="31"/>
                  </a:lnTo>
                  <a:lnTo>
                    <a:pt x="448" y="34"/>
                  </a:lnTo>
                  <a:lnTo>
                    <a:pt x="450" y="38"/>
                  </a:lnTo>
                  <a:lnTo>
                    <a:pt x="445" y="43"/>
                  </a:lnTo>
                  <a:lnTo>
                    <a:pt x="436" y="49"/>
                  </a:lnTo>
                  <a:lnTo>
                    <a:pt x="424" y="54"/>
                  </a:lnTo>
                  <a:lnTo>
                    <a:pt x="408" y="59"/>
                  </a:lnTo>
                  <a:lnTo>
                    <a:pt x="389" y="62"/>
                  </a:lnTo>
                  <a:lnTo>
                    <a:pt x="369" y="66"/>
                  </a:lnTo>
                  <a:lnTo>
                    <a:pt x="354" y="66"/>
                  </a:lnTo>
                  <a:lnTo>
                    <a:pt x="341" y="66"/>
                  </a:lnTo>
                  <a:lnTo>
                    <a:pt x="326" y="65"/>
                  </a:lnTo>
                  <a:lnTo>
                    <a:pt x="311" y="64"/>
                  </a:lnTo>
                  <a:lnTo>
                    <a:pt x="294" y="61"/>
                  </a:lnTo>
                  <a:lnTo>
                    <a:pt x="274" y="61"/>
                  </a:lnTo>
                  <a:lnTo>
                    <a:pt x="251" y="60"/>
                  </a:lnTo>
                  <a:lnTo>
                    <a:pt x="227" y="60"/>
                  </a:lnTo>
                  <a:lnTo>
                    <a:pt x="201" y="59"/>
                  </a:lnTo>
                  <a:lnTo>
                    <a:pt x="178" y="57"/>
                  </a:lnTo>
                  <a:lnTo>
                    <a:pt x="156" y="56"/>
                  </a:lnTo>
                  <a:lnTo>
                    <a:pt x="136" y="56"/>
                  </a:lnTo>
                  <a:lnTo>
                    <a:pt x="115" y="56"/>
                  </a:lnTo>
                  <a:lnTo>
                    <a:pt x="98" y="56"/>
                  </a:lnTo>
                  <a:lnTo>
                    <a:pt x="80" y="56"/>
                  </a:lnTo>
                  <a:lnTo>
                    <a:pt x="66" y="60"/>
                  </a:lnTo>
                  <a:lnTo>
                    <a:pt x="47" y="60"/>
                  </a:lnTo>
                  <a:lnTo>
                    <a:pt x="31" y="60"/>
                  </a:lnTo>
                  <a:lnTo>
                    <a:pt x="17" y="57"/>
                  </a:lnTo>
                  <a:lnTo>
                    <a:pt x="9" y="54"/>
                  </a:lnTo>
                  <a:lnTo>
                    <a:pt x="1" y="47"/>
                  </a:lnTo>
                  <a:lnTo>
                    <a:pt x="0" y="41"/>
                  </a:lnTo>
                  <a:lnTo>
                    <a:pt x="2" y="34"/>
                  </a:lnTo>
                  <a:lnTo>
                    <a:pt x="11" y="28"/>
                  </a:lnTo>
                  <a:lnTo>
                    <a:pt x="22" y="19"/>
                  </a:lnTo>
                  <a:lnTo>
                    <a:pt x="37" y="13"/>
                  </a:lnTo>
                  <a:lnTo>
                    <a:pt x="57" y="8"/>
                  </a:lnTo>
                  <a:lnTo>
                    <a:pt x="83" y="5"/>
                  </a:lnTo>
                  <a:lnTo>
                    <a:pt x="111" y="2"/>
                  </a:lnTo>
                  <a:lnTo>
                    <a:pt x="145" y="0"/>
                  </a:lnTo>
                  <a:lnTo>
                    <a:pt x="182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B869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grpSp>
          <p:nvGrpSpPr>
            <p:cNvPr id="582178" name="Group 546"/>
            <p:cNvGrpSpPr>
              <a:grpSpLocks/>
            </p:cNvGrpSpPr>
            <p:nvPr/>
          </p:nvGrpSpPr>
          <p:grpSpPr bwMode="auto">
            <a:xfrm>
              <a:off x="246" y="1208"/>
              <a:ext cx="725" cy="577"/>
              <a:chOff x="246" y="1208"/>
              <a:chExt cx="725" cy="577"/>
            </a:xfrm>
          </p:grpSpPr>
          <p:sp>
            <p:nvSpPr>
              <p:cNvPr id="581978" name="Freeform 346"/>
              <p:cNvSpPr>
                <a:spLocks/>
              </p:cNvSpPr>
              <p:nvPr/>
            </p:nvSpPr>
            <p:spPr bwMode="auto">
              <a:xfrm>
                <a:off x="456" y="1491"/>
                <a:ext cx="70" cy="10"/>
              </a:xfrm>
              <a:custGeom>
                <a:avLst/>
                <a:gdLst>
                  <a:gd name="T0" fmla="*/ 175 w 348"/>
                  <a:gd name="T1" fmla="*/ 0 h 51"/>
                  <a:gd name="T2" fmla="*/ 208 w 348"/>
                  <a:gd name="T3" fmla="*/ 0 h 51"/>
                  <a:gd name="T4" fmla="*/ 241 w 348"/>
                  <a:gd name="T5" fmla="*/ 1 h 51"/>
                  <a:gd name="T6" fmla="*/ 270 w 348"/>
                  <a:gd name="T7" fmla="*/ 3 h 51"/>
                  <a:gd name="T8" fmla="*/ 296 w 348"/>
                  <a:gd name="T9" fmla="*/ 6 h 51"/>
                  <a:gd name="T10" fmla="*/ 317 w 348"/>
                  <a:gd name="T11" fmla="*/ 10 h 51"/>
                  <a:gd name="T12" fmla="*/ 334 w 348"/>
                  <a:gd name="T13" fmla="*/ 14 h 51"/>
                  <a:gd name="T14" fmla="*/ 345 w 348"/>
                  <a:gd name="T15" fmla="*/ 19 h 51"/>
                  <a:gd name="T16" fmla="*/ 348 w 348"/>
                  <a:gd name="T17" fmla="*/ 26 h 51"/>
                  <a:gd name="T18" fmla="*/ 345 w 348"/>
                  <a:gd name="T19" fmla="*/ 30 h 51"/>
                  <a:gd name="T20" fmla="*/ 334 w 348"/>
                  <a:gd name="T21" fmla="*/ 35 h 51"/>
                  <a:gd name="T22" fmla="*/ 317 w 348"/>
                  <a:gd name="T23" fmla="*/ 38 h 51"/>
                  <a:gd name="T24" fmla="*/ 296 w 348"/>
                  <a:gd name="T25" fmla="*/ 42 h 51"/>
                  <a:gd name="T26" fmla="*/ 270 w 348"/>
                  <a:gd name="T27" fmla="*/ 45 h 51"/>
                  <a:gd name="T28" fmla="*/ 241 w 348"/>
                  <a:gd name="T29" fmla="*/ 48 h 51"/>
                  <a:gd name="T30" fmla="*/ 208 w 348"/>
                  <a:gd name="T31" fmla="*/ 50 h 51"/>
                  <a:gd name="T32" fmla="*/ 175 w 348"/>
                  <a:gd name="T33" fmla="*/ 51 h 51"/>
                  <a:gd name="T34" fmla="*/ 138 w 348"/>
                  <a:gd name="T35" fmla="*/ 50 h 51"/>
                  <a:gd name="T36" fmla="*/ 106 w 348"/>
                  <a:gd name="T37" fmla="*/ 48 h 51"/>
                  <a:gd name="T38" fmla="*/ 76 w 348"/>
                  <a:gd name="T39" fmla="*/ 45 h 51"/>
                  <a:gd name="T40" fmla="*/ 51 w 348"/>
                  <a:gd name="T41" fmla="*/ 42 h 51"/>
                  <a:gd name="T42" fmla="*/ 29 w 348"/>
                  <a:gd name="T43" fmla="*/ 38 h 51"/>
                  <a:gd name="T44" fmla="*/ 13 w 348"/>
                  <a:gd name="T45" fmla="*/ 35 h 51"/>
                  <a:gd name="T46" fmla="*/ 3 w 348"/>
                  <a:gd name="T47" fmla="*/ 30 h 51"/>
                  <a:gd name="T48" fmla="*/ 0 w 348"/>
                  <a:gd name="T49" fmla="*/ 26 h 51"/>
                  <a:gd name="T50" fmla="*/ 3 w 348"/>
                  <a:gd name="T51" fmla="*/ 19 h 51"/>
                  <a:gd name="T52" fmla="*/ 13 w 348"/>
                  <a:gd name="T53" fmla="*/ 14 h 51"/>
                  <a:gd name="T54" fmla="*/ 29 w 348"/>
                  <a:gd name="T55" fmla="*/ 10 h 51"/>
                  <a:gd name="T56" fmla="*/ 51 w 348"/>
                  <a:gd name="T57" fmla="*/ 6 h 51"/>
                  <a:gd name="T58" fmla="*/ 76 w 348"/>
                  <a:gd name="T59" fmla="*/ 3 h 51"/>
                  <a:gd name="T60" fmla="*/ 106 w 348"/>
                  <a:gd name="T61" fmla="*/ 1 h 51"/>
                  <a:gd name="T62" fmla="*/ 138 w 348"/>
                  <a:gd name="T63" fmla="*/ 0 h 51"/>
                  <a:gd name="T64" fmla="*/ 175 w 348"/>
                  <a:gd name="T6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51">
                    <a:moveTo>
                      <a:pt x="175" y="0"/>
                    </a:moveTo>
                    <a:lnTo>
                      <a:pt x="208" y="0"/>
                    </a:lnTo>
                    <a:lnTo>
                      <a:pt x="241" y="1"/>
                    </a:lnTo>
                    <a:lnTo>
                      <a:pt x="270" y="3"/>
                    </a:lnTo>
                    <a:lnTo>
                      <a:pt x="296" y="6"/>
                    </a:lnTo>
                    <a:lnTo>
                      <a:pt x="317" y="10"/>
                    </a:lnTo>
                    <a:lnTo>
                      <a:pt x="334" y="14"/>
                    </a:lnTo>
                    <a:lnTo>
                      <a:pt x="345" y="19"/>
                    </a:lnTo>
                    <a:lnTo>
                      <a:pt x="348" y="26"/>
                    </a:lnTo>
                    <a:lnTo>
                      <a:pt x="345" y="30"/>
                    </a:lnTo>
                    <a:lnTo>
                      <a:pt x="334" y="35"/>
                    </a:lnTo>
                    <a:lnTo>
                      <a:pt x="317" y="38"/>
                    </a:lnTo>
                    <a:lnTo>
                      <a:pt x="296" y="42"/>
                    </a:lnTo>
                    <a:lnTo>
                      <a:pt x="270" y="45"/>
                    </a:lnTo>
                    <a:lnTo>
                      <a:pt x="241" y="48"/>
                    </a:lnTo>
                    <a:lnTo>
                      <a:pt x="208" y="50"/>
                    </a:lnTo>
                    <a:lnTo>
                      <a:pt x="175" y="51"/>
                    </a:lnTo>
                    <a:lnTo>
                      <a:pt x="138" y="50"/>
                    </a:lnTo>
                    <a:lnTo>
                      <a:pt x="106" y="48"/>
                    </a:lnTo>
                    <a:lnTo>
                      <a:pt x="76" y="45"/>
                    </a:lnTo>
                    <a:lnTo>
                      <a:pt x="51" y="42"/>
                    </a:lnTo>
                    <a:lnTo>
                      <a:pt x="29" y="38"/>
                    </a:lnTo>
                    <a:lnTo>
                      <a:pt x="13" y="35"/>
                    </a:lnTo>
                    <a:lnTo>
                      <a:pt x="3" y="30"/>
                    </a:lnTo>
                    <a:lnTo>
                      <a:pt x="0" y="26"/>
                    </a:lnTo>
                    <a:lnTo>
                      <a:pt x="3" y="19"/>
                    </a:lnTo>
                    <a:lnTo>
                      <a:pt x="13" y="14"/>
                    </a:lnTo>
                    <a:lnTo>
                      <a:pt x="29" y="10"/>
                    </a:lnTo>
                    <a:lnTo>
                      <a:pt x="51" y="6"/>
                    </a:lnTo>
                    <a:lnTo>
                      <a:pt x="76" y="3"/>
                    </a:lnTo>
                    <a:lnTo>
                      <a:pt x="106" y="1"/>
                    </a:lnTo>
                    <a:lnTo>
                      <a:pt x="138" y="0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79" name="Freeform 347"/>
              <p:cNvSpPr>
                <a:spLocks/>
              </p:cNvSpPr>
              <p:nvPr/>
            </p:nvSpPr>
            <p:spPr bwMode="auto">
              <a:xfrm>
                <a:off x="467" y="1496"/>
                <a:ext cx="50" cy="8"/>
              </a:xfrm>
              <a:custGeom>
                <a:avLst/>
                <a:gdLst>
                  <a:gd name="T0" fmla="*/ 128 w 252"/>
                  <a:gd name="T1" fmla="*/ 0 h 38"/>
                  <a:gd name="T2" fmla="*/ 151 w 252"/>
                  <a:gd name="T3" fmla="*/ 0 h 38"/>
                  <a:gd name="T4" fmla="*/ 173 w 252"/>
                  <a:gd name="T5" fmla="*/ 1 h 38"/>
                  <a:gd name="T6" fmla="*/ 192 w 252"/>
                  <a:gd name="T7" fmla="*/ 3 h 38"/>
                  <a:gd name="T8" fmla="*/ 209 w 252"/>
                  <a:gd name="T9" fmla="*/ 6 h 38"/>
                  <a:gd name="T10" fmla="*/ 221 w 252"/>
                  <a:gd name="T11" fmla="*/ 9 h 38"/>
                  <a:gd name="T12" fmla="*/ 234 w 252"/>
                  <a:gd name="T13" fmla="*/ 11 h 38"/>
                  <a:gd name="T14" fmla="*/ 242 w 252"/>
                  <a:gd name="T15" fmla="*/ 14 h 38"/>
                  <a:gd name="T16" fmla="*/ 250 w 252"/>
                  <a:gd name="T17" fmla="*/ 16 h 38"/>
                  <a:gd name="T18" fmla="*/ 252 w 252"/>
                  <a:gd name="T19" fmla="*/ 20 h 38"/>
                  <a:gd name="T20" fmla="*/ 246 w 252"/>
                  <a:gd name="T21" fmla="*/ 27 h 38"/>
                  <a:gd name="T22" fmla="*/ 239 w 252"/>
                  <a:gd name="T23" fmla="*/ 30 h 38"/>
                  <a:gd name="T24" fmla="*/ 230 w 252"/>
                  <a:gd name="T25" fmla="*/ 33 h 38"/>
                  <a:gd name="T26" fmla="*/ 219 w 252"/>
                  <a:gd name="T27" fmla="*/ 36 h 38"/>
                  <a:gd name="T28" fmla="*/ 208 w 252"/>
                  <a:gd name="T29" fmla="*/ 38 h 38"/>
                  <a:gd name="T30" fmla="*/ 199 w 252"/>
                  <a:gd name="T31" fmla="*/ 37 h 38"/>
                  <a:gd name="T32" fmla="*/ 192 w 252"/>
                  <a:gd name="T33" fmla="*/ 37 h 38"/>
                  <a:gd name="T34" fmla="*/ 183 w 252"/>
                  <a:gd name="T35" fmla="*/ 36 h 38"/>
                  <a:gd name="T36" fmla="*/ 175 w 252"/>
                  <a:gd name="T37" fmla="*/ 36 h 38"/>
                  <a:gd name="T38" fmla="*/ 164 w 252"/>
                  <a:gd name="T39" fmla="*/ 35 h 38"/>
                  <a:gd name="T40" fmla="*/ 154 w 252"/>
                  <a:gd name="T41" fmla="*/ 35 h 38"/>
                  <a:gd name="T42" fmla="*/ 142 w 252"/>
                  <a:gd name="T43" fmla="*/ 35 h 38"/>
                  <a:gd name="T44" fmla="*/ 128 w 252"/>
                  <a:gd name="T45" fmla="*/ 35 h 38"/>
                  <a:gd name="T46" fmla="*/ 114 w 252"/>
                  <a:gd name="T47" fmla="*/ 33 h 38"/>
                  <a:gd name="T48" fmla="*/ 100 w 252"/>
                  <a:gd name="T49" fmla="*/ 33 h 38"/>
                  <a:gd name="T50" fmla="*/ 86 w 252"/>
                  <a:gd name="T51" fmla="*/ 32 h 38"/>
                  <a:gd name="T52" fmla="*/ 75 w 252"/>
                  <a:gd name="T53" fmla="*/ 32 h 38"/>
                  <a:gd name="T54" fmla="*/ 64 w 252"/>
                  <a:gd name="T55" fmla="*/ 31 h 38"/>
                  <a:gd name="T56" fmla="*/ 54 w 252"/>
                  <a:gd name="T57" fmla="*/ 31 h 38"/>
                  <a:gd name="T58" fmla="*/ 44 w 252"/>
                  <a:gd name="T59" fmla="*/ 31 h 38"/>
                  <a:gd name="T60" fmla="*/ 37 w 252"/>
                  <a:gd name="T61" fmla="*/ 35 h 38"/>
                  <a:gd name="T62" fmla="*/ 26 w 252"/>
                  <a:gd name="T63" fmla="*/ 33 h 38"/>
                  <a:gd name="T64" fmla="*/ 17 w 252"/>
                  <a:gd name="T65" fmla="*/ 33 h 38"/>
                  <a:gd name="T66" fmla="*/ 9 w 252"/>
                  <a:gd name="T67" fmla="*/ 32 h 38"/>
                  <a:gd name="T68" fmla="*/ 5 w 252"/>
                  <a:gd name="T69" fmla="*/ 30 h 38"/>
                  <a:gd name="T70" fmla="*/ 0 w 252"/>
                  <a:gd name="T71" fmla="*/ 22 h 38"/>
                  <a:gd name="T72" fmla="*/ 7 w 252"/>
                  <a:gd name="T73" fmla="*/ 15 h 38"/>
                  <a:gd name="T74" fmla="*/ 13 w 252"/>
                  <a:gd name="T75" fmla="*/ 10 h 38"/>
                  <a:gd name="T76" fmla="*/ 22 w 252"/>
                  <a:gd name="T77" fmla="*/ 6 h 38"/>
                  <a:gd name="T78" fmla="*/ 33 w 252"/>
                  <a:gd name="T79" fmla="*/ 4 h 38"/>
                  <a:gd name="T80" fmla="*/ 48 w 252"/>
                  <a:gd name="T81" fmla="*/ 3 h 38"/>
                  <a:gd name="T82" fmla="*/ 63 w 252"/>
                  <a:gd name="T83" fmla="*/ 0 h 38"/>
                  <a:gd name="T84" fmla="*/ 83 w 252"/>
                  <a:gd name="T85" fmla="*/ 0 h 38"/>
                  <a:gd name="T86" fmla="*/ 104 w 252"/>
                  <a:gd name="T87" fmla="*/ 0 h 38"/>
                  <a:gd name="T88" fmla="*/ 128 w 252"/>
                  <a:gd name="T8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2" h="38">
                    <a:moveTo>
                      <a:pt x="128" y="0"/>
                    </a:moveTo>
                    <a:lnTo>
                      <a:pt x="151" y="0"/>
                    </a:lnTo>
                    <a:lnTo>
                      <a:pt x="173" y="1"/>
                    </a:lnTo>
                    <a:lnTo>
                      <a:pt x="192" y="3"/>
                    </a:lnTo>
                    <a:lnTo>
                      <a:pt x="209" y="6"/>
                    </a:lnTo>
                    <a:lnTo>
                      <a:pt x="221" y="9"/>
                    </a:lnTo>
                    <a:lnTo>
                      <a:pt x="234" y="11"/>
                    </a:lnTo>
                    <a:lnTo>
                      <a:pt x="242" y="14"/>
                    </a:lnTo>
                    <a:lnTo>
                      <a:pt x="250" y="16"/>
                    </a:lnTo>
                    <a:lnTo>
                      <a:pt x="252" y="20"/>
                    </a:lnTo>
                    <a:lnTo>
                      <a:pt x="246" y="27"/>
                    </a:lnTo>
                    <a:lnTo>
                      <a:pt x="239" y="30"/>
                    </a:lnTo>
                    <a:lnTo>
                      <a:pt x="230" y="33"/>
                    </a:lnTo>
                    <a:lnTo>
                      <a:pt x="219" y="36"/>
                    </a:lnTo>
                    <a:lnTo>
                      <a:pt x="208" y="38"/>
                    </a:lnTo>
                    <a:lnTo>
                      <a:pt x="199" y="37"/>
                    </a:lnTo>
                    <a:lnTo>
                      <a:pt x="192" y="37"/>
                    </a:lnTo>
                    <a:lnTo>
                      <a:pt x="183" y="36"/>
                    </a:lnTo>
                    <a:lnTo>
                      <a:pt x="175" y="36"/>
                    </a:lnTo>
                    <a:lnTo>
                      <a:pt x="164" y="35"/>
                    </a:lnTo>
                    <a:lnTo>
                      <a:pt x="154" y="35"/>
                    </a:lnTo>
                    <a:lnTo>
                      <a:pt x="142" y="35"/>
                    </a:lnTo>
                    <a:lnTo>
                      <a:pt x="128" y="35"/>
                    </a:lnTo>
                    <a:lnTo>
                      <a:pt x="114" y="33"/>
                    </a:lnTo>
                    <a:lnTo>
                      <a:pt x="100" y="33"/>
                    </a:lnTo>
                    <a:lnTo>
                      <a:pt x="86" y="32"/>
                    </a:lnTo>
                    <a:lnTo>
                      <a:pt x="75" y="32"/>
                    </a:lnTo>
                    <a:lnTo>
                      <a:pt x="64" y="31"/>
                    </a:lnTo>
                    <a:lnTo>
                      <a:pt x="54" y="31"/>
                    </a:lnTo>
                    <a:lnTo>
                      <a:pt x="44" y="31"/>
                    </a:lnTo>
                    <a:lnTo>
                      <a:pt x="37" y="35"/>
                    </a:lnTo>
                    <a:lnTo>
                      <a:pt x="26" y="33"/>
                    </a:lnTo>
                    <a:lnTo>
                      <a:pt x="17" y="33"/>
                    </a:lnTo>
                    <a:lnTo>
                      <a:pt x="9" y="32"/>
                    </a:lnTo>
                    <a:lnTo>
                      <a:pt x="5" y="30"/>
                    </a:lnTo>
                    <a:lnTo>
                      <a:pt x="0" y="22"/>
                    </a:lnTo>
                    <a:lnTo>
                      <a:pt x="7" y="15"/>
                    </a:lnTo>
                    <a:lnTo>
                      <a:pt x="13" y="10"/>
                    </a:lnTo>
                    <a:lnTo>
                      <a:pt x="22" y="6"/>
                    </a:lnTo>
                    <a:lnTo>
                      <a:pt x="33" y="4"/>
                    </a:lnTo>
                    <a:lnTo>
                      <a:pt x="48" y="3"/>
                    </a:lnTo>
                    <a:lnTo>
                      <a:pt x="63" y="0"/>
                    </a:lnTo>
                    <a:lnTo>
                      <a:pt x="83" y="0"/>
                    </a:lnTo>
                    <a:lnTo>
                      <a:pt x="104" y="0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0" name="Freeform 348"/>
              <p:cNvSpPr>
                <a:spLocks/>
              </p:cNvSpPr>
              <p:nvPr/>
            </p:nvSpPr>
            <p:spPr bwMode="auto">
              <a:xfrm>
                <a:off x="472" y="1500"/>
                <a:ext cx="39" cy="6"/>
              </a:xfrm>
              <a:custGeom>
                <a:avLst/>
                <a:gdLst>
                  <a:gd name="T0" fmla="*/ 98 w 197"/>
                  <a:gd name="T1" fmla="*/ 0 h 30"/>
                  <a:gd name="T2" fmla="*/ 117 w 197"/>
                  <a:gd name="T3" fmla="*/ 0 h 30"/>
                  <a:gd name="T4" fmla="*/ 135 w 197"/>
                  <a:gd name="T5" fmla="*/ 0 h 30"/>
                  <a:gd name="T6" fmla="*/ 151 w 197"/>
                  <a:gd name="T7" fmla="*/ 2 h 30"/>
                  <a:gd name="T8" fmla="*/ 168 w 197"/>
                  <a:gd name="T9" fmla="*/ 4 h 30"/>
                  <a:gd name="T10" fmla="*/ 179 w 197"/>
                  <a:gd name="T11" fmla="*/ 5 h 30"/>
                  <a:gd name="T12" fmla="*/ 189 w 197"/>
                  <a:gd name="T13" fmla="*/ 9 h 30"/>
                  <a:gd name="T14" fmla="*/ 195 w 197"/>
                  <a:gd name="T15" fmla="*/ 13 h 30"/>
                  <a:gd name="T16" fmla="*/ 197 w 197"/>
                  <a:gd name="T17" fmla="*/ 16 h 30"/>
                  <a:gd name="T18" fmla="*/ 195 w 197"/>
                  <a:gd name="T19" fmla="*/ 18 h 30"/>
                  <a:gd name="T20" fmla="*/ 189 w 197"/>
                  <a:gd name="T21" fmla="*/ 20 h 30"/>
                  <a:gd name="T22" fmla="*/ 179 w 197"/>
                  <a:gd name="T23" fmla="*/ 23 h 30"/>
                  <a:gd name="T24" fmla="*/ 168 w 197"/>
                  <a:gd name="T25" fmla="*/ 25 h 30"/>
                  <a:gd name="T26" fmla="*/ 151 w 197"/>
                  <a:gd name="T27" fmla="*/ 26 h 30"/>
                  <a:gd name="T28" fmla="*/ 135 w 197"/>
                  <a:gd name="T29" fmla="*/ 28 h 30"/>
                  <a:gd name="T30" fmla="*/ 117 w 197"/>
                  <a:gd name="T31" fmla="*/ 29 h 30"/>
                  <a:gd name="T32" fmla="*/ 98 w 197"/>
                  <a:gd name="T33" fmla="*/ 30 h 30"/>
                  <a:gd name="T34" fmla="*/ 77 w 197"/>
                  <a:gd name="T35" fmla="*/ 29 h 30"/>
                  <a:gd name="T36" fmla="*/ 60 w 197"/>
                  <a:gd name="T37" fmla="*/ 28 h 30"/>
                  <a:gd name="T38" fmla="*/ 42 w 197"/>
                  <a:gd name="T39" fmla="*/ 26 h 30"/>
                  <a:gd name="T40" fmla="*/ 29 w 197"/>
                  <a:gd name="T41" fmla="*/ 25 h 30"/>
                  <a:gd name="T42" fmla="*/ 16 w 197"/>
                  <a:gd name="T43" fmla="*/ 23 h 30"/>
                  <a:gd name="T44" fmla="*/ 8 w 197"/>
                  <a:gd name="T45" fmla="*/ 20 h 30"/>
                  <a:gd name="T46" fmla="*/ 2 w 197"/>
                  <a:gd name="T47" fmla="*/ 18 h 30"/>
                  <a:gd name="T48" fmla="*/ 0 w 197"/>
                  <a:gd name="T49" fmla="*/ 16 h 30"/>
                  <a:gd name="T50" fmla="*/ 2 w 197"/>
                  <a:gd name="T51" fmla="*/ 13 h 30"/>
                  <a:gd name="T52" fmla="*/ 8 w 197"/>
                  <a:gd name="T53" fmla="*/ 9 h 30"/>
                  <a:gd name="T54" fmla="*/ 16 w 197"/>
                  <a:gd name="T55" fmla="*/ 5 h 30"/>
                  <a:gd name="T56" fmla="*/ 29 w 197"/>
                  <a:gd name="T57" fmla="*/ 4 h 30"/>
                  <a:gd name="T58" fmla="*/ 42 w 197"/>
                  <a:gd name="T59" fmla="*/ 2 h 30"/>
                  <a:gd name="T60" fmla="*/ 60 w 197"/>
                  <a:gd name="T61" fmla="*/ 0 h 30"/>
                  <a:gd name="T62" fmla="*/ 77 w 197"/>
                  <a:gd name="T63" fmla="*/ 0 h 30"/>
                  <a:gd name="T64" fmla="*/ 98 w 197"/>
                  <a:gd name="T6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30">
                    <a:moveTo>
                      <a:pt x="98" y="0"/>
                    </a:moveTo>
                    <a:lnTo>
                      <a:pt x="117" y="0"/>
                    </a:lnTo>
                    <a:lnTo>
                      <a:pt x="135" y="0"/>
                    </a:lnTo>
                    <a:lnTo>
                      <a:pt x="151" y="2"/>
                    </a:lnTo>
                    <a:lnTo>
                      <a:pt x="168" y="4"/>
                    </a:lnTo>
                    <a:lnTo>
                      <a:pt x="179" y="5"/>
                    </a:lnTo>
                    <a:lnTo>
                      <a:pt x="189" y="9"/>
                    </a:lnTo>
                    <a:lnTo>
                      <a:pt x="195" y="13"/>
                    </a:lnTo>
                    <a:lnTo>
                      <a:pt x="197" y="16"/>
                    </a:lnTo>
                    <a:lnTo>
                      <a:pt x="195" y="18"/>
                    </a:lnTo>
                    <a:lnTo>
                      <a:pt x="189" y="20"/>
                    </a:lnTo>
                    <a:lnTo>
                      <a:pt x="179" y="23"/>
                    </a:lnTo>
                    <a:lnTo>
                      <a:pt x="168" y="25"/>
                    </a:lnTo>
                    <a:lnTo>
                      <a:pt x="151" y="26"/>
                    </a:lnTo>
                    <a:lnTo>
                      <a:pt x="135" y="28"/>
                    </a:lnTo>
                    <a:lnTo>
                      <a:pt x="117" y="29"/>
                    </a:lnTo>
                    <a:lnTo>
                      <a:pt x="98" y="30"/>
                    </a:lnTo>
                    <a:lnTo>
                      <a:pt x="77" y="29"/>
                    </a:lnTo>
                    <a:lnTo>
                      <a:pt x="60" y="28"/>
                    </a:lnTo>
                    <a:lnTo>
                      <a:pt x="42" y="26"/>
                    </a:lnTo>
                    <a:lnTo>
                      <a:pt x="29" y="25"/>
                    </a:lnTo>
                    <a:lnTo>
                      <a:pt x="16" y="23"/>
                    </a:lnTo>
                    <a:lnTo>
                      <a:pt x="8" y="20"/>
                    </a:lnTo>
                    <a:lnTo>
                      <a:pt x="2" y="18"/>
                    </a:lnTo>
                    <a:lnTo>
                      <a:pt x="0" y="16"/>
                    </a:lnTo>
                    <a:lnTo>
                      <a:pt x="2" y="13"/>
                    </a:lnTo>
                    <a:lnTo>
                      <a:pt x="8" y="9"/>
                    </a:lnTo>
                    <a:lnTo>
                      <a:pt x="16" y="5"/>
                    </a:lnTo>
                    <a:lnTo>
                      <a:pt x="29" y="4"/>
                    </a:lnTo>
                    <a:lnTo>
                      <a:pt x="42" y="2"/>
                    </a:lnTo>
                    <a:lnTo>
                      <a:pt x="60" y="0"/>
                    </a:lnTo>
                    <a:lnTo>
                      <a:pt x="77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1" name="Freeform 349"/>
              <p:cNvSpPr>
                <a:spLocks/>
              </p:cNvSpPr>
              <p:nvPr/>
            </p:nvSpPr>
            <p:spPr bwMode="auto">
              <a:xfrm>
                <a:off x="475" y="1531"/>
                <a:ext cx="34" cy="107"/>
              </a:xfrm>
              <a:custGeom>
                <a:avLst/>
                <a:gdLst>
                  <a:gd name="T0" fmla="*/ 0 w 170"/>
                  <a:gd name="T1" fmla="*/ 99 h 535"/>
                  <a:gd name="T2" fmla="*/ 14 w 170"/>
                  <a:gd name="T3" fmla="*/ 56 h 535"/>
                  <a:gd name="T4" fmla="*/ 34 w 170"/>
                  <a:gd name="T5" fmla="*/ 25 h 535"/>
                  <a:gd name="T6" fmla="*/ 57 w 170"/>
                  <a:gd name="T7" fmla="*/ 7 h 535"/>
                  <a:gd name="T8" fmla="*/ 83 w 170"/>
                  <a:gd name="T9" fmla="*/ 0 h 535"/>
                  <a:gd name="T10" fmla="*/ 107 w 170"/>
                  <a:gd name="T11" fmla="*/ 5 h 535"/>
                  <a:gd name="T12" fmla="*/ 132 w 170"/>
                  <a:gd name="T13" fmla="*/ 24 h 535"/>
                  <a:gd name="T14" fmla="*/ 153 w 170"/>
                  <a:gd name="T15" fmla="*/ 55 h 535"/>
                  <a:gd name="T16" fmla="*/ 170 w 170"/>
                  <a:gd name="T17" fmla="*/ 99 h 535"/>
                  <a:gd name="T18" fmla="*/ 170 w 170"/>
                  <a:gd name="T19" fmla="*/ 535 h 535"/>
                  <a:gd name="T20" fmla="*/ 0 w 170"/>
                  <a:gd name="T21" fmla="*/ 535 h 535"/>
                  <a:gd name="T22" fmla="*/ 0 w 170"/>
                  <a:gd name="T23" fmla="*/ 9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0" h="535">
                    <a:moveTo>
                      <a:pt x="0" y="99"/>
                    </a:moveTo>
                    <a:lnTo>
                      <a:pt x="14" y="56"/>
                    </a:lnTo>
                    <a:lnTo>
                      <a:pt x="34" y="25"/>
                    </a:lnTo>
                    <a:lnTo>
                      <a:pt x="57" y="7"/>
                    </a:lnTo>
                    <a:lnTo>
                      <a:pt x="83" y="0"/>
                    </a:lnTo>
                    <a:lnTo>
                      <a:pt x="107" y="5"/>
                    </a:lnTo>
                    <a:lnTo>
                      <a:pt x="132" y="24"/>
                    </a:lnTo>
                    <a:lnTo>
                      <a:pt x="153" y="55"/>
                    </a:lnTo>
                    <a:lnTo>
                      <a:pt x="170" y="99"/>
                    </a:lnTo>
                    <a:lnTo>
                      <a:pt x="170" y="535"/>
                    </a:lnTo>
                    <a:lnTo>
                      <a:pt x="0" y="535"/>
                    </a:lnTo>
                    <a:lnTo>
                      <a:pt x="0" y="99"/>
                    </a:lnTo>
                    <a:close/>
                  </a:path>
                </a:pathLst>
              </a:custGeom>
              <a:solidFill>
                <a:srgbClr val="7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2" name="Freeform 350"/>
              <p:cNvSpPr>
                <a:spLocks/>
              </p:cNvSpPr>
              <p:nvPr/>
            </p:nvSpPr>
            <p:spPr bwMode="auto">
              <a:xfrm>
                <a:off x="493" y="1534"/>
                <a:ext cx="15" cy="105"/>
              </a:xfrm>
              <a:custGeom>
                <a:avLst/>
                <a:gdLst>
                  <a:gd name="T0" fmla="*/ 72 w 72"/>
                  <a:gd name="T1" fmla="*/ 96 h 528"/>
                  <a:gd name="T2" fmla="*/ 72 w 72"/>
                  <a:gd name="T3" fmla="*/ 528 h 528"/>
                  <a:gd name="T4" fmla="*/ 29 w 72"/>
                  <a:gd name="T5" fmla="*/ 81 h 528"/>
                  <a:gd name="T6" fmla="*/ 7 w 72"/>
                  <a:gd name="T7" fmla="*/ 30 h 528"/>
                  <a:gd name="T8" fmla="*/ 0 w 72"/>
                  <a:gd name="T9" fmla="*/ 5 h 528"/>
                  <a:gd name="T10" fmla="*/ 5 w 72"/>
                  <a:gd name="T11" fmla="*/ 0 h 528"/>
                  <a:gd name="T12" fmla="*/ 18 w 72"/>
                  <a:gd name="T13" fmla="*/ 11 h 528"/>
                  <a:gd name="T14" fmla="*/ 33 w 72"/>
                  <a:gd name="T15" fmla="*/ 30 h 528"/>
                  <a:gd name="T16" fmla="*/ 50 w 72"/>
                  <a:gd name="T17" fmla="*/ 55 h 528"/>
                  <a:gd name="T18" fmla="*/ 64 w 72"/>
                  <a:gd name="T19" fmla="*/ 77 h 528"/>
                  <a:gd name="T20" fmla="*/ 72 w 72"/>
                  <a:gd name="T21" fmla="*/ 9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528">
                    <a:moveTo>
                      <a:pt x="72" y="96"/>
                    </a:moveTo>
                    <a:lnTo>
                      <a:pt x="72" y="528"/>
                    </a:lnTo>
                    <a:lnTo>
                      <a:pt x="29" y="81"/>
                    </a:lnTo>
                    <a:lnTo>
                      <a:pt x="7" y="30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8" y="11"/>
                    </a:lnTo>
                    <a:lnTo>
                      <a:pt x="33" y="30"/>
                    </a:lnTo>
                    <a:lnTo>
                      <a:pt x="50" y="55"/>
                    </a:lnTo>
                    <a:lnTo>
                      <a:pt x="64" y="77"/>
                    </a:lnTo>
                    <a:lnTo>
                      <a:pt x="72" y="96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3" name="Freeform 351"/>
              <p:cNvSpPr>
                <a:spLocks/>
              </p:cNvSpPr>
              <p:nvPr/>
            </p:nvSpPr>
            <p:spPr bwMode="auto">
              <a:xfrm>
                <a:off x="473" y="1546"/>
                <a:ext cx="35" cy="92"/>
              </a:xfrm>
              <a:custGeom>
                <a:avLst/>
                <a:gdLst>
                  <a:gd name="T0" fmla="*/ 0 w 172"/>
                  <a:gd name="T1" fmla="*/ 26 h 462"/>
                  <a:gd name="T2" fmla="*/ 9 w 172"/>
                  <a:gd name="T3" fmla="*/ 0 h 462"/>
                  <a:gd name="T4" fmla="*/ 14 w 172"/>
                  <a:gd name="T5" fmla="*/ 15 h 462"/>
                  <a:gd name="T6" fmla="*/ 15 w 172"/>
                  <a:gd name="T7" fmla="*/ 60 h 462"/>
                  <a:gd name="T8" fmla="*/ 17 w 172"/>
                  <a:gd name="T9" fmla="*/ 126 h 462"/>
                  <a:gd name="T10" fmla="*/ 17 w 172"/>
                  <a:gd name="T11" fmla="*/ 205 h 462"/>
                  <a:gd name="T12" fmla="*/ 21 w 172"/>
                  <a:gd name="T13" fmla="*/ 287 h 462"/>
                  <a:gd name="T14" fmla="*/ 26 w 172"/>
                  <a:gd name="T15" fmla="*/ 363 h 462"/>
                  <a:gd name="T16" fmla="*/ 37 w 172"/>
                  <a:gd name="T17" fmla="*/ 425 h 462"/>
                  <a:gd name="T18" fmla="*/ 47 w 172"/>
                  <a:gd name="T19" fmla="*/ 430 h 462"/>
                  <a:gd name="T20" fmla="*/ 61 w 172"/>
                  <a:gd name="T21" fmla="*/ 435 h 462"/>
                  <a:gd name="T22" fmla="*/ 76 w 172"/>
                  <a:gd name="T23" fmla="*/ 436 h 462"/>
                  <a:gd name="T24" fmla="*/ 93 w 172"/>
                  <a:gd name="T25" fmla="*/ 439 h 462"/>
                  <a:gd name="T26" fmla="*/ 109 w 172"/>
                  <a:gd name="T27" fmla="*/ 439 h 462"/>
                  <a:gd name="T28" fmla="*/ 126 w 172"/>
                  <a:gd name="T29" fmla="*/ 440 h 462"/>
                  <a:gd name="T30" fmla="*/ 141 w 172"/>
                  <a:gd name="T31" fmla="*/ 441 h 462"/>
                  <a:gd name="T32" fmla="*/ 156 w 172"/>
                  <a:gd name="T33" fmla="*/ 446 h 462"/>
                  <a:gd name="T34" fmla="*/ 162 w 172"/>
                  <a:gd name="T35" fmla="*/ 447 h 462"/>
                  <a:gd name="T36" fmla="*/ 167 w 172"/>
                  <a:gd name="T37" fmla="*/ 448 h 462"/>
                  <a:gd name="T38" fmla="*/ 169 w 172"/>
                  <a:gd name="T39" fmla="*/ 448 h 462"/>
                  <a:gd name="T40" fmla="*/ 170 w 172"/>
                  <a:gd name="T41" fmla="*/ 451 h 462"/>
                  <a:gd name="T42" fmla="*/ 171 w 172"/>
                  <a:gd name="T43" fmla="*/ 455 h 462"/>
                  <a:gd name="T44" fmla="*/ 172 w 172"/>
                  <a:gd name="T45" fmla="*/ 462 h 462"/>
                  <a:gd name="T46" fmla="*/ 150 w 172"/>
                  <a:gd name="T47" fmla="*/ 462 h 462"/>
                  <a:gd name="T48" fmla="*/ 128 w 172"/>
                  <a:gd name="T49" fmla="*/ 462 h 462"/>
                  <a:gd name="T50" fmla="*/ 107 w 172"/>
                  <a:gd name="T51" fmla="*/ 462 h 462"/>
                  <a:gd name="T52" fmla="*/ 86 w 172"/>
                  <a:gd name="T53" fmla="*/ 462 h 462"/>
                  <a:gd name="T54" fmla="*/ 63 w 172"/>
                  <a:gd name="T55" fmla="*/ 462 h 462"/>
                  <a:gd name="T56" fmla="*/ 42 w 172"/>
                  <a:gd name="T57" fmla="*/ 462 h 462"/>
                  <a:gd name="T58" fmla="*/ 21 w 172"/>
                  <a:gd name="T59" fmla="*/ 462 h 462"/>
                  <a:gd name="T60" fmla="*/ 0 w 172"/>
                  <a:gd name="T61" fmla="*/ 462 h 462"/>
                  <a:gd name="T62" fmla="*/ 0 w 172"/>
                  <a:gd name="T63" fmla="*/ 406 h 462"/>
                  <a:gd name="T64" fmla="*/ 0 w 172"/>
                  <a:gd name="T65" fmla="*/ 352 h 462"/>
                  <a:gd name="T66" fmla="*/ 0 w 172"/>
                  <a:gd name="T67" fmla="*/ 297 h 462"/>
                  <a:gd name="T68" fmla="*/ 0 w 172"/>
                  <a:gd name="T69" fmla="*/ 244 h 462"/>
                  <a:gd name="T70" fmla="*/ 0 w 172"/>
                  <a:gd name="T71" fmla="*/ 188 h 462"/>
                  <a:gd name="T72" fmla="*/ 0 w 172"/>
                  <a:gd name="T73" fmla="*/ 135 h 462"/>
                  <a:gd name="T74" fmla="*/ 0 w 172"/>
                  <a:gd name="T75" fmla="*/ 79 h 462"/>
                  <a:gd name="T76" fmla="*/ 0 w 172"/>
                  <a:gd name="T77" fmla="*/ 2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2" h="462">
                    <a:moveTo>
                      <a:pt x="0" y="26"/>
                    </a:moveTo>
                    <a:lnTo>
                      <a:pt x="9" y="0"/>
                    </a:lnTo>
                    <a:lnTo>
                      <a:pt x="14" y="15"/>
                    </a:lnTo>
                    <a:lnTo>
                      <a:pt x="15" y="60"/>
                    </a:lnTo>
                    <a:lnTo>
                      <a:pt x="17" y="126"/>
                    </a:lnTo>
                    <a:lnTo>
                      <a:pt x="17" y="205"/>
                    </a:lnTo>
                    <a:lnTo>
                      <a:pt x="21" y="287"/>
                    </a:lnTo>
                    <a:lnTo>
                      <a:pt x="26" y="363"/>
                    </a:lnTo>
                    <a:lnTo>
                      <a:pt x="37" y="425"/>
                    </a:lnTo>
                    <a:lnTo>
                      <a:pt x="47" y="430"/>
                    </a:lnTo>
                    <a:lnTo>
                      <a:pt x="61" y="435"/>
                    </a:lnTo>
                    <a:lnTo>
                      <a:pt x="76" y="436"/>
                    </a:lnTo>
                    <a:lnTo>
                      <a:pt x="93" y="439"/>
                    </a:lnTo>
                    <a:lnTo>
                      <a:pt x="109" y="439"/>
                    </a:lnTo>
                    <a:lnTo>
                      <a:pt x="126" y="440"/>
                    </a:lnTo>
                    <a:lnTo>
                      <a:pt x="141" y="441"/>
                    </a:lnTo>
                    <a:lnTo>
                      <a:pt x="156" y="446"/>
                    </a:lnTo>
                    <a:lnTo>
                      <a:pt x="162" y="447"/>
                    </a:lnTo>
                    <a:lnTo>
                      <a:pt x="167" y="448"/>
                    </a:lnTo>
                    <a:lnTo>
                      <a:pt x="169" y="448"/>
                    </a:lnTo>
                    <a:lnTo>
                      <a:pt x="170" y="451"/>
                    </a:lnTo>
                    <a:lnTo>
                      <a:pt x="171" y="455"/>
                    </a:lnTo>
                    <a:lnTo>
                      <a:pt x="172" y="462"/>
                    </a:lnTo>
                    <a:lnTo>
                      <a:pt x="150" y="462"/>
                    </a:lnTo>
                    <a:lnTo>
                      <a:pt x="128" y="462"/>
                    </a:lnTo>
                    <a:lnTo>
                      <a:pt x="107" y="462"/>
                    </a:lnTo>
                    <a:lnTo>
                      <a:pt x="86" y="462"/>
                    </a:lnTo>
                    <a:lnTo>
                      <a:pt x="63" y="462"/>
                    </a:lnTo>
                    <a:lnTo>
                      <a:pt x="42" y="462"/>
                    </a:lnTo>
                    <a:lnTo>
                      <a:pt x="21" y="462"/>
                    </a:lnTo>
                    <a:lnTo>
                      <a:pt x="0" y="462"/>
                    </a:lnTo>
                    <a:lnTo>
                      <a:pt x="0" y="406"/>
                    </a:lnTo>
                    <a:lnTo>
                      <a:pt x="0" y="352"/>
                    </a:lnTo>
                    <a:lnTo>
                      <a:pt x="0" y="297"/>
                    </a:lnTo>
                    <a:lnTo>
                      <a:pt x="0" y="244"/>
                    </a:lnTo>
                    <a:lnTo>
                      <a:pt x="0" y="188"/>
                    </a:lnTo>
                    <a:lnTo>
                      <a:pt x="0" y="135"/>
                    </a:lnTo>
                    <a:lnTo>
                      <a:pt x="0" y="79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4" name="Freeform 352"/>
              <p:cNvSpPr>
                <a:spLocks/>
              </p:cNvSpPr>
              <p:nvPr/>
            </p:nvSpPr>
            <p:spPr bwMode="auto">
              <a:xfrm>
                <a:off x="519" y="1214"/>
                <a:ext cx="20" cy="36"/>
              </a:xfrm>
              <a:custGeom>
                <a:avLst/>
                <a:gdLst>
                  <a:gd name="T0" fmla="*/ 98 w 98"/>
                  <a:gd name="T1" fmla="*/ 12 h 178"/>
                  <a:gd name="T2" fmla="*/ 98 w 98"/>
                  <a:gd name="T3" fmla="*/ 178 h 178"/>
                  <a:gd name="T4" fmla="*/ 0 w 98"/>
                  <a:gd name="T5" fmla="*/ 163 h 178"/>
                  <a:gd name="T6" fmla="*/ 0 w 98"/>
                  <a:gd name="T7" fmla="*/ 0 h 178"/>
                  <a:gd name="T8" fmla="*/ 98 w 98"/>
                  <a:gd name="T9" fmla="*/ 12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178">
                    <a:moveTo>
                      <a:pt x="98" y="12"/>
                    </a:moveTo>
                    <a:lnTo>
                      <a:pt x="98" y="178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98" y="12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5" name="Freeform 353"/>
              <p:cNvSpPr>
                <a:spLocks/>
              </p:cNvSpPr>
              <p:nvPr/>
            </p:nvSpPr>
            <p:spPr bwMode="auto">
              <a:xfrm>
                <a:off x="475" y="1212"/>
                <a:ext cx="27" cy="33"/>
              </a:xfrm>
              <a:custGeom>
                <a:avLst/>
                <a:gdLst>
                  <a:gd name="T0" fmla="*/ 133 w 133"/>
                  <a:gd name="T1" fmla="*/ 2 h 169"/>
                  <a:gd name="T2" fmla="*/ 133 w 133"/>
                  <a:gd name="T3" fmla="*/ 169 h 169"/>
                  <a:gd name="T4" fmla="*/ 0 w 133"/>
                  <a:gd name="T5" fmla="*/ 165 h 169"/>
                  <a:gd name="T6" fmla="*/ 0 w 133"/>
                  <a:gd name="T7" fmla="*/ 0 h 169"/>
                  <a:gd name="T8" fmla="*/ 133 w 133"/>
                  <a:gd name="T9" fmla="*/ 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69">
                    <a:moveTo>
                      <a:pt x="133" y="2"/>
                    </a:moveTo>
                    <a:lnTo>
                      <a:pt x="133" y="169"/>
                    </a:lnTo>
                    <a:lnTo>
                      <a:pt x="0" y="165"/>
                    </a:lnTo>
                    <a:lnTo>
                      <a:pt x="0" y="0"/>
                    </a:lnTo>
                    <a:lnTo>
                      <a:pt x="133" y="2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6" name="Freeform 354"/>
              <p:cNvSpPr>
                <a:spLocks/>
              </p:cNvSpPr>
              <p:nvPr/>
            </p:nvSpPr>
            <p:spPr bwMode="auto">
              <a:xfrm>
                <a:off x="443" y="1216"/>
                <a:ext cx="6" cy="37"/>
              </a:xfrm>
              <a:custGeom>
                <a:avLst/>
                <a:gdLst>
                  <a:gd name="T0" fmla="*/ 33 w 33"/>
                  <a:gd name="T1" fmla="*/ 0 h 184"/>
                  <a:gd name="T2" fmla="*/ 33 w 33"/>
                  <a:gd name="T3" fmla="*/ 166 h 184"/>
                  <a:gd name="T4" fmla="*/ 0 w 33"/>
                  <a:gd name="T5" fmla="*/ 184 h 184"/>
                  <a:gd name="T6" fmla="*/ 0 w 33"/>
                  <a:gd name="T7" fmla="*/ 20 h 184"/>
                  <a:gd name="T8" fmla="*/ 33 w 33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84">
                    <a:moveTo>
                      <a:pt x="33" y="0"/>
                    </a:moveTo>
                    <a:lnTo>
                      <a:pt x="33" y="166"/>
                    </a:lnTo>
                    <a:lnTo>
                      <a:pt x="0" y="184"/>
                    </a:lnTo>
                    <a:lnTo>
                      <a:pt x="0" y="20"/>
                    </a:ln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7" name="Freeform 355"/>
              <p:cNvSpPr>
                <a:spLocks/>
              </p:cNvSpPr>
              <p:nvPr/>
            </p:nvSpPr>
            <p:spPr bwMode="auto">
              <a:xfrm>
                <a:off x="710" y="1219"/>
                <a:ext cx="26" cy="35"/>
              </a:xfrm>
              <a:custGeom>
                <a:avLst/>
                <a:gdLst>
                  <a:gd name="T0" fmla="*/ 133 w 133"/>
                  <a:gd name="T1" fmla="*/ 0 h 175"/>
                  <a:gd name="T2" fmla="*/ 133 w 133"/>
                  <a:gd name="T3" fmla="*/ 167 h 175"/>
                  <a:gd name="T4" fmla="*/ 0 w 133"/>
                  <a:gd name="T5" fmla="*/ 175 h 175"/>
                  <a:gd name="T6" fmla="*/ 0 w 133"/>
                  <a:gd name="T7" fmla="*/ 12 h 175"/>
                  <a:gd name="T8" fmla="*/ 133 w 133"/>
                  <a:gd name="T9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3" h="175">
                    <a:moveTo>
                      <a:pt x="133" y="0"/>
                    </a:moveTo>
                    <a:lnTo>
                      <a:pt x="133" y="167"/>
                    </a:lnTo>
                    <a:lnTo>
                      <a:pt x="0" y="175"/>
                    </a:lnTo>
                    <a:lnTo>
                      <a:pt x="0" y="12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8" name="Freeform 356"/>
              <p:cNvSpPr>
                <a:spLocks/>
              </p:cNvSpPr>
              <p:nvPr/>
            </p:nvSpPr>
            <p:spPr bwMode="auto">
              <a:xfrm>
                <a:off x="726" y="1210"/>
                <a:ext cx="27" cy="34"/>
              </a:xfrm>
              <a:custGeom>
                <a:avLst/>
                <a:gdLst>
                  <a:gd name="T0" fmla="*/ 134 w 134"/>
                  <a:gd name="T1" fmla="*/ 1 h 170"/>
                  <a:gd name="T2" fmla="*/ 134 w 134"/>
                  <a:gd name="T3" fmla="*/ 170 h 170"/>
                  <a:gd name="T4" fmla="*/ 0 w 134"/>
                  <a:gd name="T5" fmla="*/ 166 h 170"/>
                  <a:gd name="T6" fmla="*/ 0 w 134"/>
                  <a:gd name="T7" fmla="*/ 0 h 170"/>
                  <a:gd name="T8" fmla="*/ 134 w 134"/>
                  <a:gd name="T9" fmla="*/ 1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70">
                    <a:moveTo>
                      <a:pt x="134" y="1"/>
                    </a:moveTo>
                    <a:lnTo>
                      <a:pt x="134" y="170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89" name="Freeform 357"/>
              <p:cNvSpPr>
                <a:spLocks/>
              </p:cNvSpPr>
              <p:nvPr/>
            </p:nvSpPr>
            <p:spPr bwMode="auto">
              <a:xfrm>
                <a:off x="702" y="1209"/>
                <a:ext cx="10" cy="37"/>
              </a:xfrm>
              <a:custGeom>
                <a:avLst/>
                <a:gdLst>
                  <a:gd name="T0" fmla="*/ 50 w 50"/>
                  <a:gd name="T1" fmla="*/ 0 h 184"/>
                  <a:gd name="T2" fmla="*/ 50 w 50"/>
                  <a:gd name="T3" fmla="*/ 167 h 184"/>
                  <a:gd name="T4" fmla="*/ 0 w 50"/>
                  <a:gd name="T5" fmla="*/ 184 h 184"/>
                  <a:gd name="T6" fmla="*/ 0 w 50"/>
                  <a:gd name="T7" fmla="*/ 20 h 184"/>
                  <a:gd name="T8" fmla="*/ 50 w 50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84">
                    <a:moveTo>
                      <a:pt x="50" y="0"/>
                    </a:moveTo>
                    <a:lnTo>
                      <a:pt x="50" y="167"/>
                    </a:lnTo>
                    <a:lnTo>
                      <a:pt x="0" y="184"/>
                    </a:lnTo>
                    <a:lnTo>
                      <a:pt x="0" y="20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0" name="Freeform 358"/>
              <p:cNvSpPr>
                <a:spLocks/>
              </p:cNvSpPr>
              <p:nvPr/>
            </p:nvSpPr>
            <p:spPr bwMode="auto">
              <a:xfrm>
                <a:off x="767" y="1209"/>
                <a:ext cx="19" cy="36"/>
              </a:xfrm>
              <a:custGeom>
                <a:avLst/>
                <a:gdLst>
                  <a:gd name="T0" fmla="*/ 95 w 95"/>
                  <a:gd name="T1" fmla="*/ 13 h 180"/>
                  <a:gd name="T2" fmla="*/ 95 w 95"/>
                  <a:gd name="T3" fmla="*/ 180 h 180"/>
                  <a:gd name="T4" fmla="*/ 0 w 95"/>
                  <a:gd name="T5" fmla="*/ 164 h 180"/>
                  <a:gd name="T6" fmla="*/ 0 w 95"/>
                  <a:gd name="T7" fmla="*/ 0 h 180"/>
                  <a:gd name="T8" fmla="*/ 95 w 95"/>
                  <a:gd name="T9" fmla="*/ 1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80">
                    <a:moveTo>
                      <a:pt x="95" y="13"/>
                    </a:moveTo>
                    <a:lnTo>
                      <a:pt x="95" y="180"/>
                    </a:lnTo>
                    <a:lnTo>
                      <a:pt x="0" y="164"/>
                    </a:lnTo>
                    <a:lnTo>
                      <a:pt x="0" y="0"/>
                    </a:lnTo>
                    <a:lnTo>
                      <a:pt x="95" y="13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1" name="Rectangle 359"/>
              <p:cNvSpPr>
                <a:spLocks noChangeArrowheads="1"/>
              </p:cNvSpPr>
              <p:nvPr/>
            </p:nvSpPr>
            <p:spPr bwMode="auto">
              <a:xfrm>
                <a:off x="779" y="1480"/>
                <a:ext cx="17" cy="291"/>
              </a:xfrm>
              <a:prstGeom prst="rect">
                <a:avLst/>
              </a:pr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2" name="Rectangle 360"/>
              <p:cNvSpPr>
                <a:spLocks noChangeArrowheads="1"/>
              </p:cNvSpPr>
              <p:nvPr/>
            </p:nvSpPr>
            <p:spPr bwMode="auto">
              <a:xfrm>
                <a:off x="706" y="1483"/>
                <a:ext cx="84" cy="293"/>
              </a:xfrm>
              <a:prstGeom prst="rect">
                <a:avLst/>
              </a:pr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3" name="Freeform 361"/>
              <p:cNvSpPr>
                <a:spLocks/>
              </p:cNvSpPr>
              <p:nvPr/>
            </p:nvSpPr>
            <p:spPr bwMode="auto">
              <a:xfrm>
                <a:off x="706" y="1483"/>
                <a:ext cx="84" cy="113"/>
              </a:xfrm>
              <a:custGeom>
                <a:avLst/>
                <a:gdLst>
                  <a:gd name="T0" fmla="*/ 0 w 424"/>
                  <a:gd name="T1" fmla="*/ 0 h 562"/>
                  <a:gd name="T2" fmla="*/ 424 w 424"/>
                  <a:gd name="T3" fmla="*/ 0 h 562"/>
                  <a:gd name="T4" fmla="*/ 295 w 424"/>
                  <a:gd name="T5" fmla="*/ 99 h 562"/>
                  <a:gd name="T6" fmla="*/ 140 w 424"/>
                  <a:gd name="T7" fmla="*/ 229 h 562"/>
                  <a:gd name="T8" fmla="*/ 0 w 424"/>
                  <a:gd name="T9" fmla="*/ 562 h 562"/>
                  <a:gd name="T10" fmla="*/ 0 w 424"/>
                  <a:gd name="T11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4" h="562">
                    <a:moveTo>
                      <a:pt x="0" y="0"/>
                    </a:moveTo>
                    <a:lnTo>
                      <a:pt x="424" y="0"/>
                    </a:lnTo>
                    <a:lnTo>
                      <a:pt x="295" y="99"/>
                    </a:lnTo>
                    <a:lnTo>
                      <a:pt x="140" y="229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4" name="Freeform 362"/>
              <p:cNvSpPr>
                <a:spLocks/>
              </p:cNvSpPr>
              <p:nvPr/>
            </p:nvSpPr>
            <p:spPr bwMode="auto">
              <a:xfrm>
                <a:off x="699" y="1239"/>
                <a:ext cx="96" cy="238"/>
              </a:xfrm>
              <a:custGeom>
                <a:avLst/>
                <a:gdLst>
                  <a:gd name="T0" fmla="*/ 0 w 482"/>
                  <a:gd name="T1" fmla="*/ 25 h 1192"/>
                  <a:gd name="T2" fmla="*/ 50 w 482"/>
                  <a:gd name="T3" fmla="*/ 18 h 1192"/>
                  <a:gd name="T4" fmla="*/ 102 w 482"/>
                  <a:gd name="T5" fmla="*/ 12 h 1192"/>
                  <a:gd name="T6" fmla="*/ 154 w 482"/>
                  <a:gd name="T7" fmla="*/ 5 h 1192"/>
                  <a:gd name="T8" fmla="*/ 210 w 482"/>
                  <a:gd name="T9" fmla="*/ 3 h 1192"/>
                  <a:gd name="T10" fmla="*/ 268 w 482"/>
                  <a:gd name="T11" fmla="*/ 0 h 1192"/>
                  <a:gd name="T12" fmla="*/ 332 w 482"/>
                  <a:gd name="T13" fmla="*/ 4 h 1192"/>
                  <a:gd name="T14" fmla="*/ 403 w 482"/>
                  <a:gd name="T15" fmla="*/ 12 h 1192"/>
                  <a:gd name="T16" fmla="*/ 482 w 482"/>
                  <a:gd name="T17" fmla="*/ 25 h 1192"/>
                  <a:gd name="T18" fmla="*/ 482 w 482"/>
                  <a:gd name="T19" fmla="*/ 1192 h 1192"/>
                  <a:gd name="T20" fmla="*/ 422 w 482"/>
                  <a:gd name="T21" fmla="*/ 1183 h 1192"/>
                  <a:gd name="T22" fmla="*/ 361 w 482"/>
                  <a:gd name="T23" fmla="*/ 1178 h 1192"/>
                  <a:gd name="T24" fmla="*/ 300 w 482"/>
                  <a:gd name="T25" fmla="*/ 1174 h 1192"/>
                  <a:gd name="T26" fmla="*/ 241 w 482"/>
                  <a:gd name="T27" fmla="*/ 1174 h 1192"/>
                  <a:gd name="T28" fmla="*/ 180 w 482"/>
                  <a:gd name="T29" fmla="*/ 1174 h 1192"/>
                  <a:gd name="T30" fmla="*/ 119 w 482"/>
                  <a:gd name="T31" fmla="*/ 1178 h 1192"/>
                  <a:gd name="T32" fmla="*/ 60 w 482"/>
                  <a:gd name="T33" fmla="*/ 1183 h 1192"/>
                  <a:gd name="T34" fmla="*/ 0 w 482"/>
                  <a:gd name="T35" fmla="*/ 1192 h 1192"/>
                  <a:gd name="T36" fmla="*/ 0 w 482"/>
                  <a:gd name="T37" fmla="*/ 25 h 1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82" h="1192">
                    <a:moveTo>
                      <a:pt x="0" y="25"/>
                    </a:moveTo>
                    <a:lnTo>
                      <a:pt x="50" y="18"/>
                    </a:lnTo>
                    <a:lnTo>
                      <a:pt x="102" y="12"/>
                    </a:lnTo>
                    <a:lnTo>
                      <a:pt x="154" y="5"/>
                    </a:lnTo>
                    <a:lnTo>
                      <a:pt x="210" y="3"/>
                    </a:lnTo>
                    <a:lnTo>
                      <a:pt x="268" y="0"/>
                    </a:lnTo>
                    <a:lnTo>
                      <a:pt x="332" y="4"/>
                    </a:lnTo>
                    <a:lnTo>
                      <a:pt x="403" y="12"/>
                    </a:lnTo>
                    <a:lnTo>
                      <a:pt x="482" y="25"/>
                    </a:lnTo>
                    <a:lnTo>
                      <a:pt x="482" y="1192"/>
                    </a:lnTo>
                    <a:lnTo>
                      <a:pt x="422" y="1183"/>
                    </a:lnTo>
                    <a:lnTo>
                      <a:pt x="361" y="1178"/>
                    </a:lnTo>
                    <a:lnTo>
                      <a:pt x="300" y="1174"/>
                    </a:lnTo>
                    <a:lnTo>
                      <a:pt x="241" y="1174"/>
                    </a:lnTo>
                    <a:lnTo>
                      <a:pt x="180" y="1174"/>
                    </a:lnTo>
                    <a:lnTo>
                      <a:pt x="119" y="1178"/>
                    </a:lnTo>
                    <a:lnTo>
                      <a:pt x="60" y="1183"/>
                    </a:lnTo>
                    <a:lnTo>
                      <a:pt x="0" y="1192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5" name="Freeform 363"/>
              <p:cNvSpPr>
                <a:spLocks/>
              </p:cNvSpPr>
              <p:nvPr/>
            </p:nvSpPr>
            <p:spPr bwMode="auto">
              <a:xfrm>
                <a:off x="698" y="1238"/>
                <a:ext cx="97" cy="240"/>
              </a:xfrm>
              <a:custGeom>
                <a:avLst/>
                <a:gdLst>
                  <a:gd name="T0" fmla="*/ 0 w 483"/>
                  <a:gd name="T1" fmla="*/ 27 h 1197"/>
                  <a:gd name="T2" fmla="*/ 42 w 483"/>
                  <a:gd name="T3" fmla="*/ 22 h 1197"/>
                  <a:gd name="T4" fmla="*/ 85 w 483"/>
                  <a:gd name="T5" fmla="*/ 17 h 1197"/>
                  <a:gd name="T6" fmla="*/ 129 w 483"/>
                  <a:gd name="T7" fmla="*/ 10 h 1197"/>
                  <a:gd name="T8" fmla="*/ 173 w 483"/>
                  <a:gd name="T9" fmla="*/ 5 h 1197"/>
                  <a:gd name="T10" fmla="*/ 216 w 483"/>
                  <a:gd name="T11" fmla="*/ 0 h 1197"/>
                  <a:gd name="T12" fmla="*/ 260 w 483"/>
                  <a:gd name="T13" fmla="*/ 0 h 1197"/>
                  <a:gd name="T14" fmla="*/ 303 w 483"/>
                  <a:gd name="T15" fmla="*/ 1 h 1197"/>
                  <a:gd name="T16" fmla="*/ 348 w 483"/>
                  <a:gd name="T17" fmla="*/ 10 h 1197"/>
                  <a:gd name="T18" fmla="*/ 364 w 483"/>
                  <a:gd name="T19" fmla="*/ 151 h 1197"/>
                  <a:gd name="T20" fmla="*/ 378 w 483"/>
                  <a:gd name="T21" fmla="*/ 296 h 1197"/>
                  <a:gd name="T22" fmla="*/ 389 w 483"/>
                  <a:gd name="T23" fmla="*/ 442 h 1197"/>
                  <a:gd name="T24" fmla="*/ 401 w 483"/>
                  <a:gd name="T25" fmla="*/ 591 h 1197"/>
                  <a:gd name="T26" fmla="*/ 415 w 483"/>
                  <a:gd name="T27" fmla="*/ 739 h 1197"/>
                  <a:gd name="T28" fmla="*/ 432 w 483"/>
                  <a:gd name="T29" fmla="*/ 889 h 1197"/>
                  <a:gd name="T30" fmla="*/ 453 w 483"/>
                  <a:gd name="T31" fmla="*/ 1038 h 1197"/>
                  <a:gd name="T32" fmla="*/ 483 w 483"/>
                  <a:gd name="T33" fmla="*/ 1187 h 1197"/>
                  <a:gd name="T34" fmla="*/ 416 w 483"/>
                  <a:gd name="T35" fmla="*/ 1175 h 1197"/>
                  <a:gd name="T36" fmla="*/ 353 w 483"/>
                  <a:gd name="T37" fmla="*/ 1168 h 1197"/>
                  <a:gd name="T38" fmla="*/ 291 w 483"/>
                  <a:gd name="T39" fmla="*/ 1163 h 1197"/>
                  <a:gd name="T40" fmla="*/ 231 w 483"/>
                  <a:gd name="T41" fmla="*/ 1161 h 1197"/>
                  <a:gd name="T42" fmla="*/ 171 w 483"/>
                  <a:gd name="T43" fmla="*/ 1163 h 1197"/>
                  <a:gd name="T44" fmla="*/ 112 w 483"/>
                  <a:gd name="T45" fmla="*/ 1169 h 1197"/>
                  <a:gd name="T46" fmla="*/ 55 w 483"/>
                  <a:gd name="T47" fmla="*/ 1180 h 1197"/>
                  <a:gd name="T48" fmla="*/ 0 w 483"/>
                  <a:gd name="T49" fmla="*/ 1197 h 1197"/>
                  <a:gd name="T50" fmla="*/ 0 w 483"/>
                  <a:gd name="T51" fmla="*/ 27 h 1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83" h="1197">
                    <a:moveTo>
                      <a:pt x="0" y="27"/>
                    </a:moveTo>
                    <a:lnTo>
                      <a:pt x="42" y="22"/>
                    </a:lnTo>
                    <a:lnTo>
                      <a:pt x="85" y="17"/>
                    </a:lnTo>
                    <a:lnTo>
                      <a:pt x="129" y="10"/>
                    </a:lnTo>
                    <a:lnTo>
                      <a:pt x="173" y="5"/>
                    </a:lnTo>
                    <a:lnTo>
                      <a:pt x="216" y="0"/>
                    </a:lnTo>
                    <a:lnTo>
                      <a:pt x="260" y="0"/>
                    </a:lnTo>
                    <a:lnTo>
                      <a:pt x="303" y="1"/>
                    </a:lnTo>
                    <a:lnTo>
                      <a:pt x="348" y="10"/>
                    </a:lnTo>
                    <a:lnTo>
                      <a:pt x="364" y="151"/>
                    </a:lnTo>
                    <a:lnTo>
                      <a:pt x="378" y="296"/>
                    </a:lnTo>
                    <a:lnTo>
                      <a:pt x="389" y="442"/>
                    </a:lnTo>
                    <a:lnTo>
                      <a:pt x="401" y="591"/>
                    </a:lnTo>
                    <a:lnTo>
                      <a:pt x="415" y="739"/>
                    </a:lnTo>
                    <a:lnTo>
                      <a:pt x="432" y="889"/>
                    </a:lnTo>
                    <a:lnTo>
                      <a:pt x="453" y="1038"/>
                    </a:lnTo>
                    <a:lnTo>
                      <a:pt x="483" y="1187"/>
                    </a:lnTo>
                    <a:lnTo>
                      <a:pt x="416" y="1175"/>
                    </a:lnTo>
                    <a:lnTo>
                      <a:pt x="353" y="1168"/>
                    </a:lnTo>
                    <a:lnTo>
                      <a:pt x="291" y="1163"/>
                    </a:lnTo>
                    <a:lnTo>
                      <a:pt x="231" y="1161"/>
                    </a:lnTo>
                    <a:lnTo>
                      <a:pt x="171" y="1163"/>
                    </a:lnTo>
                    <a:lnTo>
                      <a:pt x="112" y="1169"/>
                    </a:lnTo>
                    <a:lnTo>
                      <a:pt x="55" y="1180"/>
                    </a:lnTo>
                    <a:lnTo>
                      <a:pt x="0" y="1197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6" name="Freeform 364"/>
              <p:cNvSpPr>
                <a:spLocks/>
              </p:cNvSpPr>
              <p:nvPr/>
            </p:nvSpPr>
            <p:spPr bwMode="auto">
              <a:xfrm>
                <a:off x="700" y="1239"/>
                <a:ext cx="80" cy="237"/>
              </a:xfrm>
              <a:custGeom>
                <a:avLst/>
                <a:gdLst>
                  <a:gd name="T0" fmla="*/ 0 w 401"/>
                  <a:gd name="T1" fmla="*/ 18 h 1186"/>
                  <a:gd name="T2" fmla="*/ 29 w 401"/>
                  <a:gd name="T3" fmla="*/ 11 h 1186"/>
                  <a:gd name="T4" fmla="*/ 60 w 401"/>
                  <a:gd name="T5" fmla="*/ 6 h 1186"/>
                  <a:gd name="T6" fmla="*/ 90 w 401"/>
                  <a:gd name="T7" fmla="*/ 2 h 1186"/>
                  <a:gd name="T8" fmla="*/ 123 w 401"/>
                  <a:gd name="T9" fmla="*/ 1 h 1186"/>
                  <a:gd name="T10" fmla="*/ 154 w 401"/>
                  <a:gd name="T11" fmla="*/ 0 h 1186"/>
                  <a:gd name="T12" fmla="*/ 187 w 401"/>
                  <a:gd name="T13" fmla="*/ 1 h 1186"/>
                  <a:gd name="T14" fmla="*/ 221 w 401"/>
                  <a:gd name="T15" fmla="*/ 2 h 1186"/>
                  <a:gd name="T16" fmla="*/ 256 w 401"/>
                  <a:gd name="T17" fmla="*/ 6 h 1186"/>
                  <a:gd name="T18" fmla="*/ 258 w 401"/>
                  <a:gd name="T19" fmla="*/ 146 h 1186"/>
                  <a:gd name="T20" fmla="*/ 261 w 401"/>
                  <a:gd name="T21" fmla="*/ 289 h 1186"/>
                  <a:gd name="T22" fmla="*/ 264 w 401"/>
                  <a:gd name="T23" fmla="*/ 433 h 1186"/>
                  <a:gd name="T24" fmla="*/ 274 w 401"/>
                  <a:gd name="T25" fmla="*/ 579 h 1186"/>
                  <a:gd name="T26" fmla="*/ 289 w 401"/>
                  <a:gd name="T27" fmla="*/ 724 h 1186"/>
                  <a:gd name="T28" fmla="*/ 314 w 401"/>
                  <a:gd name="T29" fmla="*/ 871 h 1186"/>
                  <a:gd name="T30" fmla="*/ 350 w 401"/>
                  <a:gd name="T31" fmla="*/ 1019 h 1186"/>
                  <a:gd name="T32" fmla="*/ 401 w 401"/>
                  <a:gd name="T33" fmla="*/ 1167 h 1186"/>
                  <a:gd name="T34" fmla="*/ 0 w 401"/>
                  <a:gd name="T35" fmla="*/ 1186 h 1186"/>
                  <a:gd name="T36" fmla="*/ 0 w 401"/>
                  <a:gd name="T37" fmla="*/ 18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1" h="1186">
                    <a:moveTo>
                      <a:pt x="0" y="18"/>
                    </a:moveTo>
                    <a:lnTo>
                      <a:pt x="29" y="11"/>
                    </a:lnTo>
                    <a:lnTo>
                      <a:pt x="60" y="6"/>
                    </a:lnTo>
                    <a:lnTo>
                      <a:pt x="90" y="2"/>
                    </a:lnTo>
                    <a:lnTo>
                      <a:pt x="123" y="1"/>
                    </a:lnTo>
                    <a:lnTo>
                      <a:pt x="154" y="0"/>
                    </a:lnTo>
                    <a:lnTo>
                      <a:pt x="187" y="1"/>
                    </a:lnTo>
                    <a:lnTo>
                      <a:pt x="221" y="2"/>
                    </a:lnTo>
                    <a:lnTo>
                      <a:pt x="256" y="6"/>
                    </a:lnTo>
                    <a:lnTo>
                      <a:pt x="258" y="146"/>
                    </a:lnTo>
                    <a:lnTo>
                      <a:pt x="261" y="289"/>
                    </a:lnTo>
                    <a:lnTo>
                      <a:pt x="264" y="433"/>
                    </a:lnTo>
                    <a:lnTo>
                      <a:pt x="274" y="579"/>
                    </a:lnTo>
                    <a:lnTo>
                      <a:pt x="289" y="724"/>
                    </a:lnTo>
                    <a:lnTo>
                      <a:pt x="314" y="871"/>
                    </a:lnTo>
                    <a:lnTo>
                      <a:pt x="350" y="1019"/>
                    </a:lnTo>
                    <a:lnTo>
                      <a:pt x="401" y="1167"/>
                    </a:lnTo>
                    <a:lnTo>
                      <a:pt x="0" y="1186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7" name="Freeform 365"/>
              <p:cNvSpPr>
                <a:spLocks/>
              </p:cNvSpPr>
              <p:nvPr/>
            </p:nvSpPr>
            <p:spPr bwMode="auto">
              <a:xfrm>
                <a:off x="700" y="1242"/>
                <a:ext cx="61" cy="236"/>
              </a:xfrm>
              <a:custGeom>
                <a:avLst/>
                <a:gdLst>
                  <a:gd name="T0" fmla="*/ 0 w 306"/>
                  <a:gd name="T1" fmla="*/ 6 h 1183"/>
                  <a:gd name="T2" fmla="*/ 71 w 306"/>
                  <a:gd name="T3" fmla="*/ 0 h 1183"/>
                  <a:gd name="T4" fmla="*/ 76 w 306"/>
                  <a:gd name="T5" fmla="*/ 139 h 1183"/>
                  <a:gd name="T6" fmla="*/ 89 w 306"/>
                  <a:gd name="T7" fmla="*/ 280 h 1183"/>
                  <a:gd name="T8" fmla="*/ 108 w 306"/>
                  <a:gd name="T9" fmla="*/ 421 h 1183"/>
                  <a:gd name="T10" fmla="*/ 134 w 306"/>
                  <a:gd name="T11" fmla="*/ 566 h 1183"/>
                  <a:gd name="T12" fmla="*/ 165 w 306"/>
                  <a:gd name="T13" fmla="*/ 709 h 1183"/>
                  <a:gd name="T14" fmla="*/ 205 w 306"/>
                  <a:gd name="T15" fmla="*/ 855 h 1183"/>
                  <a:gd name="T16" fmla="*/ 252 w 306"/>
                  <a:gd name="T17" fmla="*/ 1001 h 1183"/>
                  <a:gd name="T18" fmla="*/ 306 w 306"/>
                  <a:gd name="T19" fmla="*/ 1149 h 1183"/>
                  <a:gd name="T20" fmla="*/ 271 w 306"/>
                  <a:gd name="T21" fmla="*/ 1153 h 1183"/>
                  <a:gd name="T22" fmla="*/ 0 w 306"/>
                  <a:gd name="T23" fmla="*/ 1183 h 1183"/>
                  <a:gd name="T24" fmla="*/ 0 w 306"/>
                  <a:gd name="T25" fmla="*/ 6 h 1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" h="1183">
                    <a:moveTo>
                      <a:pt x="0" y="6"/>
                    </a:moveTo>
                    <a:lnTo>
                      <a:pt x="71" y="0"/>
                    </a:lnTo>
                    <a:lnTo>
                      <a:pt x="76" y="139"/>
                    </a:lnTo>
                    <a:lnTo>
                      <a:pt x="89" y="280"/>
                    </a:lnTo>
                    <a:lnTo>
                      <a:pt x="108" y="421"/>
                    </a:lnTo>
                    <a:lnTo>
                      <a:pt x="134" y="566"/>
                    </a:lnTo>
                    <a:lnTo>
                      <a:pt x="165" y="709"/>
                    </a:lnTo>
                    <a:lnTo>
                      <a:pt x="205" y="855"/>
                    </a:lnTo>
                    <a:lnTo>
                      <a:pt x="252" y="1001"/>
                    </a:lnTo>
                    <a:lnTo>
                      <a:pt x="306" y="1149"/>
                    </a:lnTo>
                    <a:lnTo>
                      <a:pt x="271" y="1153"/>
                    </a:lnTo>
                    <a:lnTo>
                      <a:pt x="0" y="1183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8" name="Freeform 366"/>
              <p:cNvSpPr>
                <a:spLocks/>
              </p:cNvSpPr>
              <p:nvPr/>
            </p:nvSpPr>
            <p:spPr bwMode="auto">
              <a:xfrm>
                <a:off x="699" y="1254"/>
                <a:ext cx="43" cy="225"/>
              </a:xfrm>
              <a:custGeom>
                <a:avLst/>
                <a:gdLst>
                  <a:gd name="T0" fmla="*/ 0 w 216"/>
                  <a:gd name="T1" fmla="*/ 0 h 1125"/>
                  <a:gd name="T2" fmla="*/ 20 w 216"/>
                  <a:gd name="T3" fmla="*/ 159 h 1125"/>
                  <a:gd name="T4" fmla="*/ 41 w 216"/>
                  <a:gd name="T5" fmla="*/ 313 h 1125"/>
                  <a:gd name="T6" fmla="*/ 62 w 216"/>
                  <a:gd name="T7" fmla="*/ 459 h 1125"/>
                  <a:gd name="T8" fmla="*/ 86 w 216"/>
                  <a:gd name="T9" fmla="*/ 600 h 1125"/>
                  <a:gd name="T10" fmla="*/ 109 w 216"/>
                  <a:gd name="T11" fmla="*/ 734 h 1125"/>
                  <a:gd name="T12" fmla="*/ 139 w 216"/>
                  <a:gd name="T13" fmla="*/ 862 h 1125"/>
                  <a:gd name="T14" fmla="*/ 174 w 216"/>
                  <a:gd name="T15" fmla="*/ 984 h 1125"/>
                  <a:gd name="T16" fmla="*/ 216 w 216"/>
                  <a:gd name="T17" fmla="*/ 1101 h 1125"/>
                  <a:gd name="T18" fmla="*/ 0 w 216"/>
                  <a:gd name="T19" fmla="*/ 1125 h 1125"/>
                  <a:gd name="T20" fmla="*/ 0 w 216"/>
                  <a:gd name="T21" fmla="*/ 0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6" h="1125">
                    <a:moveTo>
                      <a:pt x="0" y="0"/>
                    </a:moveTo>
                    <a:lnTo>
                      <a:pt x="20" y="159"/>
                    </a:lnTo>
                    <a:lnTo>
                      <a:pt x="41" y="313"/>
                    </a:lnTo>
                    <a:lnTo>
                      <a:pt x="62" y="459"/>
                    </a:lnTo>
                    <a:lnTo>
                      <a:pt x="86" y="600"/>
                    </a:lnTo>
                    <a:lnTo>
                      <a:pt x="109" y="734"/>
                    </a:lnTo>
                    <a:lnTo>
                      <a:pt x="139" y="862"/>
                    </a:lnTo>
                    <a:lnTo>
                      <a:pt x="174" y="984"/>
                    </a:lnTo>
                    <a:lnTo>
                      <a:pt x="216" y="1101"/>
                    </a:lnTo>
                    <a:lnTo>
                      <a:pt x="0" y="1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1999" name="Freeform 367"/>
              <p:cNvSpPr>
                <a:spLocks/>
              </p:cNvSpPr>
              <p:nvPr/>
            </p:nvSpPr>
            <p:spPr bwMode="auto">
              <a:xfrm>
                <a:off x="757" y="1264"/>
                <a:ext cx="25" cy="14"/>
              </a:xfrm>
              <a:custGeom>
                <a:avLst/>
                <a:gdLst>
                  <a:gd name="T0" fmla="*/ 12 w 129"/>
                  <a:gd name="T1" fmla="*/ 0 h 69"/>
                  <a:gd name="T2" fmla="*/ 117 w 129"/>
                  <a:gd name="T3" fmla="*/ 17 h 69"/>
                  <a:gd name="T4" fmla="*/ 125 w 129"/>
                  <a:gd name="T5" fmla="*/ 21 h 69"/>
                  <a:gd name="T6" fmla="*/ 129 w 129"/>
                  <a:gd name="T7" fmla="*/ 31 h 69"/>
                  <a:gd name="T8" fmla="*/ 129 w 129"/>
                  <a:gd name="T9" fmla="*/ 60 h 69"/>
                  <a:gd name="T10" fmla="*/ 125 w 129"/>
                  <a:gd name="T11" fmla="*/ 67 h 69"/>
                  <a:gd name="T12" fmla="*/ 117 w 129"/>
                  <a:gd name="T13" fmla="*/ 69 h 69"/>
                  <a:gd name="T14" fmla="*/ 12 w 129"/>
                  <a:gd name="T15" fmla="*/ 52 h 69"/>
                  <a:gd name="T16" fmla="*/ 4 w 129"/>
                  <a:gd name="T17" fmla="*/ 46 h 69"/>
                  <a:gd name="T18" fmla="*/ 0 w 129"/>
                  <a:gd name="T19" fmla="*/ 39 h 69"/>
                  <a:gd name="T20" fmla="*/ 0 w 129"/>
                  <a:gd name="T21" fmla="*/ 8 h 69"/>
                  <a:gd name="T22" fmla="*/ 4 w 129"/>
                  <a:gd name="T23" fmla="*/ 1 h 69"/>
                  <a:gd name="T24" fmla="*/ 12 w 129"/>
                  <a:gd name="T2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9" h="69">
                    <a:moveTo>
                      <a:pt x="12" y="0"/>
                    </a:moveTo>
                    <a:lnTo>
                      <a:pt x="117" y="17"/>
                    </a:lnTo>
                    <a:lnTo>
                      <a:pt x="125" y="21"/>
                    </a:lnTo>
                    <a:lnTo>
                      <a:pt x="129" y="31"/>
                    </a:lnTo>
                    <a:lnTo>
                      <a:pt x="129" y="60"/>
                    </a:lnTo>
                    <a:lnTo>
                      <a:pt x="125" y="67"/>
                    </a:lnTo>
                    <a:lnTo>
                      <a:pt x="117" y="69"/>
                    </a:lnTo>
                    <a:lnTo>
                      <a:pt x="12" y="52"/>
                    </a:lnTo>
                    <a:lnTo>
                      <a:pt x="4" y="46"/>
                    </a:lnTo>
                    <a:lnTo>
                      <a:pt x="0" y="39"/>
                    </a:lnTo>
                    <a:lnTo>
                      <a:pt x="0" y="8"/>
                    </a:lnTo>
                    <a:lnTo>
                      <a:pt x="4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0" name="Freeform 368"/>
              <p:cNvSpPr>
                <a:spLocks/>
              </p:cNvSpPr>
              <p:nvPr/>
            </p:nvSpPr>
            <p:spPr bwMode="auto">
              <a:xfrm>
                <a:off x="736" y="1278"/>
                <a:ext cx="28" cy="10"/>
              </a:xfrm>
              <a:custGeom>
                <a:avLst/>
                <a:gdLst>
                  <a:gd name="T0" fmla="*/ 13 w 138"/>
                  <a:gd name="T1" fmla="*/ 0 h 51"/>
                  <a:gd name="T2" fmla="*/ 124 w 138"/>
                  <a:gd name="T3" fmla="*/ 0 h 51"/>
                  <a:gd name="T4" fmla="*/ 133 w 138"/>
                  <a:gd name="T5" fmla="*/ 2 h 51"/>
                  <a:gd name="T6" fmla="*/ 138 w 138"/>
                  <a:gd name="T7" fmla="*/ 10 h 51"/>
                  <a:gd name="T8" fmla="*/ 138 w 138"/>
                  <a:gd name="T9" fmla="*/ 41 h 51"/>
                  <a:gd name="T10" fmla="*/ 133 w 138"/>
                  <a:gd name="T11" fmla="*/ 47 h 51"/>
                  <a:gd name="T12" fmla="*/ 124 w 138"/>
                  <a:gd name="T13" fmla="*/ 51 h 51"/>
                  <a:gd name="T14" fmla="*/ 13 w 138"/>
                  <a:gd name="T15" fmla="*/ 51 h 51"/>
                  <a:gd name="T16" fmla="*/ 3 w 138"/>
                  <a:gd name="T17" fmla="*/ 47 h 51"/>
                  <a:gd name="T18" fmla="*/ 0 w 138"/>
                  <a:gd name="T19" fmla="*/ 41 h 51"/>
                  <a:gd name="T20" fmla="*/ 0 w 138"/>
                  <a:gd name="T21" fmla="*/ 10 h 51"/>
                  <a:gd name="T22" fmla="*/ 3 w 138"/>
                  <a:gd name="T23" fmla="*/ 2 h 51"/>
                  <a:gd name="T24" fmla="*/ 13 w 138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1">
                    <a:moveTo>
                      <a:pt x="13" y="0"/>
                    </a:moveTo>
                    <a:lnTo>
                      <a:pt x="124" y="0"/>
                    </a:lnTo>
                    <a:lnTo>
                      <a:pt x="133" y="2"/>
                    </a:lnTo>
                    <a:lnTo>
                      <a:pt x="138" y="10"/>
                    </a:lnTo>
                    <a:lnTo>
                      <a:pt x="138" y="41"/>
                    </a:lnTo>
                    <a:lnTo>
                      <a:pt x="133" y="47"/>
                    </a:lnTo>
                    <a:lnTo>
                      <a:pt x="124" y="51"/>
                    </a:lnTo>
                    <a:lnTo>
                      <a:pt x="13" y="51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3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1" name="Freeform 369"/>
              <p:cNvSpPr>
                <a:spLocks/>
              </p:cNvSpPr>
              <p:nvPr/>
            </p:nvSpPr>
            <p:spPr bwMode="auto">
              <a:xfrm>
                <a:off x="758" y="1289"/>
                <a:ext cx="27" cy="11"/>
              </a:xfrm>
              <a:custGeom>
                <a:avLst/>
                <a:gdLst>
                  <a:gd name="T0" fmla="*/ 13 w 137"/>
                  <a:gd name="T1" fmla="*/ 0 h 57"/>
                  <a:gd name="T2" fmla="*/ 123 w 137"/>
                  <a:gd name="T3" fmla="*/ 5 h 57"/>
                  <a:gd name="T4" fmla="*/ 132 w 137"/>
                  <a:gd name="T5" fmla="*/ 7 h 57"/>
                  <a:gd name="T6" fmla="*/ 137 w 137"/>
                  <a:gd name="T7" fmla="*/ 16 h 57"/>
                  <a:gd name="T8" fmla="*/ 137 w 137"/>
                  <a:gd name="T9" fmla="*/ 48 h 57"/>
                  <a:gd name="T10" fmla="*/ 132 w 137"/>
                  <a:gd name="T11" fmla="*/ 54 h 57"/>
                  <a:gd name="T12" fmla="*/ 123 w 137"/>
                  <a:gd name="T13" fmla="*/ 57 h 57"/>
                  <a:gd name="T14" fmla="*/ 13 w 137"/>
                  <a:gd name="T15" fmla="*/ 51 h 57"/>
                  <a:gd name="T16" fmla="*/ 3 w 137"/>
                  <a:gd name="T17" fmla="*/ 46 h 57"/>
                  <a:gd name="T18" fmla="*/ 0 w 137"/>
                  <a:gd name="T19" fmla="*/ 38 h 57"/>
                  <a:gd name="T20" fmla="*/ 0 w 137"/>
                  <a:gd name="T21" fmla="*/ 8 h 57"/>
                  <a:gd name="T22" fmla="*/ 3 w 137"/>
                  <a:gd name="T23" fmla="*/ 1 h 57"/>
                  <a:gd name="T24" fmla="*/ 13 w 137"/>
                  <a:gd name="T2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7">
                    <a:moveTo>
                      <a:pt x="13" y="0"/>
                    </a:moveTo>
                    <a:lnTo>
                      <a:pt x="123" y="5"/>
                    </a:lnTo>
                    <a:lnTo>
                      <a:pt x="132" y="7"/>
                    </a:lnTo>
                    <a:lnTo>
                      <a:pt x="137" y="16"/>
                    </a:lnTo>
                    <a:lnTo>
                      <a:pt x="137" y="48"/>
                    </a:lnTo>
                    <a:lnTo>
                      <a:pt x="132" y="54"/>
                    </a:lnTo>
                    <a:lnTo>
                      <a:pt x="123" y="57"/>
                    </a:lnTo>
                    <a:lnTo>
                      <a:pt x="13" y="51"/>
                    </a:lnTo>
                    <a:lnTo>
                      <a:pt x="3" y="46"/>
                    </a:lnTo>
                    <a:lnTo>
                      <a:pt x="0" y="38"/>
                    </a:lnTo>
                    <a:lnTo>
                      <a:pt x="0" y="8"/>
                    </a:lnTo>
                    <a:lnTo>
                      <a:pt x="3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2" name="Freeform 370"/>
              <p:cNvSpPr>
                <a:spLocks/>
              </p:cNvSpPr>
              <p:nvPr/>
            </p:nvSpPr>
            <p:spPr bwMode="auto">
              <a:xfrm>
                <a:off x="716" y="1288"/>
                <a:ext cx="28" cy="12"/>
              </a:xfrm>
              <a:custGeom>
                <a:avLst/>
                <a:gdLst>
                  <a:gd name="T0" fmla="*/ 15 w 138"/>
                  <a:gd name="T1" fmla="*/ 9 h 61"/>
                  <a:gd name="T2" fmla="*/ 125 w 138"/>
                  <a:gd name="T3" fmla="*/ 0 h 61"/>
                  <a:gd name="T4" fmla="*/ 134 w 138"/>
                  <a:gd name="T5" fmla="*/ 3 h 61"/>
                  <a:gd name="T6" fmla="*/ 138 w 138"/>
                  <a:gd name="T7" fmla="*/ 9 h 61"/>
                  <a:gd name="T8" fmla="*/ 138 w 138"/>
                  <a:gd name="T9" fmla="*/ 38 h 61"/>
                  <a:gd name="T10" fmla="*/ 134 w 138"/>
                  <a:gd name="T11" fmla="*/ 47 h 61"/>
                  <a:gd name="T12" fmla="*/ 125 w 138"/>
                  <a:gd name="T13" fmla="*/ 52 h 61"/>
                  <a:gd name="T14" fmla="*/ 15 w 138"/>
                  <a:gd name="T15" fmla="*/ 61 h 61"/>
                  <a:gd name="T16" fmla="*/ 4 w 138"/>
                  <a:gd name="T17" fmla="*/ 58 h 61"/>
                  <a:gd name="T18" fmla="*/ 0 w 138"/>
                  <a:gd name="T19" fmla="*/ 52 h 61"/>
                  <a:gd name="T20" fmla="*/ 0 w 138"/>
                  <a:gd name="T21" fmla="*/ 20 h 61"/>
                  <a:gd name="T22" fmla="*/ 4 w 138"/>
                  <a:gd name="T23" fmla="*/ 11 h 61"/>
                  <a:gd name="T24" fmla="*/ 15 w 138"/>
                  <a:gd name="T25" fmla="*/ 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61">
                    <a:moveTo>
                      <a:pt x="15" y="9"/>
                    </a:moveTo>
                    <a:lnTo>
                      <a:pt x="125" y="0"/>
                    </a:lnTo>
                    <a:lnTo>
                      <a:pt x="134" y="3"/>
                    </a:lnTo>
                    <a:lnTo>
                      <a:pt x="138" y="9"/>
                    </a:lnTo>
                    <a:lnTo>
                      <a:pt x="138" y="38"/>
                    </a:lnTo>
                    <a:lnTo>
                      <a:pt x="134" y="47"/>
                    </a:lnTo>
                    <a:lnTo>
                      <a:pt x="125" y="52"/>
                    </a:lnTo>
                    <a:lnTo>
                      <a:pt x="15" y="61"/>
                    </a:lnTo>
                    <a:lnTo>
                      <a:pt x="4" y="58"/>
                    </a:lnTo>
                    <a:lnTo>
                      <a:pt x="0" y="52"/>
                    </a:lnTo>
                    <a:lnTo>
                      <a:pt x="0" y="20"/>
                    </a:lnTo>
                    <a:lnTo>
                      <a:pt x="4" y="11"/>
                    </a:lnTo>
                    <a:lnTo>
                      <a:pt x="15" y="9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3" name="Freeform 371"/>
              <p:cNvSpPr>
                <a:spLocks/>
              </p:cNvSpPr>
              <p:nvPr/>
            </p:nvSpPr>
            <p:spPr bwMode="auto">
              <a:xfrm>
                <a:off x="747" y="1329"/>
                <a:ext cx="27" cy="11"/>
              </a:xfrm>
              <a:custGeom>
                <a:avLst/>
                <a:gdLst>
                  <a:gd name="T0" fmla="*/ 12 w 137"/>
                  <a:gd name="T1" fmla="*/ 0 h 55"/>
                  <a:gd name="T2" fmla="*/ 122 w 137"/>
                  <a:gd name="T3" fmla="*/ 4 h 55"/>
                  <a:gd name="T4" fmla="*/ 132 w 137"/>
                  <a:gd name="T5" fmla="*/ 6 h 55"/>
                  <a:gd name="T6" fmla="*/ 137 w 137"/>
                  <a:gd name="T7" fmla="*/ 14 h 55"/>
                  <a:gd name="T8" fmla="*/ 137 w 137"/>
                  <a:gd name="T9" fmla="*/ 45 h 55"/>
                  <a:gd name="T10" fmla="*/ 132 w 137"/>
                  <a:gd name="T11" fmla="*/ 51 h 55"/>
                  <a:gd name="T12" fmla="*/ 122 w 137"/>
                  <a:gd name="T13" fmla="*/ 55 h 55"/>
                  <a:gd name="T14" fmla="*/ 12 w 137"/>
                  <a:gd name="T15" fmla="*/ 51 h 55"/>
                  <a:gd name="T16" fmla="*/ 3 w 137"/>
                  <a:gd name="T17" fmla="*/ 47 h 55"/>
                  <a:gd name="T18" fmla="*/ 0 w 137"/>
                  <a:gd name="T19" fmla="*/ 41 h 55"/>
                  <a:gd name="T20" fmla="*/ 0 w 137"/>
                  <a:gd name="T21" fmla="*/ 9 h 55"/>
                  <a:gd name="T22" fmla="*/ 3 w 137"/>
                  <a:gd name="T23" fmla="*/ 3 h 55"/>
                  <a:gd name="T24" fmla="*/ 12 w 137"/>
                  <a:gd name="T2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5">
                    <a:moveTo>
                      <a:pt x="12" y="0"/>
                    </a:moveTo>
                    <a:lnTo>
                      <a:pt x="122" y="4"/>
                    </a:lnTo>
                    <a:lnTo>
                      <a:pt x="132" y="6"/>
                    </a:lnTo>
                    <a:lnTo>
                      <a:pt x="137" y="14"/>
                    </a:lnTo>
                    <a:lnTo>
                      <a:pt x="137" y="45"/>
                    </a:lnTo>
                    <a:lnTo>
                      <a:pt x="132" y="51"/>
                    </a:lnTo>
                    <a:lnTo>
                      <a:pt x="122" y="55"/>
                    </a:lnTo>
                    <a:lnTo>
                      <a:pt x="12" y="51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4" name="Freeform 372"/>
              <p:cNvSpPr>
                <a:spLocks/>
              </p:cNvSpPr>
              <p:nvPr/>
            </p:nvSpPr>
            <p:spPr bwMode="auto">
              <a:xfrm>
                <a:off x="763" y="1314"/>
                <a:ext cx="23" cy="13"/>
              </a:xfrm>
              <a:custGeom>
                <a:avLst/>
                <a:gdLst>
                  <a:gd name="T0" fmla="*/ 10 w 118"/>
                  <a:gd name="T1" fmla="*/ 0 h 64"/>
                  <a:gd name="T2" fmla="*/ 107 w 118"/>
                  <a:gd name="T3" fmla="*/ 12 h 64"/>
                  <a:gd name="T4" fmla="*/ 114 w 118"/>
                  <a:gd name="T5" fmla="*/ 17 h 64"/>
                  <a:gd name="T6" fmla="*/ 118 w 118"/>
                  <a:gd name="T7" fmla="*/ 24 h 64"/>
                  <a:gd name="T8" fmla="*/ 118 w 118"/>
                  <a:gd name="T9" fmla="*/ 55 h 64"/>
                  <a:gd name="T10" fmla="*/ 114 w 118"/>
                  <a:gd name="T11" fmla="*/ 62 h 64"/>
                  <a:gd name="T12" fmla="*/ 107 w 118"/>
                  <a:gd name="T13" fmla="*/ 64 h 64"/>
                  <a:gd name="T14" fmla="*/ 10 w 118"/>
                  <a:gd name="T15" fmla="*/ 52 h 64"/>
                  <a:gd name="T16" fmla="*/ 3 w 118"/>
                  <a:gd name="T17" fmla="*/ 47 h 64"/>
                  <a:gd name="T18" fmla="*/ 0 w 118"/>
                  <a:gd name="T19" fmla="*/ 39 h 64"/>
                  <a:gd name="T20" fmla="*/ 0 w 118"/>
                  <a:gd name="T21" fmla="*/ 10 h 64"/>
                  <a:gd name="T22" fmla="*/ 3 w 118"/>
                  <a:gd name="T23" fmla="*/ 1 h 64"/>
                  <a:gd name="T24" fmla="*/ 10 w 118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8" h="64">
                    <a:moveTo>
                      <a:pt x="10" y="0"/>
                    </a:moveTo>
                    <a:lnTo>
                      <a:pt x="107" y="12"/>
                    </a:lnTo>
                    <a:lnTo>
                      <a:pt x="114" y="17"/>
                    </a:lnTo>
                    <a:lnTo>
                      <a:pt x="118" y="24"/>
                    </a:lnTo>
                    <a:lnTo>
                      <a:pt x="118" y="55"/>
                    </a:lnTo>
                    <a:lnTo>
                      <a:pt x="114" y="62"/>
                    </a:lnTo>
                    <a:lnTo>
                      <a:pt x="107" y="64"/>
                    </a:lnTo>
                    <a:lnTo>
                      <a:pt x="10" y="52"/>
                    </a:lnTo>
                    <a:lnTo>
                      <a:pt x="3" y="47"/>
                    </a:lnTo>
                    <a:lnTo>
                      <a:pt x="0" y="39"/>
                    </a:lnTo>
                    <a:lnTo>
                      <a:pt x="0" y="10"/>
                    </a:lnTo>
                    <a:lnTo>
                      <a:pt x="3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5" name="Freeform 373"/>
              <p:cNvSpPr>
                <a:spLocks/>
              </p:cNvSpPr>
              <p:nvPr/>
            </p:nvSpPr>
            <p:spPr bwMode="auto">
              <a:xfrm>
                <a:off x="746" y="1246"/>
                <a:ext cx="23" cy="13"/>
              </a:xfrm>
              <a:custGeom>
                <a:avLst/>
                <a:gdLst>
                  <a:gd name="T0" fmla="*/ 11 w 117"/>
                  <a:gd name="T1" fmla="*/ 0 h 65"/>
                  <a:gd name="T2" fmla="*/ 106 w 117"/>
                  <a:gd name="T3" fmla="*/ 13 h 65"/>
                  <a:gd name="T4" fmla="*/ 114 w 117"/>
                  <a:gd name="T5" fmla="*/ 16 h 65"/>
                  <a:gd name="T6" fmla="*/ 117 w 117"/>
                  <a:gd name="T7" fmla="*/ 25 h 65"/>
                  <a:gd name="T8" fmla="*/ 117 w 117"/>
                  <a:gd name="T9" fmla="*/ 55 h 65"/>
                  <a:gd name="T10" fmla="*/ 114 w 117"/>
                  <a:gd name="T11" fmla="*/ 62 h 65"/>
                  <a:gd name="T12" fmla="*/ 106 w 117"/>
                  <a:gd name="T13" fmla="*/ 65 h 65"/>
                  <a:gd name="T14" fmla="*/ 11 w 117"/>
                  <a:gd name="T15" fmla="*/ 51 h 65"/>
                  <a:gd name="T16" fmla="*/ 2 w 117"/>
                  <a:gd name="T17" fmla="*/ 46 h 65"/>
                  <a:gd name="T18" fmla="*/ 0 w 117"/>
                  <a:gd name="T19" fmla="*/ 39 h 65"/>
                  <a:gd name="T20" fmla="*/ 0 w 117"/>
                  <a:gd name="T21" fmla="*/ 9 h 65"/>
                  <a:gd name="T22" fmla="*/ 2 w 117"/>
                  <a:gd name="T23" fmla="*/ 0 h 65"/>
                  <a:gd name="T24" fmla="*/ 11 w 117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65">
                    <a:moveTo>
                      <a:pt x="11" y="0"/>
                    </a:moveTo>
                    <a:lnTo>
                      <a:pt x="106" y="13"/>
                    </a:lnTo>
                    <a:lnTo>
                      <a:pt x="114" y="16"/>
                    </a:lnTo>
                    <a:lnTo>
                      <a:pt x="117" y="25"/>
                    </a:lnTo>
                    <a:lnTo>
                      <a:pt x="117" y="55"/>
                    </a:lnTo>
                    <a:lnTo>
                      <a:pt x="114" y="62"/>
                    </a:lnTo>
                    <a:lnTo>
                      <a:pt x="106" y="65"/>
                    </a:lnTo>
                    <a:lnTo>
                      <a:pt x="11" y="51"/>
                    </a:lnTo>
                    <a:lnTo>
                      <a:pt x="2" y="46"/>
                    </a:lnTo>
                    <a:lnTo>
                      <a:pt x="0" y="39"/>
                    </a:lnTo>
                    <a:lnTo>
                      <a:pt x="0" y="9"/>
                    </a:lnTo>
                    <a:lnTo>
                      <a:pt x="2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6" name="Freeform 374"/>
              <p:cNvSpPr>
                <a:spLocks/>
              </p:cNvSpPr>
              <p:nvPr/>
            </p:nvSpPr>
            <p:spPr bwMode="auto">
              <a:xfrm>
                <a:off x="773" y="1325"/>
                <a:ext cx="24" cy="14"/>
              </a:xfrm>
              <a:custGeom>
                <a:avLst/>
                <a:gdLst>
                  <a:gd name="T0" fmla="*/ 11 w 119"/>
                  <a:gd name="T1" fmla="*/ 0 h 69"/>
                  <a:gd name="T2" fmla="*/ 108 w 119"/>
                  <a:gd name="T3" fmla="*/ 18 h 69"/>
                  <a:gd name="T4" fmla="*/ 115 w 119"/>
                  <a:gd name="T5" fmla="*/ 22 h 69"/>
                  <a:gd name="T6" fmla="*/ 119 w 119"/>
                  <a:gd name="T7" fmla="*/ 31 h 69"/>
                  <a:gd name="T8" fmla="*/ 119 w 119"/>
                  <a:gd name="T9" fmla="*/ 60 h 69"/>
                  <a:gd name="T10" fmla="*/ 115 w 119"/>
                  <a:gd name="T11" fmla="*/ 68 h 69"/>
                  <a:gd name="T12" fmla="*/ 108 w 119"/>
                  <a:gd name="T13" fmla="*/ 69 h 69"/>
                  <a:gd name="T14" fmla="*/ 11 w 119"/>
                  <a:gd name="T15" fmla="*/ 52 h 69"/>
                  <a:gd name="T16" fmla="*/ 4 w 119"/>
                  <a:gd name="T17" fmla="*/ 47 h 69"/>
                  <a:gd name="T18" fmla="*/ 0 w 119"/>
                  <a:gd name="T19" fmla="*/ 39 h 69"/>
                  <a:gd name="T20" fmla="*/ 0 w 119"/>
                  <a:gd name="T21" fmla="*/ 9 h 69"/>
                  <a:gd name="T22" fmla="*/ 4 w 119"/>
                  <a:gd name="T23" fmla="*/ 1 h 69"/>
                  <a:gd name="T24" fmla="*/ 11 w 119"/>
                  <a:gd name="T2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9" h="69">
                    <a:moveTo>
                      <a:pt x="11" y="0"/>
                    </a:moveTo>
                    <a:lnTo>
                      <a:pt x="108" y="18"/>
                    </a:lnTo>
                    <a:lnTo>
                      <a:pt x="115" y="22"/>
                    </a:lnTo>
                    <a:lnTo>
                      <a:pt x="119" y="31"/>
                    </a:lnTo>
                    <a:lnTo>
                      <a:pt x="119" y="60"/>
                    </a:lnTo>
                    <a:lnTo>
                      <a:pt x="115" y="68"/>
                    </a:lnTo>
                    <a:lnTo>
                      <a:pt x="108" y="69"/>
                    </a:lnTo>
                    <a:lnTo>
                      <a:pt x="11" y="52"/>
                    </a:lnTo>
                    <a:lnTo>
                      <a:pt x="4" y="47"/>
                    </a:lnTo>
                    <a:lnTo>
                      <a:pt x="0" y="39"/>
                    </a:lnTo>
                    <a:lnTo>
                      <a:pt x="0" y="9"/>
                    </a:lnTo>
                    <a:lnTo>
                      <a:pt x="4" y="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7" name="Freeform 375"/>
              <p:cNvSpPr>
                <a:spLocks/>
              </p:cNvSpPr>
              <p:nvPr/>
            </p:nvSpPr>
            <p:spPr bwMode="auto">
              <a:xfrm>
                <a:off x="766" y="1376"/>
                <a:ext cx="22" cy="13"/>
              </a:xfrm>
              <a:custGeom>
                <a:avLst/>
                <a:gdLst>
                  <a:gd name="T0" fmla="*/ 10 w 112"/>
                  <a:gd name="T1" fmla="*/ 0 h 65"/>
                  <a:gd name="T2" fmla="*/ 102 w 112"/>
                  <a:gd name="T3" fmla="*/ 16 h 65"/>
                  <a:gd name="T4" fmla="*/ 109 w 112"/>
                  <a:gd name="T5" fmla="*/ 18 h 65"/>
                  <a:gd name="T6" fmla="*/ 112 w 112"/>
                  <a:gd name="T7" fmla="*/ 28 h 65"/>
                  <a:gd name="T8" fmla="*/ 112 w 112"/>
                  <a:gd name="T9" fmla="*/ 58 h 65"/>
                  <a:gd name="T10" fmla="*/ 109 w 112"/>
                  <a:gd name="T11" fmla="*/ 64 h 65"/>
                  <a:gd name="T12" fmla="*/ 102 w 112"/>
                  <a:gd name="T13" fmla="*/ 65 h 65"/>
                  <a:gd name="T14" fmla="*/ 10 w 112"/>
                  <a:gd name="T15" fmla="*/ 52 h 65"/>
                  <a:gd name="T16" fmla="*/ 3 w 112"/>
                  <a:gd name="T17" fmla="*/ 47 h 65"/>
                  <a:gd name="T18" fmla="*/ 0 w 112"/>
                  <a:gd name="T19" fmla="*/ 39 h 65"/>
                  <a:gd name="T20" fmla="*/ 0 w 112"/>
                  <a:gd name="T21" fmla="*/ 8 h 65"/>
                  <a:gd name="T22" fmla="*/ 3 w 112"/>
                  <a:gd name="T23" fmla="*/ 1 h 65"/>
                  <a:gd name="T24" fmla="*/ 10 w 112"/>
                  <a:gd name="T25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2" h="65">
                    <a:moveTo>
                      <a:pt x="10" y="0"/>
                    </a:moveTo>
                    <a:lnTo>
                      <a:pt x="102" y="16"/>
                    </a:lnTo>
                    <a:lnTo>
                      <a:pt x="109" y="18"/>
                    </a:lnTo>
                    <a:lnTo>
                      <a:pt x="112" y="28"/>
                    </a:lnTo>
                    <a:lnTo>
                      <a:pt x="112" y="58"/>
                    </a:lnTo>
                    <a:lnTo>
                      <a:pt x="109" y="64"/>
                    </a:lnTo>
                    <a:lnTo>
                      <a:pt x="102" y="65"/>
                    </a:lnTo>
                    <a:lnTo>
                      <a:pt x="10" y="52"/>
                    </a:lnTo>
                    <a:lnTo>
                      <a:pt x="3" y="47"/>
                    </a:lnTo>
                    <a:lnTo>
                      <a:pt x="0" y="39"/>
                    </a:lnTo>
                    <a:lnTo>
                      <a:pt x="0" y="8"/>
                    </a:lnTo>
                    <a:lnTo>
                      <a:pt x="3" y="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8" name="Freeform 376"/>
              <p:cNvSpPr>
                <a:spLocks/>
              </p:cNvSpPr>
              <p:nvPr/>
            </p:nvSpPr>
            <p:spPr bwMode="auto">
              <a:xfrm>
                <a:off x="705" y="1458"/>
                <a:ext cx="17" cy="12"/>
              </a:xfrm>
              <a:custGeom>
                <a:avLst/>
                <a:gdLst>
                  <a:gd name="T0" fmla="*/ 9 w 87"/>
                  <a:gd name="T1" fmla="*/ 12 h 64"/>
                  <a:gd name="T2" fmla="*/ 78 w 87"/>
                  <a:gd name="T3" fmla="*/ 0 h 64"/>
                  <a:gd name="T4" fmla="*/ 84 w 87"/>
                  <a:gd name="T5" fmla="*/ 1 h 64"/>
                  <a:gd name="T6" fmla="*/ 87 w 87"/>
                  <a:gd name="T7" fmla="*/ 9 h 64"/>
                  <a:gd name="T8" fmla="*/ 87 w 87"/>
                  <a:gd name="T9" fmla="*/ 40 h 64"/>
                  <a:gd name="T10" fmla="*/ 84 w 87"/>
                  <a:gd name="T11" fmla="*/ 46 h 64"/>
                  <a:gd name="T12" fmla="*/ 78 w 87"/>
                  <a:gd name="T13" fmla="*/ 52 h 64"/>
                  <a:gd name="T14" fmla="*/ 9 w 87"/>
                  <a:gd name="T15" fmla="*/ 64 h 64"/>
                  <a:gd name="T16" fmla="*/ 2 w 87"/>
                  <a:gd name="T17" fmla="*/ 62 h 64"/>
                  <a:gd name="T18" fmla="*/ 0 w 87"/>
                  <a:gd name="T19" fmla="*/ 56 h 64"/>
                  <a:gd name="T20" fmla="*/ 0 w 87"/>
                  <a:gd name="T21" fmla="*/ 25 h 64"/>
                  <a:gd name="T22" fmla="*/ 2 w 87"/>
                  <a:gd name="T23" fmla="*/ 15 h 64"/>
                  <a:gd name="T24" fmla="*/ 9 w 87"/>
                  <a:gd name="T25" fmla="*/ 1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4">
                    <a:moveTo>
                      <a:pt x="9" y="12"/>
                    </a:moveTo>
                    <a:lnTo>
                      <a:pt x="78" y="0"/>
                    </a:lnTo>
                    <a:lnTo>
                      <a:pt x="84" y="1"/>
                    </a:lnTo>
                    <a:lnTo>
                      <a:pt x="87" y="9"/>
                    </a:lnTo>
                    <a:lnTo>
                      <a:pt x="87" y="40"/>
                    </a:lnTo>
                    <a:lnTo>
                      <a:pt x="84" y="46"/>
                    </a:lnTo>
                    <a:lnTo>
                      <a:pt x="78" y="52"/>
                    </a:lnTo>
                    <a:lnTo>
                      <a:pt x="9" y="64"/>
                    </a:lnTo>
                    <a:lnTo>
                      <a:pt x="2" y="62"/>
                    </a:lnTo>
                    <a:lnTo>
                      <a:pt x="0" y="56"/>
                    </a:lnTo>
                    <a:lnTo>
                      <a:pt x="0" y="25"/>
                    </a:lnTo>
                    <a:lnTo>
                      <a:pt x="2" y="15"/>
                    </a:lnTo>
                    <a:lnTo>
                      <a:pt x="9" y="12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09" name="Freeform 377"/>
              <p:cNvSpPr>
                <a:spLocks/>
              </p:cNvSpPr>
              <p:nvPr/>
            </p:nvSpPr>
            <p:spPr bwMode="auto">
              <a:xfrm>
                <a:off x="699" y="1422"/>
                <a:ext cx="17" cy="13"/>
              </a:xfrm>
              <a:custGeom>
                <a:avLst/>
                <a:gdLst>
                  <a:gd name="T0" fmla="*/ 9 w 87"/>
                  <a:gd name="T1" fmla="*/ 13 h 65"/>
                  <a:gd name="T2" fmla="*/ 81 w 87"/>
                  <a:gd name="T3" fmla="*/ 0 h 65"/>
                  <a:gd name="T4" fmla="*/ 85 w 87"/>
                  <a:gd name="T5" fmla="*/ 3 h 65"/>
                  <a:gd name="T6" fmla="*/ 87 w 87"/>
                  <a:gd name="T7" fmla="*/ 10 h 65"/>
                  <a:gd name="T8" fmla="*/ 87 w 87"/>
                  <a:gd name="T9" fmla="*/ 41 h 65"/>
                  <a:gd name="T10" fmla="*/ 85 w 87"/>
                  <a:gd name="T11" fmla="*/ 47 h 65"/>
                  <a:gd name="T12" fmla="*/ 81 w 87"/>
                  <a:gd name="T13" fmla="*/ 53 h 65"/>
                  <a:gd name="T14" fmla="*/ 9 w 87"/>
                  <a:gd name="T15" fmla="*/ 65 h 65"/>
                  <a:gd name="T16" fmla="*/ 3 w 87"/>
                  <a:gd name="T17" fmla="*/ 62 h 65"/>
                  <a:gd name="T18" fmla="*/ 0 w 87"/>
                  <a:gd name="T19" fmla="*/ 55 h 65"/>
                  <a:gd name="T20" fmla="*/ 0 w 87"/>
                  <a:gd name="T21" fmla="*/ 25 h 65"/>
                  <a:gd name="T22" fmla="*/ 3 w 87"/>
                  <a:gd name="T23" fmla="*/ 16 h 65"/>
                  <a:gd name="T24" fmla="*/ 9 w 87"/>
                  <a:gd name="T25" fmla="*/ 1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5">
                    <a:moveTo>
                      <a:pt x="9" y="13"/>
                    </a:moveTo>
                    <a:lnTo>
                      <a:pt x="81" y="0"/>
                    </a:lnTo>
                    <a:lnTo>
                      <a:pt x="85" y="3"/>
                    </a:lnTo>
                    <a:lnTo>
                      <a:pt x="87" y="10"/>
                    </a:lnTo>
                    <a:lnTo>
                      <a:pt x="87" y="41"/>
                    </a:lnTo>
                    <a:lnTo>
                      <a:pt x="85" y="47"/>
                    </a:lnTo>
                    <a:lnTo>
                      <a:pt x="81" y="53"/>
                    </a:lnTo>
                    <a:lnTo>
                      <a:pt x="9" y="65"/>
                    </a:lnTo>
                    <a:lnTo>
                      <a:pt x="3" y="62"/>
                    </a:lnTo>
                    <a:lnTo>
                      <a:pt x="0" y="55"/>
                    </a:lnTo>
                    <a:lnTo>
                      <a:pt x="0" y="25"/>
                    </a:lnTo>
                    <a:lnTo>
                      <a:pt x="3" y="16"/>
                    </a:lnTo>
                    <a:lnTo>
                      <a:pt x="9" y="13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0" name="Freeform 378"/>
              <p:cNvSpPr>
                <a:spLocks/>
              </p:cNvSpPr>
              <p:nvPr/>
            </p:nvSpPr>
            <p:spPr bwMode="auto">
              <a:xfrm>
                <a:off x="753" y="1418"/>
                <a:ext cx="23" cy="13"/>
              </a:xfrm>
              <a:custGeom>
                <a:avLst/>
                <a:gdLst>
                  <a:gd name="T0" fmla="*/ 11 w 117"/>
                  <a:gd name="T1" fmla="*/ 0 h 64"/>
                  <a:gd name="T2" fmla="*/ 106 w 117"/>
                  <a:gd name="T3" fmla="*/ 12 h 64"/>
                  <a:gd name="T4" fmla="*/ 113 w 117"/>
                  <a:gd name="T5" fmla="*/ 15 h 64"/>
                  <a:gd name="T6" fmla="*/ 117 w 117"/>
                  <a:gd name="T7" fmla="*/ 23 h 64"/>
                  <a:gd name="T8" fmla="*/ 117 w 117"/>
                  <a:gd name="T9" fmla="*/ 53 h 64"/>
                  <a:gd name="T10" fmla="*/ 113 w 117"/>
                  <a:gd name="T11" fmla="*/ 60 h 64"/>
                  <a:gd name="T12" fmla="*/ 106 w 117"/>
                  <a:gd name="T13" fmla="*/ 64 h 64"/>
                  <a:gd name="T14" fmla="*/ 11 w 117"/>
                  <a:gd name="T15" fmla="*/ 52 h 64"/>
                  <a:gd name="T16" fmla="*/ 3 w 117"/>
                  <a:gd name="T17" fmla="*/ 47 h 64"/>
                  <a:gd name="T18" fmla="*/ 0 w 117"/>
                  <a:gd name="T19" fmla="*/ 39 h 64"/>
                  <a:gd name="T20" fmla="*/ 0 w 117"/>
                  <a:gd name="T21" fmla="*/ 8 h 64"/>
                  <a:gd name="T22" fmla="*/ 3 w 117"/>
                  <a:gd name="T23" fmla="*/ 2 h 64"/>
                  <a:gd name="T24" fmla="*/ 11 w 117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7" h="64">
                    <a:moveTo>
                      <a:pt x="11" y="0"/>
                    </a:moveTo>
                    <a:lnTo>
                      <a:pt x="106" y="12"/>
                    </a:lnTo>
                    <a:lnTo>
                      <a:pt x="113" y="15"/>
                    </a:lnTo>
                    <a:lnTo>
                      <a:pt x="117" y="23"/>
                    </a:lnTo>
                    <a:lnTo>
                      <a:pt x="117" y="53"/>
                    </a:lnTo>
                    <a:lnTo>
                      <a:pt x="113" y="60"/>
                    </a:lnTo>
                    <a:lnTo>
                      <a:pt x="106" y="64"/>
                    </a:lnTo>
                    <a:lnTo>
                      <a:pt x="11" y="52"/>
                    </a:lnTo>
                    <a:lnTo>
                      <a:pt x="3" y="47"/>
                    </a:lnTo>
                    <a:lnTo>
                      <a:pt x="0" y="39"/>
                    </a:lnTo>
                    <a:lnTo>
                      <a:pt x="0" y="8"/>
                    </a:lnTo>
                    <a:lnTo>
                      <a:pt x="3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1" name="Freeform 379"/>
              <p:cNvSpPr>
                <a:spLocks/>
              </p:cNvSpPr>
              <p:nvPr/>
            </p:nvSpPr>
            <p:spPr bwMode="auto">
              <a:xfrm>
                <a:off x="715" y="1446"/>
                <a:ext cx="24" cy="13"/>
              </a:xfrm>
              <a:custGeom>
                <a:avLst/>
                <a:gdLst>
                  <a:gd name="T0" fmla="*/ 11 w 120"/>
                  <a:gd name="T1" fmla="*/ 15 h 66"/>
                  <a:gd name="T2" fmla="*/ 109 w 120"/>
                  <a:gd name="T3" fmla="*/ 0 h 66"/>
                  <a:gd name="T4" fmla="*/ 117 w 120"/>
                  <a:gd name="T5" fmla="*/ 3 h 66"/>
                  <a:gd name="T6" fmla="*/ 120 w 120"/>
                  <a:gd name="T7" fmla="*/ 9 h 66"/>
                  <a:gd name="T8" fmla="*/ 120 w 120"/>
                  <a:gd name="T9" fmla="*/ 40 h 66"/>
                  <a:gd name="T10" fmla="*/ 117 w 120"/>
                  <a:gd name="T11" fmla="*/ 47 h 66"/>
                  <a:gd name="T12" fmla="*/ 109 w 120"/>
                  <a:gd name="T13" fmla="*/ 52 h 66"/>
                  <a:gd name="T14" fmla="*/ 11 w 120"/>
                  <a:gd name="T15" fmla="*/ 66 h 66"/>
                  <a:gd name="T16" fmla="*/ 3 w 120"/>
                  <a:gd name="T17" fmla="*/ 63 h 66"/>
                  <a:gd name="T18" fmla="*/ 0 w 120"/>
                  <a:gd name="T19" fmla="*/ 57 h 66"/>
                  <a:gd name="T20" fmla="*/ 0 w 120"/>
                  <a:gd name="T21" fmla="*/ 27 h 66"/>
                  <a:gd name="T22" fmla="*/ 3 w 120"/>
                  <a:gd name="T23" fmla="*/ 19 h 66"/>
                  <a:gd name="T24" fmla="*/ 11 w 120"/>
                  <a:gd name="T25" fmla="*/ 15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0" h="66">
                    <a:moveTo>
                      <a:pt x="11" y="15"/>
                    </a:moveTo>
                    <a:lnTo>
                      <a:pt x="109" y="0"/>
                    </a:lnTo>
                    <a:lnTo>
                      <a:pt x="117" y="3"/>
                    </a:lnTo>
                    <a:lnTo>
                      <a:pt x="120" y="9"/>
                    </a:lnTo>
                    <a:lnTo>
                      <a:pt x="120" y="40"/>
                    </a:lnTo>
                    <a:lnTo>
                      <a:pt x="117" y="47"/>
                    </a:lnTo>
                    <a:lnTo>
                      <a:pt x="109" y="52"/>
                    </a:lnTo>
                    <a:lnTo>
                      <a:pt x="11" y="66"/>
                    </a:lnTo>
                    <a:lnTo>
                      <a:pt x="3" y="63"/>
                    </a:lnTo>
                    <a:lnTo>
                      <a:pt x="0" y="57"/>
                    </a:lnTo>
                    <a:lnTo>
                      <a:pt x="0" y="27"/>
                    </a:lnTo>
                    <a:lnTo>
                      <a:pt x="3" y="19"/>
                    </a:lnTo>
                    <a:lnTo>
                      <a:pt x="11" y="15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2" name="Freeform 380"/>
              <p:cNvSpPr>
                <a:spLocks/>
              </p:cNvSpPr>
              <p:nvPr/>
            </p:nvSpPr>
            <p:spPr bwMode="auto">
              <a:xfrm>
                <a:off x="710" y="1411"/>
                <a:ext cx="24" cy="13"/>
              </a:xfrm>
              <a:custGeom>
                <a:avLst/>
                <a:gdLst>
                  <a:gd name="T0" fmla="*/ 12 w 121"/>
                  <a:gd name="T1" fmla="*/ 14 h 65"/>
                  <a:gd name="T2" fmla="*/ 110 w 121"/>
                  <a:gd name="T3" fmla="*/ 0 h 65"/>
                  <a:gd name="T4" fmla="*/ 117 w 121"/>
                  <a:gd name="T5" fmla="*/ 2 h 65"/>
                  <a:gd name="T6" fmla="*/ 121 w 121"/>
                  <a:gd name="T7" fmla="*/ 8 h 65"/>
                  <a:gd name="T8" fmla="*/ 121 w 121"/>
                  <a:gd name="T9" fmla="*/ 39 h 65"/>
                  <a:gd name="T10" fmla="*/ 117 w 121"/>
                  <a:gd name="T11" fmla="*/ 47 h 65"/>
                  <a:gd name="T12" fmla="*/ 110 w 121"/>
                  <a:gd name="T13" fmla="*/ 52 h 65"/>
                  <a:gd name="T14" fmla="*/ 12 w 121"/>
                  <a:gd name="T15" fmla="*/ 65 h 65"/>
                  <a:gd name="T16" fmla="*/ 2 w 121"/>
                  <a:gd name="T17" fmla="*/ 63 h 65"/>
                  <a:gd name="T18" fmla="*/ 0 w 121"/>
                  <a:gd name="T19" fmla="*/ 56 h 65"/>
                  <a:gd name="T20" fmla="*/ 0 w 121"/>
                  <a:gd name="T21" fmla="*/ 24 h 65"/>
                  <a:gd name="T22" fmla="*/ 2 w 121"/>
                  <a:gd name="T23" fmla="*/ 17 h 65"/>
                  <a:gd name="T24" fmla="*/ 12 w 121"/>
                  <a:gd name="T25" fmla="*/ 1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65">
                    <a:moveTo>
                      <a:pt x="12" y="14"/>
                    </a:moveTo>
                    <a:lnTo>
                      <a:pt x="110" y="0"/>
                    </a:lnTo>
                    <a:lnTo>
                      <a:pt x="117" y="2"/>
                    </a:lnTo>
                    <a:lnTo>
                      <a:pt x="121" y="8"/>
                    </a:lnTo>
                    <a:lnTo>
                      <a:pt x="121" y="39"/>
                    </a:lnTo>
                    <a:lnTo>
                      <a:pt x="117" y="47"/>
                    </a:lnTo>
                    <a:lnTo>
                      <a:pt x="110" y="52"/>
                    </a:lnTo>
                    <a:lnTo>
                      <a:pt x="12" y="65"/>
                    </a:lnTo>
                    <a:lnTo>
                      <a:pt x="2" y="63"/>
                    </a:lnTo>
                    <a:lnTo>
                      <a:pt x="0" y="56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3" name="Freeform 381"/>
              <p:cNvSpPr>
                <a:spLocks/>
              </p:cNvSpPr>
              <p:nvPr/>
            </p:nvSpPr>
            <p:spPr bwMode="auto">
              <a:xfrm>
                <a:off x="720" y="1430"/>
                <a:ext cx="24" cy="13"/>
              </a:xfrm>
              <a:custGeom>
                <a:avLst/>
                <a:gdLst>
                  <a:gd name="T0" fmla="*/ 10 w 121"/>
                  <a:gd name="T1" fmla="*/ 14 h 66"/>
                  <a:gd name="T2" fmla="*/ 109 w 121"/>
                  <a:gd name="T3" fmla="*/ 0 h 66"/>
                  <a:gd name="T4" fmla="*/ 116 w 121"/>
                  <a:gd name="T5" fmla="*/ 3 h 66"/>
                  <a:gd name="T6" fmla="*/ 121 w 121"/>
                  <a:gd name="T7" fmla="*/ 9 h 66"/>
                  <a:gd name="T8" fmla="*/ 121 w 121"/>
                  <a:gd name="T9" fmla="*/ 40 h 66"/>
                  <a:gd name="T10" fmla="*/ 116 w 121"/>
                  <a:gd name="T11" fmla="*/ 47 h 66"/>
                  <a:gd name="T12" fmla="*/ 109 w 121"/>
                  <a:gd name="T13" fmla="*/ 52 h 66"/>
                  <a:gd name="T14" fmla="*/ 10 w 121"/>
                  <a:gd name="T15" fmla="*/ 66 h 66"/>
                  <a:gd name="T16" fmla="*/ 2 w 121"/>
                  <a:gd name="T17" fmla="*/ 64 h 66"/>
                  <a:gd name="T18" fmla="*/ 0 w 121"/>
                  <a:gd name="T19" fmla="*/ 57 h 66"/>
                  <a:gd name="T20" fmla="*/ 0 w 121"/>
                  <a:gd name="T21" fmla="*/ 28 h 66"/>
                  <a:gd name="T22" fmla="*/ 2 w 121"/>
                  <a:gd name="T23" fmla="*/ 18 h 66"/>
                  <a:gd name="T24" fmla="*/ 10 w 121"/>
                  <a:gd name="T25" fmla="*/ 1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66">
                    <a:moveTo>
                      <a:pt x="10" y="14"/>
                    </a:moveTo>
                    <a:lnTo>
                      <a:pt x="109" y="0"/>
                    </a:lnTo>
                    <a:lnTo>
                      <a:pt x="116" y="3"/>
                    </a:lnTo>
                    <a:lnTo>
                      <a:pt x="121" y="9"/>
                    </a:lnTo>
                    <a:lnTo>
                      <a:pt x="121" y="40"/>
                    </a:lnTo>
                    <a:lnTo>
                      <a:pt x="116" y="47"/>
                    </a:lnTo>
                    <a:lnTo>
                      <a:pt x="109" y="52"/>
                    </a:lnTo>
                    <a:lnTo>
                      <a:pt x="10" y="66"/>
                    </a:lnTo>
                    <a:lnTo>
                      <a:pt x="2" y="64"/>
                    </a:lnTo>
                    <a:lnTo>
                      <a:pt x="0" y="57"/>
                    </a:lnTo>
                    <a:lnTo>
                      <a:pt x="0" y="28"/>
                    </a:lnTo>
                    <a:lnTo>
                      <a:pt x="2" y="18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4" name="Freeform 382"/>
              <p:cNvSpPr>
                <a:spLocks/>
              </p:cNvSpPr>
              <p:nvPr/>
            </p:nvSpPr>
            <p:spPr bwMode="auto">
              <a:xfrm>
                <a:off x="725" y="1387"/>
                <a:ext cx="24" cy="13"/>
              </a:xfrm>
              <a:custGeom>
                <a:avLst/>
                <a:gdLst>
                  <a:gd name="T0" fmla="*/ 12 w 122"/>
                  <a:gd name="T1" fmla="*/ 14 h 65"/>
                  <a:gd name="T2" fmla="*/ 110 w 122"/>
                  <a:gd name="T3" fmla="*/ 0 h 65"/>
                  <a:gd name="T4" fmla="*/ 118 w 122"/>
                  <a:gd name="T5" fmla="*/ 1 h 65"/>
                  <a:gd name="T6" fmla="*/ 122 w 122"/>
                  <a:gd name="T7" fmla="*/ 8 h 65"/>
                  <a:gd name="T8" fmla="*/ 122 w 122"/>
                  <a:gd name="T9" fmla="*/ 40 h 65"/>
                  <a:gd name="T10" fmla="*/ 118 w 122"/>
                  <a:gd name="T11" fmla="*/ 47 h 65"/>
                  <a:gd name="T12" fmla="*/ 110 w 122"/>
                  <a:gd name="T13" fmla="*/ 52 h 65"/>
                  <a:gd name="T14" fmla="*/ 12 w 122"/>
                  <a:gd name="T15" fmla="*/ 65 h 65"/>
                  <a:gd name="T16" fmla="*/ 3 w 122"/>
                  <a:gd name="T17" fmla="*/ 63 h 65"/>
                  <a:gd name="T18" fmla="*/ 0 w 122"/>
                  <a:gd name="T19" fmla="*/ 56 h 65"/>
                  <a:gd name="T20" fmla="*/ 0 w 122"/>
                  <a:gd name="T21" fmla="*/ 26 h 65"/>
                  <a:gd name="T22" fmla="*/ 3 w 122"/>
                  <a:gd name="T23" fmla="*/ 18 h 65"/>
                  <a:gd name="T24" fmla="*/ 12 w 122"/>
                  <a:gd name="T25" fmla="*/ 14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65">
                    <a:moveTo>
                      <a:pt x="12" y="14"/>
                    </a:moveTo>
                    <a:lnTo>
                      <a:pt x="110" y="0"/>
                    </a:lnTo>
                    <a:lnTo>
                      <a:pt x="118" y="1"/>
                    </a:lnTo>
                    <a:lnTo>
                      <a:pt x="122" y="8"/>
                    </a:lnTo>
                    <a:lnTo>
                      <a:pt x="122" y="40"/>
                    </a:lnTo>
                    <a:lnTo>
                      <a:pt x="118" y="47"/>
                    </a:lnTo>
                    <a:lnTo>
                      <a:pt x="110" y="52"/>
                    </a:lnTo>
                    <a:lnTo>
                      <a:pt x="12" y="65"/>
                    </a:lnTo>
                    <a:lnTo>
                      <a:pt x="3" y="63"/>
                    </a:lnTo>
                    <a:lnTo>
                      <a:pt x="0" y="56"/>
                    </a:lnTo>
                    <a:lnTo>
                      <a:pt x="0" y="26"/>
                    </a:lnTo>
                    <a:lnTo>
                      <a:pt x="3" y="18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5" name="Freeform 383"/>
              <p:cNvSpPr>
                <a:spLocks/>
              </p:cNvSpPr>
              <p:nvPr/>
            </p:nvSpPr>
            <p:spPr bwMode="auto">
              <a:xfrm>
                <a:off x="737" y="1401"/>
                <a:ext cx="24" cy="14"/>
              </a:xfrm>
              <a:custGeom>
                <a:avLst/>
                <a:gdLst>
                  <a:gd name="T0" fmla="*/ 11 w 122"/>
                  <a:gd name="T1" fmla="*/ 14 h 68"/>
                  <a:gd name="T2" fmla="*/ 110 w 122"/>
                  <a:gd name="T3" fmla="*/ 0 h 68"/>
                  <a:gd name="T4" fmla="*/ 118 w 122"/>
                  <a:gd name="T5" fmla="*/ 2 h 68"/>
                  <a:gd name="T6" fmla="*/ 122 w 122"/>
                  <a:gd name="T7" fmla="*/ 11 h 68"/>
                  <a:gd name="T8" fmla="*/ 122 w 122"/>
                  <a:gd name="T9" fmla="*/ 41 h 68"/>
                  <a:gd name="T10" fmla="*/ 118 w 122"/>
                  <a:gd name="T11" fmla="*/ 48 h 68"/>
                  <a:gd name="T12" fmla="*/ 110 w 122"/>
                  <a:gd name="T13" fmla="*/ 53 h 68"/>
                  <a:gd name="T14" fmla="*/ 11 w 122"/>
                  <a:gd name="T15" fmla="*/ 68 h 68"/>
                  <a:gd name="T16" fmla="*/ 3 w 122"/>
                  <a:gd name="T17" fmla="*/ 64 h 68"/>
                  <a:gd name="T18" fmla="*/ 0 w 122"/>
                  <a:gd name="T19" fmla="*/ 57 h 68"/>
                  <a:gd name="T20" fmla="*/ 0 w 122"/>
                  <a:gd name="T21" fmla="*/ 27 h 68"/>
                  <a:gd name="T22" fmla="*/ 3 w 122"/>
                  <a:gd name="T23" fmla="*/ 19 h 68"/>
                  <a:gd name="T24" fmla="*/ 11 w 122"/>
                  <a:gd name="T25" fmla="*/ 1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68">
                    <a:moveTo>
                      <a:pt x="11" y="14"/>
                    </a:moveTo>
                    <a:lnTo>
                      <a:pt x="110" y="0"/>
                    </a:lnTo>
                    <a:lnTo>
                      <a:pt x="118" y="2"/>
                    </a:lnTo>
                    <a:lnTo>
                      <a:pt x="122" y="11"/>
                    </a:lnTo>
                    <a:lnTo>
                      <a:pt x="122" y="41"/>
                    </a:lnTo>
                    <a:lnTo>
                      <a:pt x="118" y="48"/>
                    </a:lnTo>
                    <a:lnTo>
                      <a:pt x="110" y="53"/>
                    </a:lnTo>
                    <a:lnTo>
                      <a:pt x="11" y="68"/>
                    </a:lnTo>
                    <a:lnTo>
                      <a:pt x="3" y="64"/>
                    </a:lnTo>
                    <a:lnTo>
                      <a:pt x="0" y="57"/>
                    </a:lnTo>
                    <a:lnTo>
                      <a:pt x="0" y="27"/>
                    </a:lnTo>
                    <a:lnTo>
                      <a:pt x="3" y="19"/>
                    </a:lnTo>
                    <a:lnTo>
                      <a:pt x="11" y="14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6" name="Freeform 384"/>
              <p:cNvSpPr>
                <a:spLocks/>
              </p:cNvSpPr>
              <p:nvPr/>
            </p:nvSpPr>
            <p:spPr bwMode="auto">
              <a:xfrm>
                <a:off x="723" y="1366"/>
                <a:ext cx="24" cy="13"/>
              </a:xfrm>
              <a:custGeom>
                <a:avLst/>
                <a:gdLst>
                  <a:gd name="T0" fmla="*/ 10 w 121"/>
                  <a:gd name="T1" fmla="*/ 12 h 65"/>
                  <a:gd name="T2" fmla="*/ 109 w 121"/>
                  <a:gd name="T3" fmla="*/ 0 h 65"/>
                  <a:gd name="T4" fmla="*/ 116 w 121"/>
                  <a:gd name="T5" fmla="*/ 1 h 65"/>
                  <a:gd name="T6" fmla="*/ 121 w 121"/>
                  <a:gd name="T7" fmla="*/ 8 h 65"/>
                  <a:gd name="T8" fmla="*/ 121 w 121"/>
                  <a:gd name="T9" fmla="*/ 39 h 65"/>
                  <a:gd name="T10" fmla="*/ 116 w 121"/>
                  <a:gd name="T11" fmla="*/ 45 h 65"/>
                  <a:gd name="T12" fmla="*/ 109 w 121"/>
                  <a:gd name="T13" fmla="*/ 52 h 65"/>
                  <a:gd name="T14" fmla="*/ 10 w 121"/>
                  <a:gd name="T15" fmla="*/ 65 h 65"/>
                  <a:gd name="T16" fmla="*/ 2 w 121"/>
                  <a:gd name="T17" fmla="*/ 63 h 65"/>
                  <a:gd name="T18" fmla="*/ 0 w 121"/>
                  <a:gd name="T19" fmla="*/ 55 h 65"/>
                  <a:gd name="T20" fmla="*/ 0 w 121"/>
                  <a:gd name="T21" fmla="*/ 24 h 65"/>
                  <a:gd name="T22" fmla="*/ 2 w 121"/>
                  <a:gd name="T23" fmla="*/ 17 h 65"/>
                  <a:gd name="T24" fmla="*/ 10 w 121"/>
                  <a:gd name="T25" fmla="*/ 12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65">
                    <a:moveTo>
                      <a:pt x="10" y="12"/>
                    </a:moveTo>
                    <a:lnTo>
                      <a:pt x="109" y="0"/>
                    </a:lnTo>
                    <a:lnTo>
                      <a:pt x="116" y="1"/>
                    </a:lnTo>
                    <a:lnTo>
                      <a:pt x="121" y="8"/>
                    </a:lnTo>
                    <a:lnTo>
                      <a:pt x="121" y="39"/>
                    </a:lnTo>
                    <a:lnTo>
                      <a:pt x="116" y="45"/>
                    </a:lnTo>
                    <a:lnTo>
                      <a:pt x="109" y="52"/>
                    </a:lnTo>
                    <a:lnTo>
                      <a:pt x="10" y="65"/>
                    </a:lnTo>
                    <a:lnTo>
                      <a:pt x="2" y="63"/>
                    </a:lnTo>
                    <a:lnTo>
                      <a:pt x="0" y="55"/>
                    </a:lnTo>
                    <a:lnTo>
                      <a:pt x="0" y="24"/>
                    </a:lnTo>
                    <a:lnTo>
                      <a:pt x="2" y="17"/>
                    </a:lnTo>
                    <a:lnTo>
                      <a:pt x="10" y="12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7" name="Freeform 385"/>
              <p:cNvSpPr>
                <a:spLocks/>
              </p:cNvSpPr>
              <p:nvPr/>
            </p:nvSpPr>
            <p:spPr bwMode="auto">
              <a:xfrm>
                <a:off x="707" y="1384"/>
                <a:ext cx="24" cy="13"/>
              </a:xfrm>
              <a:custGeom>
                <a:avLst/>
                <a:gdLst>
                  <a:gd name="T0" fmla="*/ 11 w 121"/>
                  <a:gd name="T1" fmla="*/ 13 h 65"/>
                  <a:gd name="T2" fmla="*/ 111 w 121"/>
                  <a:gd name="T3" fmla="*/ 0 h 65"/>
                  <a:gd name="T4" fmla="*/ 118 w 121"/>
                  <a:gd name="T5" fmla="*/ 0 h 65"/>
                  <a:gd name="T6" fmla="*/ 121 w 121"/>
                  <a:gd name="T7" fmla="*/ 8 h 65"/>
                  <a:gd name="T8" fmla="*/ 121 w 121"/>
                  <a:gd name="T9" fmla="*/ 39 h 65"/>
                  <a:gd name="T10" fmla="*/ 118 w 121"/>
                  <a:gd name="T11" fmla="*/ 47 h 65"/>
                  <a:gd name="T12" fmla="*/ 111 w 121"/>
                  <a:gd name="T13" fmla="*/ 52 h 65"/>
                  <a:gd name="T14" fmla="*/ 11 w 121"/>
                  <a:gd name="T15" fmla="*/ 65 h 65"/>
                  <a:gd name="T16" fmla="*/ 4 w 121"/>
                  <a:gd name="T17" fmla="*/ 61 h 65"/>
                  <a:gd name="T18" fmla="*/ 0 w 121"/>
                  <a:gd name="T19" fmla="*/ 55 h 65"/>
                  <a:gd name="T20" fmla="*/ 0 w 121"/>
                  <a:gd name="T21" fmla="*/ 24 h 65"/>
                  <a:gd name="T22" fmla="*/ 4 w 121"/>
                  <a:gd name="T23" fmla="*/ 17 h 65"/>
                  <a:gd name="T24" fmla="*/ 11 w 121"/>
                  <a:gd name="T25" fmla="*/ 1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" h="65">
                    <a:moveTo>
                      <a:pt x="11" y="13"/>
                    </a:moveTo>
                    <a:lnTo>
                      <a:pt x="111" y="0"/>
                    </a:lnTo>
                    <a:lnTo>
                      <a:pt x="118" y="0"/>
                    </a:lnTo>
                    <a:lnTo>
                      <a:pt x="121" y="8"/>
                    </a:lnTo>
                    <a:lnTo>
                      <a:pt x="121" y="39"/>
                    </a:lnTo>
                    <a:lnTo>
                      <a:pt x="118" y="47"/>
                    </a:lnTo>
                    <a:lnTo>
                      <a:pt x="111" y="52"/>
                    </a:lnTo>
                    <a:lnTo>
                      <a:pt x="11" y="65"/>
                    </a:lnTo>
                    <a:lnTo>
                      <a:pt x="4" y="61"/>
                    </a:lnTo>
                    <a:lnTo>
                      <a:pt x="0" y="55"/>
                    </a:lnTo>
                    <a:lnTo>
                      <a:pt x="0" y="24"/>
                    </a:lnTo>
                    <a:lnTo>
                      <a:pt x="4" y="17"/>
                    </a:lnTo>
                    <a:lnTo>
                      <a:pt x="11" y="13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8" name="Freeform 386"/>
              <p:cNvSpPr>
                <a:spLocks/>
              </p:cNvSpPr>
              <p:nvPr/>
            </p:nvSpPr>
            <p:spPr bwMode="auto">
              <a:xfrm>
                <a:off x="701" y="1349"/>
                <a:ext cx="24" cy="13"/>
              </a:xfrm>
              <a:custGeom>
                <a:avLst/>
                <a:gdLst>
                  <a:gd name="T0" fmla="*/ 13 w 122"/>
                  <a:gd name="T1" fmla="*/ 13 h 65"/>
                  <a:gd name="T2" fmla="*/ 112 w 122"/>
                  <a:gd name="T3" fmla="*/ 0 h 65"/>
                  <a:gd name="T4" fmla="*/ 118 w 122"/>
                  <a:gd name="T5" fmla="*/ 2 h 65"/>
                  <a:gd name="T6" fmla="*/ 122 w 122"/>
                  <a:gd name="T7" fmla="*/ 8 h 65"/>
                  <a:gd name="T8" fmla="*/ 122 w 122"/>
                  <a:gd name="T9" fmla="*/ 41 h 65"/>
                  <a:gd name="T10" fmla="*/ 118 w 122"/>
                  <a:gd name="T11" fmla="*/ 47 h 65"/>
                  <a:gd name="T12" fmla="*/ 112 w 122"/>
                  <a:gd name="T13" fmla="*/ 50 h 65"/>
                  <a:gd name="T14" fmla="*/ 13 w 122"/>
                  <a:gd name="T15" fmla="*/ 65 h 65"/>
                  <a:gd name="T16" fmla="*/ 4 w 122"/>
                  <a:gd name="T17" fmla="*/ 63 h 65"/>
                  <a:gd name="T18" fmla="*/ 0 w 122"/>
                  <a:gd name="T19" fmla="*/ 57 h 65"/>
                  <a:gd name="T20" fmla="*/ 0 w 122"/>
                  <a:gd name="T21" fmla="*/ 26 h 65"/>
                  <a:gd name="T22" fmla="*/ 4 w 122"/>
                  <a:gd name="T23" fmla="*/ 18 h 65"/>
                  <a:gd name="T24" fmla="*/ 13 w 122"/>
                  <a:gd name="T25" fmla="*/ 1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2" h="65">
                    <a:moveTo>
                      <a:pt x="13" y="13"/>
                    </a:moveTo>
                    <a:lnTo>
                      <a:pt x="112" y="0"/>
                    </a:lnTo>
                    <a:lnTo>
                      <a:pt x="118" y="2"/>
                    </a:lnTo>
                    <a:lnTo>
                      <a:pt x="122" y="8"/>
                    </a:lnTo>
                    <a:lnTo>
                      <a:pt x="122" y="41"/>
                    </a:lnTo>
                    <a:lnTo>
                      <a:pt x="118" y="47"/>
                    </a:lnTo>
                    <a:lnTo>
                      <a:pt x="112" y="50"/>
                    </a:lnTo>
                    <a:lnTo>
                      <a:pt x="13" y="65"/>
                    </a:lnTo>
                    <a:lnTo>
                      <a:pt x="4" y="63"/>
                    </a:lnTo>
                    <a:lnTo>
                      <a:pt x="0" y="57"/>
                    </a:lnTo>
                    <a:lnTo>
                      <a:pt x="0" y="26"/>
                    </a:lnTo>
                    <a:lnTo>
                      <a:pt x="4" y="18"/>
                    </a:lnTo>
                    <a:lnTo>
                      <a:pt x="13" y="13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19" name="Freeform 387"/>
              <p:cNvSpPr>
                <a:spLocks/>
              </p:cNvSpPr>
              <p:nvPr/>
            </p:nvSpPr>
            <p:spPr bwMode="auto">
              <a:xfrm>
                <a:off x="710" y="1322"/>
                <a:ext cx="20" cy="14"/>
              </a:xfrm>
              <a:custGeom>
                <a:avLst/>
                <a:gdLst>
                  <a:gd name="T0" fmla="*/ 10 w 103"/>
                  <a:gd name="T1" fmla="*/ 16 h 69"/>
                  <a:gd name="T2" fmla="*/ 92 w 103"/>
                  <a:gd name="T3" fmla="*/ 0 h 69"/>
                  <a:gd name="T4" fmla="*/ 99 w 103"/>
                  <a:gd name="T5" fmla="*/ 0 h 69"/>
                  <a:gd name="T6" fmla="*/ 103 w 103"/>
                  <a:gd name="T7" fmla="*/ 9 h 69"/>
                  <a:gd name="T8" fmla="*/ 103 w 103"/>
                  <a:gd name="T9" fmla="*/ 38 h 69"/>
                  <a:gd name="T10" fmla="*/ 99 w 103"/>
                  <a:gd name="T11" fmla="*/ 46 h 69"/>
                  <a:gd name="T12" fmla="*/ 92 w 103"/>
                  <a:gd name="T13" fmla="*/ 52 h 69"/>
                  <a:gd name="T14" fmla="*/ 10 w 103"/>
                  <a:gd name="T15" fmla="*/ 69 h 69"/>
                  <a:gd name="T16" fmla="*/ 2 w 103"/>
                  <a:gd name="T17" fmla="*/ 67 h 69"/>
                  <a:gd name="T18" fmla="*/ 0 w 103"/>
                  <a:gd name="T19" fmla="*/ 61 h 69"/>
                  <a:gd name="T20" fmla="*/ 0 w 103"/>
                  <a:gd name="T21" fmla="*/ 30 h 69"/>
                  <a:gd name="T22" fmla="*/ 2 w 103"/>
                  <a:gd name="T23" fmla="*/ 21 h 69"/>
                  <a:gd name="T24" fmla="*/ 10 w 103"/>
                  <a:gd name="T25" fmla="*/ 16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" h="69">
                    <a:moveTo>
                      <a:pt x="10" y="16"/>
                    </a:moveTo>
                    <a:lnTo>
                      <a:pt x="92" y="0"/>
                    </a:lnTo>
                    <a:lnTo>
                      <a:pt x="99" y="0"/>
                    </a:lnTo>
                    <a:lnTo>
                      <a:pt x="103" y="9"/>
                    </a:lnTo>
                    <a:lnTo>
                      <a:pt x="103" y="38"/>
                    </a:lnTo>
                    <a:lnTo>
                      <a:pt x="99" y="46"/>
                    </a:lnTo>
                    <a:lnTo>
                      <a:pt x="92" y="52"/>
                    </a:lnTo>
                    <a:lnTo>
                      <a:pt x="10" y="69"/>
                    </a:lnTo>
                    <a:lnTo>
                      <a:pt x="2" y="67"/>
                    </a:lnTo>
                    <a:lnTo>
                      <a:pt x="0" y="61"/>
                    </a:lnTo>
                    <a:lnTo>
                      <a:pt x="0" y="30"/>
                    </a:lnTo>
                    <a:lnTo>
                      <a:pt x="2" y="21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0" name="Freeform 388"/>
              <p:cNvSpPr>
                <a:spLocks/>
              </p:cNvSpPr>
              <p:nvPr/>
            </p:nvSpPr>
            <p:spPr bwMode="auto">
              <a:xfrm>
                <a:off x="700" y="1301"/>
                <a:ext cx="21" cy="13"/>
              </a:xfrm>
              <a:custGeom>
                <a:avLst/>
                <a:gdLst>
                  <a:gd name="T0" fmla="*/ 10 w 104"/>
                  <a:gd name="T1" fmla="*/ 15 h 65"/>
                  <a:gd name="T2" fmla="*/ 93 w 104"/>
                  <a:gd name="T3" fmla="*/ 0 h 65"/>
                  <a:gd name="T4" fmla="*/ 100 w 104"/>
                  <a:gd name="T5" fmla="*/ 2 h 65"/>
                  <a:gd name="T6" fmla="*/ 104 w 104"/>
                  <a:gd name="T7" fmla="*/ 11 h 65"/>
                  <a:gd name="T8" fmla="*/ 104 w 104"/>
                  <a:gd name="T9" fmla="*/ 39 h 65"/>
                  <a:gd name="T10" fmla="*/ 100 w 104"/>
                  <a:gd name="T11" fmla="*/ 47 h 65"/>
                  <a:gd name="T12" fmla="*/ 93 w 104"/>
                  <a:gd name="T13" fmla="*/ 52 h 65"/>
                  <a:gd name="T14" fmla="*/ 10 w 104"/>
                  <a:gd name="T15" fmla="*/ 65 h 65"/>
                  <a:gd name="T16" fmla="*/ 2 w 104"/>
                  <a:gd name="T17" fmla="*/ 63 h 65"/>
                  <a:gd name="T18" fmla="*/ 0 w 104"/>
                  <a:gd name="T19" fmla="*/ 57 h 65"/>
                  <a:gd name="T20" fmla="*/ 0 w 104"/>
                  <a:gd name="T21" fmla="*/ 27 h 65"/>
                  <a:gd name="T22" fmla="*/ 2 w 104"/>
                  <a:gd name="T23" fmla="*/ 18 h 65"/>
                  <a:gd name="T24" fmla="*/ 10 w 104"/>
                  <a:gd name="T25" fmla="*/ 1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4" h="65">
                    <a:moveTo>
                      <a:pt x="10" y="15"/>
                    </a:moveTo>
                    <a:lnTo>
                      <a:pt x="93" y="0"/>
                    </a:lnTo>
                    <a:lnTo>
                      <a:pt x="100" y="2"/>
                    </a:lnTo>
                    <a:lnTo>
                      <a:pt x="104" y="11"/>
                    </a:lnTo>
                    <a:lnTo>
                      <a:pt x="104" y="39"/>
                    </a:lnTo>
                    <a:lnTo>
                      <a:pt x="100" y="47"/>
                    </a:lnTo>
                    <a:lnTo>
                      <a:pt x="93" y="52"/>
                    </a:lnTo>
                    <a:lnTo>
                      <a:pt x="10" y="65"/>
                    </a:lnTo>
                    <a:lnTo>
                      <a:pt x="2" y="63"/>
                    </a:lnTo>
                    <a:lnTo>
                      <a:pt x="0" y="57"/>
                    </a:lnTo>
                    <a:lnTo>
                      <a:pt x="0" y="27"/>
                    </a:lnTo>
                    <a:lnTo>
                      <a:pt x="2" y="18"/>
                    </a:lnTo>
                    <a:lnTo>
                      <a:pt x="10" y="15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1" name="Freeform 389"/>
              <p:cNvSpPr>
                <a:spLocks/>
              </p:cNvSpPr>
              <p:nvPr/>
            </p:nvSpPr>
            <p:spPr bwMode="auto">
              <a:xfrm>
                <a:off x="731" y="1344"/>
                <a:ext cx="28" cy="10"/>
              </a:xfrm>
              <a:custGeom>
                <a:avLst/>
                <a:gdLst>
                  <a:gd name="T0" fmla="*/ 12 w 137"/>
                  <a:gd name="T1" fmla="*/ 0 h 51"/>
                  <a:gd name="T2" fmla="*/ 122 w 137"/>
                  <a:gd name="T3" fmla="*/ 0 h 51"/>
                  <a:gd name="T4" fmla="*/ 132 w 137"/>
                  <a:gd name="T5" fmla="*/ 1 h 51"/>
                  <a:gd name="T6" fmla="*/ 137 w 137"/>
                  <a:gd name="T7" fmla="*/ 9 h 51"/>
                  <a:gd name="T8" fmla="*/ 137 w 137"/>
                  <a:gd name="T9" fmla="*/ 41 h 51"/>
                  <a:gd name="T10" fmla="*/ 132 w 137"/>
                  <a:gd name="T11" fmla="*/ 47 h 51"/>
                  <a:gd name="T12" fmla="*/ 122 w 137"/>
                  <a:gd name="T13" fmla="*/ 51 h 51"/>
                  <a:gd name="T14" fmla="*/ 12 w 137"/>
                  <a:gd name="T15" fmla="*/ 51 h 51"/>
                  <a:gd name="T16" fmla="*/ 2 w 137"/>
                  <a:gd name="T17" fmla="*/ 47 h 51"/>
                  <a:gd name="T18" fmla="*/ 0 w 137"/>
                  <a:gd name="T19" fmla="*/ 41 h 51"/>
                  <a:gd name="T20" fmla="*/ 0 w 137"/>
                  <a:gd name="T21" fmla="*/ 9 h 51"/>
                  <a:gd name="T22" fmla="*/ 2 w 137"/>
                  <a:gd name="T23" fmla="*/ 1 h 51"/>
                  <a:gd name="T24" fmla="*/ 12 w 137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1">
                    <a:moveTo>
                      <a:pt x="12" y="0"/>
                    </a:moveTo>
                    <a:lnTo>
                      <a:pt x="122" y="0"/>
                    </a:lnTo>
                    <a:lnTo>
                      <a:pt x="132" y="1"/>
                    </a:lnTo>
                    <a:lnTo>
                      <a:pt x="137" y="9"/>
                    </a:lnTo>
                    <a:lnTo>
                      <a:pt x="137" y="41"/>
                    </a:lnTo>
                    <a:lnTo>
                      <a:pt x="132" y="47"/>
                    </a:lnTo>
                    <a:lnTo>
                      <a:pt x="122" y="51"/>
                    </a:lnTo>
                    <a:lnTo>
                      <a:pt x="12" y="51"/>
                    </a:lnTo>
                    <a:lnTo>
                      <a:pt x="2" y="47"/>
                    </a:lnTo>
                    <a:lnTo>
                      <a:pt x="0" y="41"/>
                    </a:lnTo>
                    <a:lnTo>
                      <a:pt x="0" y="9"/>
                    </a:lnTo>
                    <a:lnTo>
                      <a:pt x="2" y="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2" name="Freeform 390"/>
              <p:cNvSpPr>
                <a:spLocks/>
              </p:cNvSpPr>
              <p:nvPr/>
            </p:nvSpPr>
            <p:spPr bwMode="auto">
              <a:xfrm>
                <a:off x="737" y="1754"/>
                <a:ext cx="28" cy="10"/>
              </a:xfrm>
              <a:custGeom>
                <a:avLst/>
                <a:gdLst>
                  <a:gd name="T0" fmla="*/ 13 w 138"/>
                  <a:gd name="T1" fmla="*/ 0 h 51"/>
                  <a:gd name="T2" fmla="*/ 124 w 138"/>
                  <a:gd name="T3" fmla="*/ 0 h 51"/>
                  <a:gd name="T4" fmla="*/ 133 w 138"/>
                  <a:gd name="T5" fmla="*/ 2 h 51"/>
                  <a:gd name="T6" fmla="*/ 138 w 138"/>
                  <a:gd name="T7" fmla="*/ 10 h 51"/>
                  <a:gd name="T8" fmla="*/ 138 w 138"/>
                  <a:gd name="T9" fmla="*/ 41 h 51"/>
                  <a:gd name="T10" fmla="*/ 133 w 138"/>
                  <a:gd name="T11" fmla="*/ 47 h 51"/>
                  <a:gd name="T12" fmla="*/ 124 w 138"/>
                  <a:gd name="T13" fmla="*/ 51 h 51"/>
                  <a:gd name="T14" fmla="*/ 13 w 138"/>
                  <a:gd name="T15" fmla="*/ 51 h 51"/>
                  <a:gd name="T16" fmla="*/ 4 w 138"/>
                  <a:gd name="T17" fmla="*/ 47 h 51"/>
                  <a:gd name="T18" fmla="*/ 0 w 138"/>
                  <a:gd name="T19" fmla="*/ 41 h 51"/>
                  <a:gd name="T20" fmla="*/ 0 w 138"/>
                  <a:gd name="T21" fmla="*/ 10 h 51"/>
                  <a:gd name="T22" fmla="*/ 4 w 138"/>
                  <a:gd name="T23" fmla="*/ 2 h 51"/>
                  <a:gd name="T24" fmla="*/ 13 w 138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1">
                    <a:moveTo>
                      <a:pt x="13" y="0"/>
                    </a:moveTo>
                    <a:lnTo>
                      <a:pt x="124" y="0"/>
                    </a:lnTo>
                    <a:lnTo>
                      <a:pt x="133" y="2"/>
                    </a:lnTo>
                    <a:lnTo>
                      <a:pt x="138" y="10"/>
                    </a:lnTo>
                    <a:lnTo>
                      <a:pt x="138" y="41"/>
                    </a:lnTo>
                    <a:lnTo>
                      <a:pt x="133" y="47"/>
                    </a:lnTo>
                    <a:lnTo>
                      <a:pt x="124" y="51"/>
                    </a:lnTo>
                    <a:lnTo>
                      <a:pt x="13" y="51"/>
                    </a:lnTo>
                    <a:lnTo>
                      <a:pt x="4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3" name="Freeform 391"/>
              <p:cNvSpPr>
                <a:spLocks/>
              </p:cNvSpPr>
              <p:nvPr/>
            </p:nvSpPr>
            <p:spPr bwMode="auto">
              <a:xfrm>
                <a:off x="732" y="1740"/>
                <a:ext cx="27" cy="10"/>
              </a:xfrm>
              <a:custGeom>
                <a:avLst/>
                <a:gdLst>
                  <a:gd name="T0" fmla="*/ 13 w 135"/>
                  <a:gd name="T1" fmla="*/ 0 h 50"/>
                  <a:gd name="T2" fmla="*/ 123 w 135"/>
                  <a:gd name="T3" fmla="*/ 0 h 50"/>
                  <a:gd name="T4" fmla="*/ 132 w 135"/>
                  <a:gd name="T5" fmla="*/ 2 h 50"/>
                  <a:gd name="T6" fmla="*/ 135 w 135"/>
                  <a:gd name="T7" fmla="*/ 9 h 50"/>
                  <a:gd name="T8" fmla="*/ 135 w 135"/>
                  <a:gd name="T9" fmla="*/ 40 h 50"/>
                  <a:gd name="T10" fmla="*/ 132 w 135"/>
                  <a:gd name="T11" fmla="*/ 47 h 50"/>
                  <a:gd name="T12" fmla="*/ 123 w 135"/>
                  <a:gd name="T13" fmla="*/ 50 h 50"/>
                  <a:gd name="T14" fmla="*/ 13 w 135"/>
                  <a:gd name="T15" fmla="*/ 50 h 50"/>
                  <a:gd name="T16" fmla="*/ 3 w 135"/>
                  <a:gd name="T17" fmla="*/ 47 h 50"/>
                  <a:gd name="T18" fmla="*/ 0 w 135"/>
                  <a:gd name="T19" fmla="*/ 40 h 50"/>
                  <a:gd name="T20" fmla="*/ 0 w 135"/>
                  <a:gd name="T21" fmla="*/ 9 h 50"/>
                  <a:gd name="T22" fmla="*/ 3 w 135"/>
                  <a:gd name="T23" fmla="*/ 2 h 50"/>
                  <a:gd name="T24" fmla="*/ 13 w 135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5" h="50">
                    <a:moveTo>
                      <a:pt x="13" y="0"/>
                    </a:moveTo>
                    <a:lnTo>
                      <a:pt x="123" y="0"/>
                    </a:lnTo>
                    <a:lnTo>
                      <a:pt x="132" y="2"/>
                    </a:lnTo>
                    <a:lnTo>
                      <a:pt x="135" y="9"/>
                    </a:lnTo>
                    <a:lnTo>
                      <a:pt x="135" y="40"/>
                    </a:lnTo>
                    <a:lnTo>
                      <a:pt x="132" y="47"/>
                    </a:lnTo>
                    <a:lnTo>
                      <a:pt x="123" y="50"/>
                    </a:lnTo>
                    <a:lnTo>
                      <a:pt x="13" y="50"/>
                    </a:lnTo>
                    <a:lnTo>
                      <a:pt x="3" y="47"/>
                    </a:lnTo>
                    <a:lnTo>
                      <a:pt x="0" y="40"/>
                    </a:lnTo>
                    <a:lnTo>
                      <a:pt x="0" y="9"/>
                    </a:lnTo>
                    <a:lnTo>
                      <a:pt x="3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4" name="Freeform 392"/>
              <p:cNvSpPr>
                <a:spLocks/>
              </p:cNvSpPr>
              <p:nvPr/>
            </p:nvSpPr>
            <p:spPr bwMode="auto">
              <a:xfrm>
                <a:off x="754" y="1721"/>
                <a:ext cx="27" cy="11"/>
              </a:xfrm>
              <a:custGeom>
                <a:avLst/>
                <a:gdLst>
                  <a:gd name="T0" fmla="*/ 12 w 136"/>
                  <a:gd name="T1" fmla="*/ 0 h 52"/>
                  <a:gd name="T2" fmla="*/ 124 w 136"/>
                  <a:gd name="T3" fmla="*/ 0 h 52"/>
                  <a:gd name="T4" fmla="*/ 131 w 136"/>
                  <a:gd name="T5" fmla="*/ 4 h 52"/>
                  <a:gd name="T6" fmla="*/ 136 w 136"/>
                  <a:gd name="T7" fmla="*/ 11 h 52"/>
                  <a:gd name="T8" fmla="*/ 136 w 136"/>
                  <a:gd name="T9" fmla="*/ 41 h 52"/>
                  <a:gd name="T10" fmla="*/ 131 w 136"/>
                  <a:gd name="T11" fmla="*/ 48 h 52"/>
                  <a:gd name="T12" fmla="*/ 124 w 136"/>
                  <a:gd name="T13" fmla="*/ 52 h 52"/>
                  <a:gd name="T14" fmla="*/ 12 w 136"/>
                  <a:gd name="T15" fmla="*/ 52 h 52"/>
                  <a:gd name="T16" fmla="*/ 2 w 136"/>
                  <a:gd name="T17" fmla="*/ 48 h 52"/>
                  <a:gd name="T18" fmla="*/ 0 w 136"/>
                  <a:gd name="T19" fmla="*/ 41 h 52"/>
                  <a:gd name="T20" fmla="*/ 0 w 136"/>
                  <a:gd name="T21" fmla="*/ 11 h 52"/>
                  <a:gd name="T22" fmla="*/ 2 w 136"/>
                  <a:gd name="T23" fmla="*/ 4 h 52"/>
                  <a:gd name="T24" fmla="*/ 12 w 136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2">
                    <a:moveTo>
                      <a:pt x="12" y="0"/>
                    </a:moveTo>
                    <a:lnTo>
                      <a:pt x="124" y="0"/>
                    </a:lnTo>
                    <a:lnTo>
                      <a:pt x="131" y="4"/>
                    </a:lnTo>
                    <a:lnTo>
                      <a:pt x="136" y="11"/>
                    </a:lnTo>
                    <a:lnTo>
                      <a:pt x="136" y="41"/>
                    </a:lnTo>
                    <a:lnTo>
                      <a:pt x="131" y="48"/>
                    </a:lnTo>
                    <a:lnTo>
                      <a:pt x="124" y="52"/>
                    </a:lnTo>
                    <a:lnTo>
                      <a:pt x="12" y="52"/>
                    </a:lnTo>
                    <a:lnTo>
                      <a:pt x="2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5" name="Freeform 393"/>
              <p:cNvSpPr>
                <a:spLocks/>
              </p:cNvSpPr>
              <p:nvPr/>
            </p:nvSpPr>
            <p:spPr bwMode="auto">
              <a:xfrm>
                <a:off x="759" y="1736"/>
                <a:ext cx="28" cy="11"/>
              </a:xfrm>
              <a:custGeom>
                <a:avLst/>
                <a:gdLst>
                  <a:gd name="T0" fmla="*/ 13 w 138"/>
                  <a:gd name="T1" fmla="*/ 0 h 51"/>
                  <a:gd name="T2" fmla="*/ 124 w 138"/>
                  <a:gd name="T3" fmla="*/ 0 h 51"/>
                  <a:gd name="T4" fmla="*/ 133 w 138"/>
                  <a:gd name="T5" fmla="*/ 3 h 51"/>
                  <a:gd name="T6" fmla="*/ 138 w 138"/>
                  <a:gd name="T7" fmla="*/ 10 h 51"/>
                  <a:gd name="T8" fmla="*/ 138 w 138"/>
                  <a:gd name="T9" fmla="*/ 41 h 51"/>
                  <a:gd name="T10" fmla="*/ 133 w 138"/>
                  <a:gd name="T11" fmla="*/ 48 h 51"/>
                  <a:gd name="T12" fmla="*/ 124 w 138"/>
                  <a:gd name="T13" fmla="*/ 51 h 51"/>
                  <a:gd name="T14" fmla="*/ 13 w 138"/>
                  <a:gd name="T15" fmla="*/ 51 h 51"/>
                  <a:gd name="T16" fmla="*/ 4 w 138"/>
                  <a:gd name="T17" fmla="*/ 48 h 51"/>
                  <a:gd name="T18" fmla="*/ 0 w 138"/>
                  <a:gd name="T19" fmla="*/ 41 h 51"/>
                  <a:gd name="T20" fmla="*/ 0 w 138"/>
                  <a:gd name="T21" fmla="*/ 10 h 51"/>
                  <a:gd name="T22" fmla="*/ 4 w 138"/>
                  <a:gd name="T23" fmla="*/ 3 h 51"/>
                  <a:gd name="T24" fmla="*/ 13 w 138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1">
                    <a:moveTo>
                      <a:pt x="13" y="0"/>
                    </a:moveTo>
                    <a:lnTo>
                      <a:pt x="124" y="0"/>
                    </a:lnTo>
                    <a:lnTo>
                      <a:pt x="133" y="3"/>
                    </a:lnTo>
                    <a:lnTo>
                      <a:pt x="138" y="10"/>
                    </a:lnTo>
                    <a:lnTo>
                      <a:pt x="138" y="41"/>
                    </a:lnTo>
                    <a:lnTo>
                      <a:pt x="133" y="48"/>
                    </a:lnTo>
                    <a:lnTo>
                      <a:pt x="124" y="51"/>
                    </a:lnTo>
                    <a:lnTo>
                      <a:pt x="13" y="51"/>
                    </a:lnTo>
                    <a:lnTo>
                      <a:pt x="4" y="48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4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6" name="Freeform 394"/>
              <p:cNvSpPr>
                <a:spLocks/>
              </p:cNvSpPr>
              <p:nvPr/>
            </p:nvSpPr>
            <p:spPr bwMode="auto">
              <a:xfrm>
                <a:off x="762" y="1712"/>
                <a:ext cx="28" cy="10"/>
              </a:xfrm>
              <a:custGeom>
                <a:avLst/>
                <a:gdLst>
                  <a:gd name="T0" fmla="*/ 14 w 137"/>
                  <a:gd name="T1" fmla="*/ 0 h 52"/>
                  <a:gd name="T2" fmla="*/ 125 w 137"/>
                  <a:gd name="T3" fmla="*/ 0 h 52"/>
                  <a:gd name="T4" fmla="*/ 133 w 137"/>
                  <a:gd name="T5" fmla="*/ 3 h 52"/>
                  <a:gd name="T6" fmla="*/ 137 w 137"/>
                  <a:gd name="T7" fmla="*/ 11 h 52"/>
                  <a:gd name="T8" fmla="*/ 137 w 137"/>
                  <a:gd name="T9" fmla="*/ 42 h 52"/>
                  <a:gd name="T10" fmla="*/ 133 w 137"/>
                  <a:gd name="T11" fmla="*/ 48 h 52"/>
                  <a:gd name="T12" fmla="*/ 125 w 137"/>
                  <a:gd name="T13" fmla="*/ 52 h 52"/>
                  <a:gd name="T14" fmla="*/ 14 w 137"/>
                  <a:gd name="T15" fmla="*/ 52 h 52"/>
                  <a:gd name="T16" fmla="*/ 3 w 137"/>
                  <a:gd name="T17" fmla="*/ 48 h 52"/>
                  <a:gd name="T18" fmla="*/ 0 w 137"/>
                  <a:gd name="T19" fmla="*/ 42 h 52"/>
                  <a:gd name="T20" fmla="*/ 0 w 137"/>
                  <a:gd name="T21" fmla="*/ 11 h 52"/>
                  <a:gd name="T22" fmla="*/ 3 w 137"/>
                  <a:gd name="T23" fmla="*/ 3 h 52"/>
                  <a:gd name="T24" fmla="*/ 14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4" y="0"/>
                    </a:moveTo>
                    <a:lnTo>
                      <a:pt x="125" y="0"/>
                    </a:lnTo>
                    <a:lnTo>
                      <a:pt x="133" y="3"/>
                    </a:lnTo>
                    <a:lnTo>
                      <a:pt x="137" y="11"/>
                    </a:lnTo>
                    <a:lnTo>
                      <a:pt x="137" y="42"/>
                    </a:lnTo>
                    <a:lnTo>
                      <a:pt x="133" y="48"/>
                    </a:lnTo>
                    <a:lnTo>
                      <a:pt x="125" y="52"/>
                    </a:lnTo>
                    <a:lnTo>
                      <a:pt x="14" y="52"/>
                    </a:lnTo>
                    <a:lnTo>
                      <a:pt x="3" y="48"/>
                    </a:lnTo>
                    <a:lnTo>
                      <a:pt x="0" y="42"/>
                    </a:lnTo>
                    <a:lnTo>
                      <a:pt x="0" y="11"/>
                    </a:lnTo>
                    <a:lnTo>
                      <a:pt x="3" y="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7" name="Freeform 395"/>
              <p:cNvSpPr>
                <a:spLocks/>
              </p:cNvSpPr>
              <p:nvPr/>
            </p:nvSpPr>
            <p:spPr bwMode="auto">
              <a:xfrm>
                <a:off x="761" y="1761"/>
                <a:ext cx="28" cy="10"/>
              </a:xfrm>
              <a:custGeom>
                <a:avLst/>
                <a:gdLst>
                  <a:gd name="T0" fmla="*/ 12 w 137"/>
                  <a:gd name="T1" fmla="*/ 0 h 52"/>
                  <a:gd name="T2" fmla="*/ 122 w 137"/>
                  <a:gd name="T3" fmla="*/ 0 h 52"/>
                  <a:gd name="T4" fmla="*/ 132 w 137"/>
                  <a:gd name="T5" fmla="*/ 3 h 52"/>
                  <a:gd name="T6" fmla="*/ 137 w 137"/>
                  <a:gd name="T7" fmla="*/ 11 h 52"/>
                  <a:gd name="T8" fmla="*/ 137 w 137"/>
                  <a:gd name="T9" fmla="*/ 40 h 52"/>
                  <a:gd name="T10" fmla="*/ 132 w 137"/>
                  <a:gd name="T11" fmla="*/ 48 h 52"/>
                  <a:gd name="T12" fmla="*/ 122 w 137"/>
                  <a:gd name="T13" fmla="*/ 52 h 52"/>
                  <a:gd name="T14" fmla="*/ 12 w 137"/>
                  <a:gd name="T15" fmla="*/ 52 h 52"/>
                  <a:gd name="T16" fmla="*/ 2 w 137"/>
                  <a:gd name="T17" fmla="*/ 48 h 52"/>
                  <a:gd name="T18" fmla="*/ 0 w 137"/>
                  <a:gd name="T19" fmla="*/ 40 h 52"/>
                  <a:gd name="T20" fmla="*/ 0 w 137"/>
                  <a:gd name="T21" fmla="*/ 11 h 52"/>
                  <a:gd name="T22" fmla="*/ 2 w 137"/>
                  <a:gd name="T23" fmla="*/ 3 h 52"/>
                  <a:gd name="T24" fmla="*/ 12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2" y="0"/>
                    </a:moveTo>
                    <a:lnTo>
                      <a:pt x="122" y="0"/>
                    </a:lnTo>
                    <a:lnTo>
                      <a:pt x="132" y="3"/>
                    </a:lnTo>
                    <a:lnTo>
                      <a:pt x="137" y="11"/>
                    </a:lnTo>
                    <a:lnTo>
                      <a:pt x="137" y="40"/>
                    </a:lnTo>
                    <a:lnTo>
                      <a:pt x="132" y="48"/>
                    </a:lnTo>
                    <a:lnTo>
                      <a:pt x="122" y="52"/>
                    </a:lnTo>
                    <a:lnTo>
                      <a:pt x="12" y="52"/>
                    </a:lnTo>
                    <a:lnTo>
                      <a:pt x="2" y="48"/>
                    </a:lnTo>
                    <a:lnTo>
                      <a:pt x="0" y="40"/>
                    </a:lnTo>
                    <a:lnTo>
                      <a:pt x="0" y="11"/>
                    </a:lnTo>
                    <a:lnTo>
                      <a:pt x="2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8" name="Freeform 396"/>
              <p:cNvSpPr>
                <a:spLocks/>
              </p:cNvSpPr>
              <p:nvPr/>
            </p:nvSpPr>
            <p:spPr bwMode="auto">
              <a:xfrm>
                <a:off x="710" y="1592"/>
                <a:ext cx="27" cy="10"/>
              </a:xfrm>
              <a:custGeom>
                <a:avLst/>
                <a:gdLst>
                  <a:gd name="T0" fmla="*/ 13 w 137"/>
                  <a:gd name="T1" fmla="*/ 0 h 51"/>
                  <a:gd name="T2" fmla="*/ 125 w 137"/>
                  <a:gd name="T3" fmla="*/ 0 h 51"/>
                  <a:gd name="T4" fmla="*/ 133 w 137"/>
                  <a:gd name="T5" fmla="*/ 3 h 51"/>
                  <a:gd name="T6" fmla="*/ 137 w 137"/>
                  <a:gd name="T7" fmla="*/ 10 h 51"/>
                  <a:gd name="T8" fmla="*/ 137 w 137"/>
                  <a:gd name="T9" fmla="*/ 41 h 51"/>
                  <a:gd name="T10" fmla="*/ 133 w 137"/>
                  <a:gd name="T11" fmla="*/ 47 h 51"/>
                  <a:gd name="T12" fmla="*/ 125 w 137"/>
                  <a:gd name="T13" fmla="*/ 51 h 51"/>
                  <a:gd name="T14" fmla="*/ 13 w 137"/>
                  <a:gd name="T15" fmla="*/ 51 h 51"/>
                  <a:gd name="T16" fmla="*/ 3 w 137"/>
                  <a:gd name="T17" fmla="*/ 47 h 51"/>
                  <a:gd name="T18" fmla="*/ 0 w 137"/>
                  <a:gd name="T19" fmla="*/ 41 h 51"/>
                  <a:gd name="T20" fmla="*/ 0 w 137"/>
                  <a:gd name="T21" fmla="*/ 10 h 51"/>
                  <a:gd name="T22" fmla="*/ 3 w 137"/>
                  <a:gd name="T23" fmla="*/ 3 h 51"/>
                  <a:gd name="T24" fmla="*/ 13 w 137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1">
                    <a:moveTo>
                      <a:pt x="13" y="0"/>
                    </a:moveTo>
                    <a:lnTo>
                      <a:pt x="125" y="0"/>
                    </a:lnTo>
                    <a:lnTo>
                      <a:pt x="133" y="3"/>
                    </a:lnTo>
                    <a:lnTo>
                      <a:pt x="137" y="10"/>
                    </a:lnTo>
                    <a:lnTo>
                      <a:pt x="137" y="41"/>
                    </a:lnTo>
                    <a:lnTo>
                      <a:pt x="133" y="47"/>
                    </a:lnTo>
                    <a:lnTo>
                      <a:pt x="125" y="51"/>
                    </a:lnTo>
                    <a:lnTo>
                      <a:pt x="13" y="51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3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29" name="Freeform 397"/>
              <p:cNvSpPr>
                <a:spLocks/>
              </p:cNvSpPr>
              <p:nvPr/>
            </p:nvSpPr>
            <p:spPr bwMode="auto">
              <a:xfrm>
                <a:off x="735" y="1651"/>
                <a:ext cx="28" cy="10"/>
              </a:xfrm>
              <a:custGeom>
                <a:avLst/>
                <a:gdLst>
                  <a:gd name="T0" fmla="*/ 13 w 137"/>
                  <a:gd name="T1" fmla="*/ 0 h 52"/>
                  <a:gd name="T2" fmla="*/ 122 w 137"/>
                  <a:gd name="T3" fmla="*/ 0 h 52"/>
                  <a:gd name="T4" fmla="*/ 132 w 137"/>
                  <a:gd name="T5" fmla="*/ 3 h 52"/>
                  <a:gd name="T6" fmla="*/ 137 w 137"/>
                  <a:gd name="T7" fmla="*/ 11 h 52"/>
                  <a:gd name="T8" fmla="*/ 137 w 137"/>
                  <a:gd name="T9" fmla="*/ 41 h 52"/>
                  <a:gd name="T10" fmla="*/ 132 w 137"/>
                  <a:gd name="T11" fmla="*/ 48 h 52"/>
                  <a:gd name="T12" fmla="*/ 122 w 137"/>
                  <a:gd name="T13" fmla="*/ 52 h 52"/>
                  <a:gd name="T14" fmla="*/ 13 w 137"/>
                  <a:gd name="T15" fmla="*/ 52 h 52"/>
                  <a:gd name="T16" fmla="*/ 3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3 w 137"/>
                  <a:gd name="T23" fmla="*/ 3 h 52"/>
                  <a:gd name="T24" fmla="*/ 13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3" y="0"/>
                    </a:moveTo>
                    <a:lnTo>
                      <a:pt x="122" y="0"/>
                    </a:lnTo>
                    <a:lnTo>
                      <a:pt x="132" y="3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2" y="48"/>
                    </a:lnTo>
                    <a:lnTo>
                      <a:pt x="122" y="52"/>
                    </a:lnTo>
                    <a:lnTo>
                      <a:pt x="13" y="52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3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0" name="Freeform 398"/>
              <p:cNvSpPr>
                <a:spLocks/>
              </p:cNvSpPr>
              <p:nvPr/>
            </p:nvSpPr>
            <p:spPr bwMode="auto">
              <a:xfrm>
                <a:off x="757" y="1632"/>
                <a:ext cx="28" cy="11"/>
              </a:xfrm>
              <a:custGeom>
                <a:avLst/>
                <a:gdLst>
                  <a:gd name="T0" fmla="*/ 12 w 137"/>
                  <a:gd name="T1" fmla="*/ 0 h 52"/>
                  <a:gd name="T2" fmla="*/ 124 w 137"/>
                  <a:gd name="T3" fmla="*/ 0 h 52"/>
                  <a:gd name="T4" fmla="*/ 132 w 137"/>
                  <a:gd name="T5" fmla="*/ 3 h 52"/>
                  <a:gd name="T6" fmla="*/ 137 w 137"/>
                  <a:gd name="T7" fmla="*/ 11 h 52"/>
                  <a:gd name="T8" fmla="*/ 137 w 137"/>
                  <a:gd name="T9" fmla="*/ 41 h 52"/>
                  <a:gd name="T10" fmla="*/ 132 w 137"/>
                  <a:gd name="T11" fmla="*/ 49 h 52"/>
                  <a:gd name="T12" fmla="*/ 124 w 137"/>
                  <a:gd name="T13" fmla="*/ 52 h 52"/>
                  <a:gd name="T14" fmla="*/ 12 w 137"/>
                  <a:gd name="T15" fmla="*/ 52 h 52"/>
                  <a:gd name="T16" fmla="*/ 2 w 137"/>
                  <a:gd name="T17" fmla="*/ 49 h 52"/>
                  <a:gd name="T18" fmla="*/ 0 w 137"/>
                  <a:gd name="T19" fmla="*/ 41 h 52"/>
                  <a:gd name="T20" fmla="*/ 0 w 137"/>
                  <a:gd name="T21" fmla="*/ 11 h 52"/>
                  <a:gd name="T22" fmla="*/ 2 w 137"/>
                  <a:gd name="T23" fmla="*/ 3 h 52"/>
                  <a:gd name="T24" fmla="*/ 12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2" y="0"/>
                    </a:moveTo>
                    <a:lnTo>
                      <a:pt x="124" y="0"/>
                    </a:lnTo>
                    <a:lnTo>
                      <a:pt x="132" y="3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2" y="49"/>
                    </a:lnTo>
                    <a:lnTo>
                      <a:pt x="124" y="52"/>
                    </a:lnTo>
                    <a:lnTo>
                      <a:pt x="12" y="52"/>
                    </a:lnTo>
                    <a:lnTo>
                      <a:pt x="2" y="49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2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1" name="Freeform 399"/>
              <p:cNvSpPr>
                <a:spLocks/>
              </p:cNvSpPr>
              <p:nvPr/>
            </p:nvSpPr>
            <p:spPr bwMode="auto">
              <a:xfrm>
                <a:off x="762" y="1647"/>
                <a:ext cx="28" cy="11"/>
              </a:xfrm>
              <a:custGeom>
                <a:avLst/>
                <a:gdLst>
                  <a:gd name="T0" fmla="*/ 14 w 137"/>
                  <a:gd name="T1" fmla="*/ 0 h 52"/>
                  <a:gd name="T2" fmla="*/ 125 w 137"/>
                  <a:gd name="T3" fmla="*/ 0 h 52"/>
                  <a:gd name="T4" fmla="*/ 133 w 137"/>
                  <a:gd name="T5" fmla="*/ 2 h 52"/>
                  <a:gd name="T6" fmla="*/ 137 w 137"/>
                  <a:gd name="T7" fmla="*/ 11 h 52"/>
                  <a:gd name="T8" fmla="*/ 137 w 137"/>
                  <a:gd name="T9" fmla="*/ 41 h 52"/>
                  <a:gd name="T10" fmla="*/ 133 w 137"/>
                  <a:gd name="T11" fmla="*/ 48 h 52"/>
                  <a:gd name="T12" fmla="*/ 125 w 137"/>
                  <a:gd name="T13" fmla="*/ 52 h 52"/>
                  <a:gd name="T14" fmla="*/ 14 w 137"/>
                  <a:gd name="T15" fmla="*/ 52 h 52"/>
                  <a:gd name="T16" fmla="*/ 3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3 w 137"/>
                  <a:gd name="T23" fmla="*/ 2 h 52"/>
                  <a:gd name="T24" fmla="*/ 14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4" y="0"/>
                    </a:moveTo>
                    <a:lnTo>
                      <a:pt x="125" y="0"/>
                    </a:lnTo>
                    <a:lnTo>
                      <a:pt x="133" y="2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3" y="48"/>
                    </a:lnTo>
                    <a:lnTo>
                      <a:pt x="125" y="52"/>
                    </a:lnTo>
                    <a:lnTo>
                      <a:pt x="14" y="52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3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2" name="Freeform 400"/>
              <p:cNvSpPr>
                <a:spLocks/>
              </p:cNvSpPr>
              <p:nvPr/>
            </p:nvSpPr>
            <p:spPr bwMode="auto">
              <a:xfrm>
                <a:off x="743" y="1621"/>
                <a:ext cx="28" cy="10"/>
              </a:xfrm>
              <a:custGeom>
                <a:avLst/>
                <a:gdLst>
                  <a:gd name="T0" fmla="*/ 13 w 138"/>
                  <a:gd name="T1" fmla="*/ 0 h 52"/>
                  <a:gd name="T2" fmla="*/ 126 w 138"/>
                  <a:gd name="T3" fmla="*/ 0 h 52"/>
                  <a:gd name="T4" fmla="*/ 133 w 138"/>
                  <a:gd name="T5" fmla="*/ 3 h 52"/>
                  <a:gd name="T6" fmla="*/ 138 w 138"/>
                  <a:gd name="T7" fmla="*/ 12 h 52"/>
                  <a:gd name="T8" fmla="*/ 138 w 138"/>
                  <a:gd name="T9" fmla="*/ 41 h 52"/>
                  <a:gd name="T10" fmla="*/ 133 w 138"/>
                  <a:gd name="T11" fmla="*/ 49 h 52"/>
                  <a:gd name="T12" fmla="*/ 126 w 138"/>
                  <a:gd name="T13" fmla="*/ 52 h 52"/>
                  <a:gd name="T14" fmla="*/ 13 w 138"/>
                  <a:gd name="T15" fmla="*/ 52 h 52"/>
                  <a:gd name="T16" fmla="*/ 3 w 138"/>
                  <a:gd name="T17" fmla="*/ 49 h 52"/>
                  <a:gd name="T18" fmla="*/ 0 w 138"/>
                  <a:gd name="T19" fmla="*/ 41 h 52"/>
                  <a:gd name="T20" fmla="*/ 0 w 138"/>
                  <a:gd name="T21" fmla="*/ 12 h 52"/>
                  <a:gd name="T22" fmla="*/ 3 w 138"/>
                  <a:gd name="T23" fmla="*/ 3 h 52"/>
                  <a:gd name="T24" fmla="*/ 13 w 138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2">
                    <a:moveTo>
                      <a:pt x="13" y="0"/>
                    </a:moveTo>
                    <a:lnTo>
                      <a:pt x="126" y="0"/>
                    </a:lnTo>
                    <a:lnTo>
                      <a:pt x="133" y="3"/>
                    </a:lnTo>
                    <a:lnTo>
                      <a:pt x="138" y="12"/>
                    </a:lnTo>
                    <a:lnTo>
                      <a:pt x="138" y="41"/>
                    </a:lnTo>
                    <a:lnTo>
                      <a:pt x="133" y="49"/>
                    </a:lnTo>
                    <a:lnTo>
                      <a:pt x="126" y="52"/>
                    </a:lnTo>
                    <a:lnTo>
                      <a:pt x="13" y="52"/>
                    </a:lnTo>
                    <a:lnTo>
                      <a:pt x="3" y="49"/>
                    </a:lnTo>
                    <a:lnTo>
                      <a:pt x="0" y="41"/>
                    </a:lnTo>
                    <a:lnTo>
                      <a:pt x="0" y="12"/>
                    </a:lnTo>
                    <a:lnTo>
                      <a:pt x="3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3" name="Freeform 401"/>
              <p:cNvSpPr>
                <a:spLocks/>
              </p:cNvSpPr>
              <p:nvPr/>
            </p:nvSpPr>
            <p:spPr bwMode="auto">
              <a:xfrm>
                <a:off x="707" y="1602"/>
                <a:ext cx="28" cy="10"/>
              </a:xfrm>
              <a:custGeom>
                <a:avLst/>
                <a:gdLst>
                  <a:gd name="T0" fmla="*/ 14 w 137"/>
                  <a:gd name="T1" fmla="*/ 0 h 51"/>
                  <a:gd name="T2" fmla="*/ 123 w 137"/>
                  <a:gd name="T3" fmla="*/ 0 h 51"/>
                  <a:gd name="T4" fmla="*/ 132 w 137"/>
                  <a:gd name="T5" fmla="*/ 3 h 51"/>
                  <a:gd name="T6" fmla="*/ 137 w 137"/>
                  <a:gd name="T7" fmla="*/ 10 h 51"/>
                  <a:gd name="T8" fmla="*/ 137 w 137"/>
                  <a:gd name="T9" fmla="*/ 41 h 51"/>
                  <a:gd name="T10" fmla="*/ 132 w 137"/>
                  <a:gd name="T11" fmla="*/ 47 h 51"/>
                  <a:gd name="T12" fmla="*/ 123 w 137"/>
                  <a:gd name="T13" fmla="*/ 51 h 51"/>
                  <a:gd name="T14" fmla="*/ 14 w 137"/>
                  <a:gd name="T15" fmla="*/ 51 h 51"/>
                  <a:gd name="T16" fmla="*/ 3 w 137"/>
                  <a:gd name="T17" fmla="*/ 47 h 51"/>
                  <a:gd name="T18" fmla="*/ 0 w 137"/>
                  <a:gd name="T19" fmla="*/ 41 h 51"/>
                  <a:gd name="T20" fmla="*/ 0 w 137"/>
                  <a:gd name="T21" fmla="*/ 10 h 51"/>
                  <a:gd name="T22" fmla="*/ 3 w 137"/>
                  <a:gd name="T23" fmla="*/ 3 h 51"/>
                  <a:gd name="T24" fmla="*/ 14 w 137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1">
                    <a:moveTo>
                      <a:pt x="14" y="0"/>
                    </a:moveTo>
                    <a:lnTo>
                      <a:pt x="123" y="0"/>
                    </a:lnTo>
                    <a:lnTo>
                      <a:pt x="132" y="3"/>
                    </a:lnTo>
                    <a:lnTo>
                      <a:pt x="137" y="10"/>
                    </a:lnTo>
                    <a:lnTo>
                      <a:pt x="137" y="41"/>
                    </a:lnTo>
                    <a:lnTo>
                      <a:pt x="132" y="47"/>
                    </a:lnTo>
                    <a:lnTo>
                      <a:pt x="123" y="51"/>
                    </a:lnTo>
                    <a:lnTo>
                      <a:pt x="14" y="51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3" y="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4" name="Freeform 402"/>
              <p:cNvSpPr>
                <a:spLocks/>
              </p:cNvSpPr>
              <p:nvPr/>
            </p:nvSpPr>
            <p:spPr bwMode="auto">
              <a:xfrm>
                <a:off x="715" y="1685"/>
                <a:ext cx="28" cy="10"/>
              </a:xfrm>
              <a:custGeom>
                <a:avLst/>
                <a:gdLst>
                  <a:gd name="T0" fmla="*/ 15 w 138"/>
                  <a:gd name="T1" fmla="*/ 0 h 51"/>
                  <a:gd name="T2" fmla="*/ 126 w 138"/>
                  <a:gd name="T3" fmla="*/ 0 h 51"/>
                  <a:gd name="T4" fmla="*/ 134 w 138"/>
                  <a:gd name="T5" fmla="*/ 3 h 51"/>
                  <a:gd name="T6" fmla="*/ 138 w 138"/>
                  <a:gd name="T7" fmla="*/ 10 h 51"/>
                  <a:gd name="T8" fmla="*/ 138 w 138"/>
                  <a:gd name="T9" fmla="*/ 41 h 51"/>
                  <a:gd name="T10" fmla="*/ 134 w 138"/>
                  <a:gd name="T11" fmla="*/ 47 h 51"/>
                  <a:gd name="T12" fmla="*/ 126 w 138"/>
                  <a:gd name="T13" fmla="*/ 51 h 51"/>
                  <a:gd name="T14" fmla="*/ 15 w 138"/>
                  <a:gd name="T15" fmla="*/ 51 h 51"/>
                  <a:gd name="T16" fmla="*/ 4 w 138"/>
                  <a:gd name="T17" fmla="*/ 47 h 51"/>
                  <a:gd name="T18" fmla="*/ 0 w 138"/>
                  <a:gd name="T19" fmla="*/ 41 h 51"/>
                  <a:gd name="T20" fmla="*/ 0 w 138"/>
                  <a:gd name="T21" fmla="*/ 10 h 51"/>
                  <a:gd name="T22" fmla="*/ 4 w 138"/>
                  <a:gd name="T23" fmla="*/ 3 h 51"/>
                  <a:gd name="T24" fmla="*/ 15 w 138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1">
                    <a:moveTo>
                      <a:pt x="15" y="0"/>
                    </a:moveTo>
                    <a:lnTo>
                      <a:pt x="126" y="0"/>
                    </a:lnTo>
                    <a:lnTo>
                      <a:pt x="134" y="3"/>
                    </a:lnTo>
                    <a:lnTo>
                      <a:pt x="138" y="10"/>
                    </a:lnTo>
                    <a:lnTo>
                      <a:pt x="138" y="41"/>
                    </a:lnTo>
                    <a:lnTo>
                      <a:pt x="134" y="47"/>
                    </a:lnTo>
                    <a:lnTo>
                      <a:pt x="126" y="51"/>
                    </a:lnTo>
                    <a:lnTo>
                      <a:pt x="15" y="51"/>
                    </a:lnTo>
                    <a:lnTo>
                      <a:pt x="4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4" y="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5" name="Freeform 403"/>
              <p:cNvSpPr>
                <a:spLocks/>
              </p:cNvSpPr>
              <p:nvPr/>
            </p:nvSpPr>
            <p:spPr bwMode="auto">
              <a:xfrm>
                <a:off x="730" y="1611"/>
                <a:ext cx="27" cy="11"/>
              </a:xfrm>
              <a:custGeom>
                <a:avLst/>
                <a:gdLst>
                  <a:gd name="T0" fmla="*/ 13 w 137"/>
                  <a:gd name="T1" fmla="*/ 0 h 52"/>
                  <a:gd name="T2" fmla="*/ 125 w 137"/>
                  <a:gd name="T3" fmla="*/ 0 h 52"/>
                  <a:gd name="T4" fmla="*/ 133 w 137"/>
                  <a:gd name="T5" fmla="*/ 3 h 52"/>
                  <a:gd name="T6" fmla="*/ 137 w 137"/>
                  <a:gd name="T7" fmla="*/ 11 h 52"/>
                  <a:gd name="T8" fmla="*/ 137 w 137"/>
                  <a:gd name="T9" fmla="*/ 41 h 52"/>
                  <a:gd name="T10" fmla="*/ 133 w 137"/>
                  <a:gd name="T11" fmla="*/ 48 h 52"/>
                  <a:gd name="T12" fmla="*/ 125 w 137"/>
                  <a:gd name="T13" fmla="*/ 52 h 52"/>
                  <a:gd name="T14" fmla="*/ 13 w 137"/>
                  <a:gd name="T15" fmla="*/ 52 h 52"/>
                  <a:gd name="T16" fmla="*/ 3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3 w 137"/>
                  <a:gd name="T23" fmla="*/ 3 h 52"/>
                  <a:gd name="T24" fmla="*/ 13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3" y="0"/>
                    </a:moveTo>
                    <a:lnTo>
                      <a:pt x="125" y="0"/>
                    </a:lnTo>
                    <a:lnTo>
                      <a:pt x="133" y="3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3" y="48"/>
                    </a:lnTo>
                    <a:lnTo>
                      <a:pt x="125" y="52"/>
                    </a:lnTo>
                    <a:lnTo>
                      <a:pt x="13" y="52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3" y="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6" name="Freeform 404"/>
              <p:cNvSpPr>
                <a:spLocks/>
              </p:cNvSpPr>
              <p:nvPr/>
            </p:nvSpPr>
            <p:spPr bwMode="auto">
              <a:xfrm>
                <a:off x="752" y="1593"/>
                <a:ext cx="27" cy="10"/>
              </a:xfrm>
              <a:custGeom>
                <a:avLst/>
                <a:gdLst>
                  <a:gd name="T0" fmla="*/ 13 w 136"/>
                  <a:gd name="T1" fmla="*/ 0 h 50"/>
                  <a:gd name="T2" fmla="*/ 123 w 136"/>
                  <a:gd name="T3" fmla="*/ 0 h 50"/>
                  <a:gd name="T4" fmla="*/ 132 w 136"/>
                  <a:gd name="T5" fmla="*/ 2 h 50"/>
                  <a:gd name="T6" fmla="*/ 136 w 136"/>
                  <a:gd name="T7" fmla="*/ 10 h 50"/>
                  <a:gd name="T8" fmla="*/ 136 w 136"/>
                  <a:gd name="T9" fmla="*/ 41 h 50"/>
                  <a:gd name="T10" fmla="*/ 132 w 136"/>
                  <a:gd name="T11" fmla="*/ 47 h 50"/>
                  <a:gd name="T12" fmla="*/ 123 w 136"/>
                  <a:gd name="T13" fmla="*/ 50 h 50"/>
                  <a:gd name="T14" fmla="*/ 13 w 136"/>
                  <a:gd name="T15" fmla="*/ 50 h 50"/>
                  <a:gd name="T16" fmla="*/ 3 w 136"/>
                  <a:gd name="T17" fmla="*/ 47 h 50"/>
                  <a:gd name="T18" fmla="*/ 0 w 136"/>
                  <a:gd name="T19" fmla="*/ 41 h 50"/>
                  <a:gd name="T20" fmla="*/ 0 w 136"/>
                  <a:gd name="T21" fmla="*/ 10 h 50"/>
                  <a:gd name="T22" fmla="*/ 3 w 136"/>
                  <a:gd name="T23" fmla="*/ 2 h 50"/>
                  <a:gd name="T24" fmla="*/ 13 w 136"/>
                  <a:gd name="T2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0">
                    <a:moveTo>
                      <a:pt x="13" y="0"/>
                    </a:moveTo>
                    <a:lnTo>
                      <a:pt x="123" y="0"/>
                    </a:lnTo>
                    <a:lnTo>
                      <a:pt x="132" y="2"/>
                    </a:lnTo>
                    <a:lnTo>
                      <a:pt x="136" y="10"/>
                    </a:lnTo>
                    <a:lnTo>
                      <a:pt x="136" y="41"/>
                    </a:lnTo>
                    <a:lnTo>
                      <a:pt x="132" y="47"/>
                    </a:lnTo>
                    <a:lnTo>
                      <a:pt x="123" y="50"/>
                    </a:lnTo>
                    <a:lnTo>
                      <a:pt x="13" y="50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3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7" name="Freeform 405"/>
              <p:cNvSpPr>
                <a:spLocks/>
              </p:cNvSpPr>
              <p:nvPr/>
            </p:nvSpPr>
            <p:spPr bwMode="auto">
              <a:xfrm>
                <a:off x="757" y="1608"/>
                <a:ext cx="28" cy="11"/>
              </a:xfrm>
              <a:custGeom>
                <a:avLst/>
                <a:gdLst>
                  <a:gd name="T0" fmla="*/ 12 w 137"/>
                  <a:gd name="T1" fmla="*/ 0 h 52"/>
                  <a:gd name="T2" fmla="*/ 125 w 137"/>
                  <a:gd name="T3" fmla="*/ 0 h 52"/>
                  <a:gd name="T4" fmla="*/ 132 w 137"/>
                  <a:gd name="T5" fmla="*/ 2 h 52"/>
                  <a:gd name="T6" fmla="*/ 137 w 137"/>
                  <a:gd name="T7" fmla="*/ 11 h 52"/>
                  <a:gd name="T8" fmla="*/ 137 w 137"/>
                  <a:gd name="T9" fmla="*/ 41 h 52"/>
                  <a:gd name="T10" fmla="*/ 132 w 137"/>
                  <a:gd name="T11" fmla="*/ 48 h 52"/>
                  <a:gd name="T12" fmla="*/ 125 w 137"/>
                  <a:gd name="T13" fmla="*/ 52 h 52"/>
                  <a:gd name="T14" fmla="*/ 12 w 137"/>
                  <a:gd name="T15" fmla="*/ 52 h 52"/>
                  <a:gd name="T16" fmla="*/ 2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2 w 137"/>
                  <a:gd name="T23" fmla="*/ 2 h 52"/>
                  <a:gd name="T24" fmla="*/ 12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2" y="0"/>
                    </a:moveTo>
                    <a:lnTo>
                      <a:pt x="125" y="0"/>
                    </a:lnTo>
                    <a:lnTo>
                      <a:pt x="132" y="2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2" y="48"/>
                    </a:lnTo>
                    <a:lnTo>
                      <a:pt x="125" y="52"/>
                    </a:lnTo>
                    <a:lnTo>
                      <a:pt x="12" y="52"/>
                    </a:lnTo>
                    <a:lnTo>
                      <a:pt x="2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2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8" name="Freeform 406"/>
              <p:cNvSpPr>
                <a:spLocks/>
              </p:cNvSpPr>
              <p:nvPr/>
            </p:nvSpPr>
            <p:spPr bwMode="auto">
              <a:xfrm>
                <a:off x="738" y="1582"/>
                <a:ext cx="27" cy="11"/>
              </a:xfrm>
              <a:custGeom>
                <a:avLst/>
                <a:gdLst>
                  <a:gd name="T0" fmla="*/ 13 w 136"/>
                  <a:gd name="T1" fmla="*/ 0 h 53"/>
                  <a:gd name="T2" fmla="*/ 124 w 136"/>
                  <a:gd name="T3" fmla="*/ 0 h 53"/>
                  <a:gd name="T4" fmla="*/ 131 w 136"/>
                  <a:gd name="T5" fmla="*/ 2 h 53"/>
                  <a:gd name="T6" fmla="*/ 136 w 136"/>
                  <a:gd name="T7" fmla="*/ 10 h 53"/>
                  <a:gd name="T8" fmla="*/ 136 w 136"/>
                  <a:gd name="T9" fmla="*/ 42 h 53"/>
                  <a:gd name="T10" fmla="*/ 131 w 136"/>
                  <a:gd name="T11" fmla="*/ 49 h 53"/>
                  <a:gd name="T12" fmla="*/ 124 w 136"/>
                  <a:gd name="T13" fmla="*/ 53 h 53"/>
                  <a:gd name="T14" fmla="*/ 13 w 136"/>
                  <a:gd name="T15" fmla="*/ 53 h 53"/>
                  <a:gd name="T16" fmla="*/ 4 w 136"/>
                  <a:gd name="T17" fmla="*/ 49 h 53"/>
                  <a:gd name="T18" fmla="*/ 0 w 136"/>
                  <a:gd name="T19" fmla="*/ 42 h 53"/>
                  <a:gd name="T20" fmla="*/ 0 w 136"/>
                  <a:gd name="T21" fmla="*/ 10 h 53"/>
                  <a:gd name="T22" fmla="*/ 4 w 136"/>
                  <a:gd name="T23" fmla="*/ 2 h 53"/>
                  <a:gd name="T24" fmla="*/ 13 w 136"/>
                  <a:gd name="T2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3">
                    <a:moveTo>
                      <a:pt x="13" y="0"/>
                    </a:moveTo>
                    <a:lnTo>
                      <a:pt x="124" y="0"/>
                    </a:lnTo>
                    <a:lnTo>
                      <a:pt x="131" y="2"/>
                    </a:lnTo>
                    <a:lnTo>
                      <a:pt x="136" y="10"/>
                    </a:lnTo>
                    <a:lnTo>
                      <a:pt x="136" y="42"/>
                    </a:lnTo>
                    <a:lnTo>
                      <a:pt x="131" y="49"/>
                    </a:lnTo>
                    <a:lnTo>
                      <a:pt x="124" y="53"/>
                    </a:lnTo>
                    <a:lnTo>
                      <a:pt x="13" y="53"/>
                    </a:lnTo>
                    <a:lnTo>
                      <a:pt x="4" y="49"/>
                    </a:lnTo>
                    <a:lnTo>
                      <a:pt x="0" y="42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39" name="Freeform 407"/>
              <p:cNvSpPr>
                <a:spLocks/>
              </p:cNvSpPr>
              <p:nvPr/>
            </p:nvSpPr>
            <p:spPr bwMode="auto">
              <a:xfrm>
                <a:off x="710" y="1630"/>
                <a:ext cx="28" cy="11"/>
              </a:xfrm>
              <a:custGeom>
                <a:avLst/>
                <a:gdLst>
                  <a:gd name="T0" fmla="*/ 14 w 138"/>
                  <a:gd name="T1" fmla="*/ 0 h 52"/>
                  <a:gd name="T2" fmla="*/ 126 w 138"/>
                  <a:gd name="T3" fmla="*/ 0 h 52"/>
                  <a:gd name="T4" fmla="*/ 133 w 138"/>
                  <a:gd name="T5" fmla="*/ 3 h 52"/>
                  <a:gd name="T6" fmla="*/ 138 w 138"/>
                  <a:gd name="T7" fmla="*/ 11 h 52"/>
                  <a:gd name="T8" fmla="*/ 138 w 138"/>
                  <a:gd name="T9" fmla="*/ 41 h 52"/>
                  <a:gd name="T10" fmla="*/ 133 w 138"/>
                  <a:gd name="T11" fmla="*/ 49 h 52"/>
                  <a:gd name="T12" fmla="*/ 126 w 138"/>
                  <a:gd name="T13" fmla="*/ 52 h 52"/>
                  <a:gd name="T14" fmla="*/ 14 w 138"/>
                  <a:gd name="T15" fmla="*/ 52 h 52"/>
                  <a:gd name="T16" fmla="*/ 3 w 138"/>
                  <a:gd name="T17" fmla="*/ 49 h 52"/>
                  <a:gd name="T18" fmla="*/ 0 w 138"/>
                  <a:gd name="T19" fmla="*/ 41 h 52"/>
                  <a:gd name="T20" fmla="*/ 0 w 138"/>
                  <a:gd name="T21" fmla="*/ 11 h 52"/>
                  <a:gd name="T22" fmla="*/ 3 w 138"/>
                  <a:gd name="T23" fmla="*/ 3 h 52"/>
                  <a:gd name="T24" fmla="*/ 14 w 138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2">
                    <a:moveTo>
                      <a:pt x="14" y="0"/>
                    </a:moveTo>
                    <a:lnTo>
                      <a:pt x="126" y="0"/>
                    </a:lnTo>
                    <a:lnTo>
                      <a:pt x="133" y="3"/>
                    </a:lnTo>
                    <a:lnTo>
                      <a:pt x="138" y="11"/>
                    </a:lnTo>
                    <a:lnTo>
                      <a:pt x="138" y="41"/>
                    </a:lnTo>
                    <a:lnTo>
                      <a:pt x="133" y="49"/>
                    </a:lnTo>
                    <a:lnTo>
                      <a:pt x="126" y="52"/>
                    </a:lnTo>
                    <a:lnTo>
                      <a:pt x="14" y="52"/>
                    </a:lnTo>
                    <a:lnTo>
                      <a:pt x="3" y="49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3" y="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0" name="Freeform 408"/>
              <p:cNvSpPr>
                <a:spLocks/>
              </p:cNvSpPr>
              <p:nvPr/>
            </p:nvSpPr>
            <p:spPr bwMode="auto">
              <a:xfrm>
                <a:off x="735" y="1698"/>
                <a:ext cx="27" cy="10"/>
              </a:xfrm>
              <a:custGeom>
                <a:avLst/>
                <a:gdLst>
                  <a:gd name="T0" fmla="*/ 15 w 138"/>
                  <a:gd name="T1" fmla="*/ 0 h 52"/>
                  <a:gd name="T2" fmla="*/ 125 w 138"/>
                  <a:gd name="T3" fmla="*/ 0 h 52"/>
                  <a:gd name="T4" fmla="*/ 134 w 138"/>
                  <a:gd name="T5" fmla="*/ 3 h 52"/>
                  <a:gd name="T6" fmla="*/ 138 w 138"/>
                  <a:gd name="T7" fmla="*/ 11 h 52"/>
                  <a:gd name="T8" fmla="*/ 138 w 138"/>
                  <a:gd name="T9" fmla="*/ 41 h 52"/>
                  <a:gd name="T10" fmla="*/ 134 w 138"/>
                  <a:gd name="T11" fmla="*/ 49 h 52"/>
                  <a:gd name="T12" fmla="*/ 125 w 138"/>
                  <a:gd name="T13" fmla="*/ 52 h 52"/>
                  <a:gd name="T14" fmla="*/ 15 w 138"/>
                  <a:gd name="T15" fmla="*/ 52 h 52"/>
                  <a:gd name="T16" fmla="*/ 4 w 138"/>
                  <a:gd name="T17" fmla="*/ 49 h 52"/>
                  <a:gd name="T18" fmla="*/ 0 w 138"/>
                  <a:gd name="T19" fmla="*/ 41 h 52"/>
                  <a:gd name="T20" fmla="*/ 0 w 138"/>
                  <a:gd name="T21" fmla="*/ 11 h 52"/>
                  <a:gd name="T22" fmla="*/ 4 w 138"/>
                  <a:gd name="T23" fmla="*/ 3 h 52"/>
                  <a:gd name="T24" fmla="*/ 15 w 138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2">
                    <a:moveTo>
                      <a:pt x="15" y="0"/>
                    </a:moveTo>
                    <a:lnTo>
                      <a:pt x="125" y="0"/>
                    </a:lnTo>
                    <a:lnTo>
                      <a:pt x="134" y="3"/>
                    </a:lnTo>
                    <a:lnTo>
                      <a:pt x="138" y="11"/>
                    </a:lnTo>
                    <a:lnTo>
                      <a:pt x="138" y="41"/>
                    </a:lnTo>
                    <a:lnTo>
                      <a:pt x="134" y="49"/>
                    </a:lnTo>
                    <a:lnTo>
                      <a:pt x="125" y="52"/>
                    </a:lnTo>
                    <a:lnTo>
                      <a:pt x="15" y="52"/>
                    </a:lnTo>
                    <a:lnTo>
                      <a:pt x="4" y="49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4" y="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1" name="Freeform 409"/>
              <p:cNvSpPr>
                <a:spLocks/>
              </p:cNvSpPr>
              <p:nvPr/>
            </p:nvSpPr>
            <p:spPr bwMode="auto">
              <a:xfrm>
                <a:off x="757" y="1680"/>
                <a:ext cx="28" cy="10"/>
              </a:xfrm>
              <a:custGeom>
                <a:avLst/>
                <a:gdLst>
                  <a:gd name="T0" fmla="*/ 12 w 137"/>
                  <a:gd name="T1" fmla="*/ 0 h 52"/>
                  <a:gd name="T2" fmla="*/ 125 w 137"/>
                  <a:gd name="T3" fmla="*/ 0 h 52"/>
                  <a:gd name="T4" fmla="*/ 132 w 137"/>
                  <a:gd name="T5" fmla="*/ 2 h 52"/>
                  <a:gd name="T6" fmla="*/ 137 w 137"/>
                  <a:gd name="T7" fmla="*/ 11 h 52"/>
                  <a:gd name="T8" fmla="*/ 137 w 137"/>
                  <a:gd name="T9" fmla="*/ 41 h 52"/>
                  <a:gd name="T10" fmla="*/ 132 w 137"/>
                  <a:gd name="T11" fmla="*/ 48 h 52"/>
                  <a:gd name="T12" fmla="*/ 125 w 137"/>
                  <a:gd name="T13" fmla="*/ 52 h 52"/>
                  <a:gd name="T14" fmla="*/ 12 w 137"/>
                  <a:gd name="T15" fmla="*/ 52 h 52"/>
                  <a:gd name="T16" fmla="*/ 2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2 w 137"/>
                  <a:gd name="T23" fmla="*/ 2 h 52"/>
                  <a:gd name="T24" fmla="*/ 12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2" y="0"/>
                    </a:moveTo>
                    <a:lnTo>
                      <a:pt x="125" y="0"/>
                    </a:lnTo>
                    <a:lnTo>
                      <a:pt x="132" y="2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2" y="48"/>
                    </a:lnTo>
                    <a:lnTo>
                      <a:pt x="125" y="52"/>
                    </a:lnTo>
                    <a:lnTo>
                      <a:pt x="12" y="52"/>
                    </a:lnTo>
                    <a:lnTo>
                      <a:pt x="2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2" y="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2" name="Freeform 410"/>
              <p:cNvSpPr>
                <a:spLocks/>
              </p:cNvSpPr>
              <p:nvPr/>
            </p:nvSpPr>
            <p:spPr bwMode="auto">
              <a:xfrm>
                <a:off x="762" y="1695"/>
                <a:ext cx="28" cy="10"/>
              </a:xfrm>
              <a:custGeom>
                <a:avLst/>
                <a:gdLst>
                  <a:gd name="T0" fmla="*/ 12 w 136"/>
                  <a:gd name="T1" fmla="*/ 0 h 52"/>
                  <a:gd name="T2" fmla="*/ 123 w 136"/>
                  <a:gd name="T3" fmla="*/ 0 h 52"/>
                  <a:gd name="T4" fmla="*/ 131 w 136"/>
                  <a:gd name="T5" fmla="*/ 3 h 52"/>
                  <a:gd name="T6" fmla="*/ 136 w 136"/>
                  <a:gd name="T7" fmla="*/ 11 h 52"/>
                  <a:gd name="T8" fmla="*/ 136 w 136"/>
                  <a:gd name="T9" fmla="*/ 42 h 52"/>
                  <a:gd name="T10" fmla="*/ 131 w 136"/>
                  <a:gd name="T11" fmla="*/ 48 h 52"/>
                  <a:gd name="T12" fmla="*/ 123 w 136"/>
                  <a:gd name="T13" fmla="*/ 52 h 52"/>
                  <a:gd name="T14" fmla="*/ 12 w 136"/>
                  <a:gd name="T15" fmla="*/ 52 h 52"/>
                  <a:gd name="T16" fmla="*/ 3 w 136"/>
                  <a:gd name="T17" fmla="*/ 48 h 52"/>
                  <a:gd name="T18" fmla="*/ 0 w 136"/>
                  <a:gd name="T19" fmla="*/ 42 h 52"/>
                  <a:gd name="T20" fmla="*/ 0 w 136"/>
                  <a:gd name="T21" fmla="*/ 11 h 52"/>
                  <a:gd name="T22" fmla="*/ 3 w 136"/>
                  <a:gd name="T23" fmla="*/ 3 h 52"/>
                  <a:gd name="T24" fmla="*/ 12 w 136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2">
                    <a:moveTo>
                      <a:pt x="12" y="0"/>
                    </a:moveTo>
                    <a:lnTo>
                      <a:pt x="123" y="0"/>
                    </a:lnTo>
                    <a:lnTo>
                      <a:pt x="131" y="3"/>
                    </a:lnTo>
                    <a:lnTo>
                      <a:pt x="136" y="11"/>
                    </a:lnTo>
                    <a:lnTo>
                      <a:pt x="136" y="42"/>
                    </a:lnTo>
                    <a:lnTo>
                      <a:pt x="131" y="48"/>
                    </a:lnTo>
                    <a:lnTo>
                      <a:pt x="123" y="52"/>
                    </a:lnTo>
                    <a:lnTo>
                      <a:pt x="12" y="52"/>
                    </a:lnTo>
                    <a:lnTo>
                      <a:pt x="3" y="48"/>
                    </a:lnTo>
                    <a:lnTo>
                      <a:pt x="0" y="42"/>
                    </a:lnTo>
                    <a:lnTo>
                      <a:pt x="0" y="11"/>
                    </a:lnTo>
                    <a:lnTo>
                      <a:pt x="3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3" name="Freeform 411"/>
              <p:cNvSpPr>
                <a:spLocks/>
              </p:cNvSpPr>
              <p:nvPr/>
            </p:nvSpPr>
            <p:spPr bwMode="auto">
              <a:xfrm>
                <a:off x="743" y="1668"/>
                <a:ext cx="27" cy="11"/>
              </a:xfrm>
              <a:custGeom>
                <a:avLst/>
                <a:gdLst>
                  <a:gd name="T0" fmla="*/ 14 w 137"/>
                  <a:gd name="T1" fmla="*/ 0 h 52"/>
                  <a:gd name="T2" fmla="*/ 125 w 137"/>
                  <a:gd name="T3" fmla="*/ 0 h 52"/>
                  <a:gd name="T4" fmla="*/ 134 w 137"/>
                  <a:gd name="T5" fmla="*/ 2 h 52"/>
                  <a:gd name="T6" fmla="*/ 137 w 137"/>
                  <a:gd name="T7" fmla="*/ 11 h 52"/>
                  <a:gd name="T8" fmla="*/ 137 w 137"/>
                  <a:gd name="T9" fmla="*/ 41 h 52"/>
                  <a:gd name="T10" fmla="*/ 134 w 137"/>
                  <a:gd name="T11" fmla="*/ 48 h 52"/>
                  <a:gd name="T12" fmla="*/ 125 w 137"/>
                  <a:gd name="T13" fmla="*/ 52 h 52"/>
                  <a:gd name="T14" fmla="*/ 14 w 137"/>
                  <a:gd name="T15" fmla="*/ 52 h 52"/>
                  <a:gd name="T16" fmla="*/ 4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4 w 137"/>
                  <a:gd name="T23" fmla="*/ 2 h 52"/>
                  <a:gd name="T24" fmla="*/ 14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4" y="0"/>
                    </a:moveTo>
                    <a:lnTo>
                      <a:pt x="125" y="0"/>
                    </a:lnTo>
                    <a:lnTo>
                      <a:pt x="134" y="2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4" y="48"/>
                    </a:lnTo>
                    <a:lnTo>
                      <a:pt x="125" y="52"/>
                    </a:lnTo>
                    <a:lnTo>
                      <a:pt x="14" y="52"/>
                    </a:lnTo>
                    <a:lnTo>
                      <a:pt x="4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4" name="Freeform 412"/>
              <p:cNvSpPr>
                <a:spLocks/>
              </p:cNvSpPr>
              <p:nvPr/>
            </p:nvSpPr>
            <p:spPr bwMode="auto">
              <a:xfrm>
                <a:off x="707" y="1650"/>
                <a:ext cx="28" cy="10"/>
              </a:xfrm>
              <a:custGeom>
                <a:avLst/>
                <a:gdLst>
                  <a:gd name="T0" fmla="*/ 14 w 138"/>
                  <a:gd name="T1" fmla="*/ 0 h 52"/>
                  <a:gd name="T2" fmla="*/ 125 w 138"/>
                  <a:gd name="T3" fmla="*/ 0 h 52"/>
                  <a:gd name="T4" fmla="*/ 134 w 138"/>
                  <a:gd name="T5" fmla="*/ 2 h 52"/>
                  <a:gd name="T6" fmla="*/ 138 w 138"/>
                  <a:gd name="T7" fmla="*/ 11 h 52"/>
                  <a:gd name="T8" fmla="*/ 138 w 138"/>
                  <a:gd name="T9" fmla="*/ 41 h 52"/>
                  <a:gd name="T10" fmla="*/ 134 w 138"/>
                  <a:gd name="T11" fmla="*/ 48 h 52"/>
                  <a:gd name="T12" fmla="*/ 125 w 138"/>
                  <a:gd name="T13" fmla="*/ 52 h 52"/>
                  <a:gd name="T14" fmla="*/ 14 w 138"/>
                  <a:gd name="T15" fmla="*/ 52 h 52"/>
                  <a:gd name="T16" fmla="*/ 4 w 138"/>
                  <a:gd name="T17" fmla="*/ 48 h 52"/>
                  <a:gd name="T18" fmla="*/ 0 w 138"/>
                  <a:gd name="T19" fmla="*/ 41 h 52"/>
                  <a:gd name="T20" fmla="*/ 0 w 138"/>
                  <a:gd name="T21" fmla="*/ 11 h 52"/>
                  <a:gd name="T22" fmla="*/ 4 w 138"/>
                  <a:gd name="T23" fmla="*/ 2 h 52"/>
                  <a:gd name="T24" fmla="*/ 14 w 138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2">
                    <a:moveTo>
                      <a:pt x="14" y="0"/>
                    </a:moveTo>
                    <a:lnTo>
                      <a:pt x="125" y="0"/>
                    </a:lnTo>
                    <a:lnTo>
                      <a:pt x="134" y="2"/>
                    </a:lnTo>
                    <a:lnTo>
                      <a:pt x="138" y="11"/>
                    </a:lnTo>
                    <a:lnTo>
                      <a:pt x="138" y="41"/>
                    </a:lnTo>
                    <a:lnTo>
                      <a:pt x="134" y="48"/>
                    </a:lnTo>
                    <a:lnTo>
                      <a:pt x="125" y="52"/>
                    </a:lnTo>
                    <a:lnTo>
                      <a:pt x="14" y="52"/>
                    </a:lnTo>
                    <a:lnTo>
                      <a:pt x="4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5" name="Freeform 413"/>
              <p:cNvSpPr>
                <a:spLocks/>
              </p:cNvSpPr>
              <p:nvPr/>
            </p:nvSpPr>
            <p:spPr bwMode="auto">
              <a:xfrm>
                <a:off x="715" y="1716"/>
                <a:ext cx="28" cy="11"/>
              </a:xfrm>
              <a:custGeom>
                <a:avLst/>
                <a:gdLst>
                  <a:gd name="T0" fmla="*/ 14 w 137"/>
                  <a:gd name="T1" fmla="*/ 0 h 53"/>
                  <a:gd name="T2" fmla="*/ 124 w 137"/>
                  <a:gd name="T3" fmla="*/ 0 h 53"/>
                  <a:gd name="T4" fmla="*/ 133 w 137"/>
                  <a:gd name="T5" fmla="*/ 3 h 53"/>
                  <a:gd name="T6" fmla="*/ 137 w 137"/>
                  <a:gd name="T7" fmla="*/ 13 h 53"/>
                  <a:gd name="T8" fmla="*/ 137 w 137"/>
                  <a:gd name="T9" fmla="*/ 43 h 53"/>
                  <a:gd name="T10" fmla="*/ 133 w 137"/>
                  <a:gd name="T11" fmla="*/ 50 h 53"/>
                  <a:gd name="T12" fmla="*/ 124 w 137"/>
                  <a:gd name="T13" fmla="*/ 53 h 53"/>
                  <a:gd name="T14" fmla="*/ 14 w 137"/>
                  <a:gd name="T15" fmla="*/ 53 h 53"/>
                  <a:gd name="T16" fmla="*/ 4 w 137"/>
                  <a:gd name="T17" fmla="*/ 50 h 53"/>
                  <a:gd name="T18" fmla="*/ 0 w 137"/>
                  <a:gd name="T19" fmla="*/ 43 h 53"/>
                  <a:gd name="T20" fmla="*/ 0 w 137"/>
                  <a:gd name="T21" fmla="*/ 13 h 53"/>
                  <a:gd name="T22" fmla="*/ 4 w 137"/>
                  <a:gd name="T23" fmla="*/ 3 h 53"/>
                  <a:gd name="T24" fmla="*/ 14 w 137"/>
                  <a:gd name="T2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3">
                    <a:moveTo>
                      <a:pt x="14" y="0"/>
                    </a:moveTo>
                    <a:lnTo>
                      <a:pt x="124" y="0"/>
                    </a:lnTo>
                    <a:lnTo>
                      <a:pt x="133" y="3"/>
                    </a:lnTo>
                    <a:lnTo>
                      <a:pt x="137" y="13"/>
                    </a:lnTo>
                    <a:lnTo>
                      <a:pt x="137" y="43"/>
                    </a:lnTo>
                    <a:lnTo>
                      <a:pt x="133" y="50"/>
                    </a:lnTo>
                    <a:lnTo>
                      <a:pt x="124" y="53"/>
                    </a:lnTo>
                    <a:lnTo>
                      <a:pt x="14" y="53"/>
                    </a:lnTo>
                    <a:lnTo>
                      <a:pt x="4" y="50"/>
                    </a:lnTo>
                    <a:lnTo>
                      <a:pt x="0" y="43"/>
                    </a:lnTo>
                    <a:lnTo>
                      <a:pt x="0" y="13"/>
                    </a:lnTo>
                    <a:lnTo>
                      <a:pt x="4" y="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6" name="Freeform 414"/>
              <p:cNvSpPr>
                <a:spLocks/>
              </p:cNvSpPr>
              <p:nvPr/>
            </p:nvSpPr>
            <p:spPr bwMode="auto">
              <a:xfrm>
                <a:off x="714" y="1565"/>
                <a:ext cx="27" cy="10"/>
              </a:xfrm>
              <a:custGeom>
                <a:avLst/>
                <a:gdLst>
                  <a:gd name="T0" fmla="*/ 12 w 137"/>
                  <a:gd name="T1" fmla="*/ 0 h 51"/>
                  <a:gd name="T2" fmla="*/ 124 w 137"/>
                  <a:gd name="T3" fmla="*/ 0 h 51"/>
                  <a:gd name="T4" fmla="*/ 132 w 137"/>
                  <a:gd name="T5" fmla="*/ 3 h 51"/>
                  <a:gd name="T6" fmla="*/ 137 w 137"/>
                  <a:gd name="T7" fmla="*/ 9 h 51"/>
                  <a:gd name="T8" fmla="*/ 137 w 137"/>
                  <a:gd name="T9" fmla="*/ 41 h 51"/>
                  <a:gd name="T10" fmla="*/ 132 w 137"/>
                  <a:gd name="T11" fmla="*/ 47 h 51"/>
                  <a:gd name="T12" fmla="*/ 124 w 137"/>
                  <a:gd name="T13" fmla="*/ 51 h 51"/>
                  <a:gd name="T14" fmla="*/ 12 w 137"/>
                  <a:gd name="T15" fmla="*/ 51 h 51"/>
                  <a:gd name="T16" fmla="*/ 3 w 137"/>
                  <a:gd name="T17" fmla="*/ 47 h 51"/>
                  <a:gd name="T18" fmla="*/ 0 w 137"/>
                  <a:gd name="T19" fmla="*/ 41 h 51"/>
                  <a:gd name="T20" fmla="*/ 0 w 137"/>
                  <a:gd name="T21" fmla="*/ 9 h 51"/>
                  <a:gd name="T22" fmla="*/ 3 w 137"/>
                  <a:gd name="T23" fmla="*/ 3 h 51"/>
                  <a:gd name="T24" fmla="*/ 12 w 137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1">
                    <a:moveTo>
                      <a:pt x="12" y="0"/>
                    </a:moveTo>
                    <a:lnTo>
                      <a:pt x="124" y="0"/>
                    </a:lnTo>
                    <a:lnTo>
                      <a:pt x="132" y="3"/>
                    </a:lnTo>
                    <a:lnTo>
                      <a:pt x="137" y="9"/>
                    </a:lnTo>
                    <a:lnTo>
                      <a:pt x="137" y="41"/>
                    </a:lnTo>
                    <a:lnTo>
                      <a:pt x="132" y="47"/>
                    </a:lnTo>
                    <a:lnTo>
                      <a:pt x="124" y="51"/>
                    </a:lnTo>
                    <a:lnTo>
                      <a:pt x="12" y="51"/>
                    </a:lnTo>
                    <a:lnTo>
                      <a:pt x="3" y="47"/>
                    </a:lnTo>
                    <a:lnTo>
                      <a:pt x="0" y="41"/>
                    </a:lnTo>
                    <a:lnTo>
                      <a:pt x="0" y="9"/>
                    </a:lnTo>
                    <a:lnTo>
                      <a:pt x="3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7" name="Freeform 415"/>
              <p:cNvSpPr>
                <a:spLocks/>
              </p:cNvSpPr>
              <p:nvPr/>
            </p:nvSpPr>
            <p:spPr bwMode="auto">
              <a:xfrm>
                <a:off x="726" y="1553"/>
                <a:ext cx="28" cy="11"/>
              </a:xfrm>
              <a:custGeom>
                <a:avLst/>
                <a:gdLst>
                  <a:gd name="T0" fmla="*/ 12 w 137"/>
                  <a:gd name="T1" fmla="*/ 0 h 51"/>
                  <a:gd name="T2" fmla="*/ 123 w 137"/>
                  <a:gd name="T3" fmla="*/ 0 h 51"/>
                  <a:gd name="T4" fmla="*/ 132 w 137"/>
                  <a:gd name="T5" fmla="*/ 3 h 51"/>
                  <a:gd name="T6" fmla="*/ 137 w 137"/>
                  <a:gd name="T7" fmla="*/ 10 h 51"/>
                  <a:gd name="T8" fmla="*/ 137 w 137"/>
                  <a:gd name="T9" fmla="*/ 41 h 51"/>
                  <a:gd name="T10" fmla="*/ 132 w 137"/>
                  <a:gd name="T11" fmla="*/ 47 h 51"/>
                  <a:gd name="T12" fmla="*/ 123 w 137"/>
                  <a:gd name="T13" fmla="*/ 51 h 51"/>
                  <a:gd name="T14" fmla="*/ 12 w 137"/>
                  <a:gd name="T15" fmla="*/ 51 h 51"/>
                  <a:gd name="T16" fmla="*/ 2 w 137"/>
                  <a:gd name="T17" fmla="*/ 47 h 51"/>
                  <a:gd name="T18" fmla="*/ 0 w 137"/>
                  <a:gd name="T19" fmla="*/ 41 h 51"/>
                  <a:gd name="T20" fmla="*/ 0 w 137"/>
                  <a:gd name="T21" fmla="*/ 10 h 51"/>
                  <a:gd name="T22" fmla="*/ 2 w 137"/>
                  <a:gd name="T23" fmla="*/ 3 h 51"/>
                  <a:gd name="T24" fmla="*/ 12 w 137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1">
                    <a:moveTo>
                      <a:pt x="12" y="0"/>
                    </a:moveTo>
                    <a:lnTo>
                      <a:pt x="123" y="0"/>
                    </a:lnTo>
                    <a:lnTo>
                      <a:pt x="132" y="3"/>
                    </a:lnTo>
                    <a:lnTo>
                      <a:pt x="137" y="10"/>
                    </a:lnTo>
                    <a:lnTo>
                      <a:pt x="137" y="41"/>
                    </a:lnTo>
                    <a:lnTo>
                      <a:pt x="132" y="47"/>
                    </a:lnTo>
                    <a:lnTo>
                      <a:pt x="123" y="51"/>
                    </a:lnTo>
                    <a:lnTo>
                      <a:pt x="12" y="51"/>
                    </a:lnTo>
                    <a:lnTo>
                      <a:pt x="2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2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8" name="Freeform 416"/>
              <p:cNvSpPr>
                <a:spLocks/>
              </p:cNvSpPr>
              <p:nvPr/>
            </p:nvSpPr>
            <p:spPr bwMode="auto">
              <a:xfrm>
                <a:off x="728" y="1516"/>
                <a:ext cx="28" cy="10"/>
              </a:xfrm>
              <a:custGeom>
                <a:avLst/>
                <a:gdLst>
                  <a:gd name="T0" fmla="*/ 12 w 136"/>
                  <a:gd name="T1" fmla="*/ 0 h 52"/>
                  <a:gd name="T2" fmla="*/ 124 w 136"/>
                  <a:gd name="T3" fmla="*/ 0 h 52"/>
                  <a:gd name="T4" fmla="*/ 132 w 136"/>
                  <a:gd name="T5" fmla="*/ 3 h 52"/>
                  <a:gd name="T6" fmla="*/ 136 w 136"/>
                  <a:gd name="T7" fmla="*/ 10 h 52"/>
                  <a:gd name="T8" fmla="*/ 136 w 136"/>
                  <a:gd name="T9" fmla="*/ 41 h 52"/>
                  <a:gd name="T10" fmla="*/ 132 w 136"/>
                  <a:gd name="T11" fmla="*/ 49 h 52"/>
                  <a:gd name="T12" fmla="*/ 124 w 136"/>
                  <a:gd name="T13" fmla="*/ 52 h 52"/>
                  <a:gd name="T14" fmla="*/ 12 w 136"/>
                  <a:gd name="T15" fmla="*/ 52 h 52"/>
                  <a:gd name="T16" fmla="*/ 4 w 136"/>
                  <a:gd name="T17" fmla="*/ 49 h 52"/>
                  <a:gd name="T18" fmla="*/ 0 w 136"/>
                  <a:gd name="T19" fmla="*/ 41 h 52"/>
                  <a:gd name="T20" fmla="*/ 0 w 136"/>
                  <a:gd name="T21" fmla="*/ 10 h 52"/>
                  <a:gd name="T22" fmla="*/ 4 w 136"/>
                  <a:gd name="T23" fmla="*/ 3 h 52"/>
                  <a:gd name="T24" fmla="*/ 12 w 136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2">
                    <a:moveTo>
                      <a:pt x="12" y="0"/>
                    </a:moveTo>
                    <a:lnTo>
                      <a:pt x="124" y="0"/>
                    </a:lnTo>
                    <a:lnTo>
                      <a:pt x="132" y="3"/>
                    </a:lnTo>
                    <a:lnTo>
                      <a:pt x="136" y="10"/>
                    </a:lnTo>
                    <a:lnTo>
                      <a:pt x="136" y="41"/>
                    </a:lnTo>
                    <a:lnTo>
                      <a:pt x="132" y="49"/>
                    </a:lnTo>
                    <a:lnTo>
                      <a:pt x="124" y="52"/>
                    </a:lnTo>
                    <a:lnTo>
                      <a:pt x="12" y="52"/>
                    </a:lnTo>
                    <a:lnTo>
                      <a:pt x="4" y="49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4" y="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49" name="Freeform 417"/>
              <p:cNvSpPr>
                <a:spLocks/>
              </p:cNvSpPr>
              <p:nvPr/>
            </p:nvSpPr>
            <p:spPr bwMode="auto">
              <a:xfrm>
                <a:off x="755" y="1503"/>
                <a:ext cx="27" cy="11"/>
              </a:xfrm>
              <a:custGeom>
                <a:avLst/>
                <a:gdLst>
                  <a:gd name="T0" fmla="*/ 13 w 138"/>
                  <a:gd name="T1" fmla="*/ 0 h 52"/>
                  <a:gd name="T2" fmla="*/ 124 w 138"/>
                  <a:gd name="T3" fmla="*/ 0 h 52"/>
                  <a:gd name="T4" fmla="*/ 133 w 138"/>
                  <a:gd name="T5" fmla="*/ 2 h 52"/>
                  <a:gd name="T6" fmla="*/ 138 w 138"/>
                  <a:gd name="T7" fmla="*/ 11 h 52"/>
                  <a:gd name="T8" fmla="*/ 138 w 138"/>
                  <a:gd name="T9" fmla="*/ 41 h 52"/>
                  <a:gd name="T10" fmla="*/ 133 w 138"/>
                  <a:gd name="T11" fmla="*/ 48 h 52"/>
                  <a:gd name="T12" fmla="*/ 124 w 138"/>
                  <a:gd name="T13" fmla="*/ 52 h 52"/>
                  <a:gd name="T14" fmla="*/ 13 w 138"/>
                  <a:gd name="T15" fmla="*/ 52 h 52"/>
                  <a:gd name="T16" fmla="*/ 3 w 138"/>
                  <a:gd name="T17" fmla="*/ 48 h 52"/>
                  <a:gd name="T18" fmla="*/ 0 w 138"/>
                  <a:gd name="T19" fmla="*/ 41 h 52"/>
                  <a:gd name="T20" fmla="*/ 0 w 138"/>
                  <a:gd name="T21" fmla="*/ 11 h 52"/>
                  <a:gd name="T22" fmla="*/ 3 w 138"/>
                  <a:gd name="T23" fmla="*/ 2 h 52"/>
                  <a:gd name="T24" fmla="*/ 13 w 138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2">
                    <a:moveTo>
                      <a:pt x="13" y="0"/>
                    </a:moveTo>
                    <a:lnTo>
                      <a:pt x="124" y="0"/>
                    </a:lnTo>
                    <a:lnTo>
                      <a:pt x="133" y="2"/>
                    </a:lnTo>
                    <a:lnTo>
                      <a:pt x="138" y="11"/>
                    </a:lnTo>
                    <a:lnTo>
                      <a:pt x="138" y="41"/>
                    </a:lnTo>
                    <a:lnTo>
                      <a:pt x="133" y="48"/>
                    </a:lnTo>
                    <a:lnTo>
                      <a:pt x="124" y="52"/>
                    </a:lnTo>
                    <a:lnTo>
                      <a:pt x="13" y="52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3" y="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0" name="Freeform 418"/>
              <p:cNvSpPr>
                <a:spLocks/>
              </p:cNvSpPr>
              <p:nvPr/>
            </p:nvSpPr>
            <p:spPr bwMode="auto">
              <a:xfrm>
                <a:off x="761" y="1562"/>
                <a:ext cx="27" cy="11"/>
              </a:xfrm>
              <a:custGeom>
                <a:avLst/>
                <a:gdLst>
                  <a:gd name="T0" fmla="*/ 14 w 136"/>
                  <a:gd name="T1" fmla="*/ 0 h 51"/>
                  <a:gd name="T2" fmla="*/ 124 w 136"/>
                  <a:gd name="T3" fmla="*/ 0 h 51"/>
                  <a:gd name="T4" fmla="*/ 133 w 136"/>
                  <a:gd name="T5" fmla="*/ 2 h 51"/>
                  <a:gd name="T6" fmla="*/ 136 w 136"/>
                  <a:gd name="T7" fmla="*/ 10 h 51"/>
                  <a:gd name="T8" fmla="*/ 136 w 136"/>
                  <a:gd name="T9" fmla="*/ 42 h 51"/>
                  <a:gd name="T10" fmla="*/ 133 w 136"/>
                  <a:gd name="T11" fmla="*/ 48 h 51"/>
                  <a:gd name="T12" fmla="*/ 124 w 136"/>
                  <a:gd name="T13" fmla="*/ 51 h 51"/>
                  <a:gd name="T14" fmla="*/ 14 w 136"/>
                  <a:gd name="T15" fmla="*/ 51 h 51"/>
                  <a:gd name="T16" fmla="*/ 4 w 136"/>
                  <a:gd name="T17" fmla="*/ 48 h 51"/>
                  <a:gd name="T18" fmla="*/ 0 w 136"/>
                  <a:gd name="T19" fmla="*/ 42 h 51"/>
                  <a:gd name="T20" fmla="*/ 0 w 136"/>
                  <a:gd name="T21" fmla="*/ 10 h 51"/>
                  <a:gd name="T22" fmla="*/ 4 w 136"/>
                  <a:gd name="T23" fmla="*/ 2 h 51"/>
                  <a:gd name="T24" fmla="*/ 14 w 136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6" h="51">
                    <a:moveTo>
                      <a:pt x="14" y="0"/>
                    </a:moveTo>
                    <a:lnTo>
                      <a:pt x="124" y="0"/>
                    </a:lnTo>
                    <a:lnTo>
                      <a:pt x="133" y="2"/>
                    </a:lnTo>
                    <a:lnTo>
                      <a:pt x="136" y="10"/>
                    </a:lnTo>
                    <a:lnTo>
                      <a:pt x="136" y="42"/>
                    </a:lnTo>
                    <a:lnTo>
                      <a:pt x="133" y="48"/>
                    </a:lnTo>
                    <a:lnTo>
                      <a:pt x="124" y="51"/>
                    </a:lnTo>
                    <a:lnTo>
                      <a:pt x="14" y="51"/>
                    </a:lnTo>
                    <a:lnTo>
                      <a:pt x="4" y="48"/>
                    </a:lnTo>
                    <a:lnTo>
                      <a:pt x="0" y="42"/>
                    </a:lnTo>
                    <a:lnTo>
                      <a:pt x="0" y="10"/>
                    </a:lnTo>
                    <a:lnTo>
                      <a:pt x="4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1" name="Freeform 419"/>
              <p:cNvSpPr>
                <a:spLocks/>
              </p:cNvSpPr>
              <p:nvPr/>
            </p:nvSpPr>
            <p:spPr bwMode="auto">
              <a:xfrm>
                <a:off x="720" y="1525"/>
                <a:ext cx="28" cy="11"/>
              </a:xfrm>
              <a:custGeom>
                <a:avLst/>
                <a:gdLst>
                  <a:gd name="T0" fmla="*/ 15 w 137"/>
                  <a:gd name="T1" fmla="*/ 0 h 52"/>
                  <a:gd name="T2" fmla="*/ 125 w 137"/>
                  <a:gd name="T3" fmla="*/ 0 h 52"/>
                  <a:gd name="T4" fmla="*/ 134 w 137"/>
                  <a:gd name="T5" fmla="*/ 3 h 52"/>
                  <a:gd name="T6" fmla="*/ 137 w 137"/>
                  <a:gd name="T7" fmla="*/ 11 h 52"/>
                  <a:gd name="T8" fmla="*/ 137 w 137"/>
                  <a:gd name="T9" fmla="*/ 41 h 52"/>
                  <a:gd name="T10" fmla="*/ 134 w 137"/>
                  <a:gd name="T11" fmla="*/ 48 h 52"/>
                  <a:gd name="T12" fmla="*/ 125 w 137"/>
                  <a:gd name="T13" fmla="*/ 52 h 52"/>
                  <a:gd name="T14" fmla="*/ 15 w 137"/>
                  <a:gd name="T15" fmla="*/ 52 h 52"/>
                  <a:gd name="T16" fmla="*/ 7 w 137"/>
                  <a:gd name="T17" fmla="*/ 51 h 52"/>
                  <a:gd name="T18" fmla="*/ 4 w 137"/>
                  <a:gd name="T19" fmla="*/ 48 h 52"/>
                  <a:gd name="T20" fmla="*/ 0 w 137"/>
                  <a:gd name="T21" fmla="*/ 45 h 52"/>
                  <a:gd name="T22" fmla="*/ 0 w 137"/>
                  <a:gd name="T23" fmla="*/ 41 h 52"/>
                  <a:gd name="T24" fmla="*/ 0 w 137"/>
                  <a:gd name="T25" fmla="*/ 11 h 52"/>
                  <a:gd name="T26" fmla="*/ 0 w 137"/>
                  <a:gd name="T27" fmla="*/ 5 h 52"/>
                  <a:gd name="T28" fmla="*/ 4 w 137"/>
                  <a:gd name="T29" fmla="*/ 3 h 52"/>
                  <a:gd name="T30" fmla="*/ 7 w 137"/>
                  <a:gd name="T31" fmla="*/ 0 h 52"/>
                  <a:gd name="T32" fmla="*/ 15 w 137"/>
                  <a:gd name="T33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52">
                    <a:moveTo>
                      <a:pt x="15" y="0"/>
                    </a:moveTo>
                    <a:lnTo>
                      <a:pt x="125" y="0"/>
                    </a:lnTo>
                    <a:lnTo>
                      <a:pt x="134" y="3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4" y="48"/>
                    </a:lnTo>
                    <a:lnTo>
                      <a:pt x="125" y="52"/>
                    </a:lnTo>
                    <a:lnTo>
                      <a:pt x="15" y="52"/>
                    </a:lnTo>
                    <a:lnTo>
                      <a:pt x="7" y="51"/>
                    </a:lnTo>
                    <a:lnTo>
                      <a:pt x="4" y="48"/>
                    </a:lnTo>
                    <a:lnTo>
                      <a:pt x="0" y="45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4" y="3"/>
                    </a:lnTo>
                    <a:lnTo>
                      <a:pt x="7" y="0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2" name="Freeform 420"/>
              <p:cNvSpPr>
                <a:spLocks/>
              </p:cNvSpPr>
              <p:nvPr/>
            </p:nvSpPr>
            <p:spPr bwMode="auto">
              <a:xfrm>
                <a:off x="749" y="1531"/>
                <a:ext cx="27" cy="11"/>
              </a:xfrm>
              <a:custGeom>
                <a:avLst/>
                <a:gdLst>
                  <a:gd name="T0" fmla="*/ 15 w 138"/>
                  <a:gd name="T1" fmla="*/ 0 h 51"/>
                  <a:gd name="T2" fmla="*/ 126 w 138"/>
                  <a:gd name="T3" fmla="*/ 0 h 51"/>
                  <a:gd name="T4" fmla="*/ 134 w 138"/>
                  <a:gd name="T5" fmla="*/ 3 h 51"/>
                  <a:gd name="T6" fmla="*/ 138 w 138"/>
                  <a:gd name="T7" fmla="*/ 10 h 51"/>
                  <a:gd name="T8" fmla="*/ 138 w 138"/>
                  <a:gd name="T9" fmla="*/ 41 h 51"/>
                  <a:gd name="T10" fmla="*/ 134 w 138"/>
                  <a:gd name="T11" fmla="*/ 47 h 51"/>
                  <a:gd name="T12" fmla="*/ 126 w 138"/>
                  <a:gd name="T13" fmla="*/ 51 h 51"/>
                  <a:gd name="T14" fmla="*/ 15 w 138"/>
                  <a:gd name="T15" fmla="*/ 51 h 51"/>
                  <a:gd name="T16" fmla="*/ 4 w 138"/>
                  <a:gd name="T17" fmla="*/ 47 h 51"/>
                  <a:gd name="T18" fmla="*/ 0 w 138"/>
                  <a:gd name="T19" fmla="*/ 41 h 51"/>
                  <a:gd name="T20" fmla="*/ 0 w 138"/>
                  <a:gd name="T21" fmla="*/ 10 h 51"/>
                  <a:gd name="T22" fmla="*/ 4 w 138"/>
                  <a:gd name="T23" fmla="*/ 3 h 51"/>
                  <a:gd name="T24" fmla="*/ 15 w 138"/>
                  <a:gd name="T2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8" h="51">
                    <a:moveTo>
                      <a:pt x="15" y="0"/>
                    </a:moveTo>
                    <a:lnTo>
                      <a:pt x="126" y="0"/>
                    </a:lnTo>
                    <a:lnTo>
                      <a:pt x="134" y="3"/>
                    </a:lnTo>
                    <a:lnTo>
                      <a:pt x="138" y="10"/>
                    </a:lnTo>
                    <a:lnTo>
                      <a:pt x="138" y="41"/>
                    </a:lnTo>
                    <a:lnTo>
                      <a:pt x="134" y="47"/>
                    </a:lnTo>
                    <a:lnTo>
                      <a:pt x="126" y="51"/>
                    </a:lnTo>
                    <a:lnTo>
                      <a:pt x="15" y="51"/>
                    </a:lnTo>
                    <a:lnTo>
                      <a:pt x="4" y="47"/>
                    </a:lnTo>
                    <a:lnTo>
                      <a:pt x="0" y="41"/>
                    </a:lnTo>
                    <a:lnTo>
                      <a:pt x="0" y="10"/>
                    </a:lnTo>
                    <a:lnTo>
                      <a:pt x="4" y="3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3" name="Freeform 421"/>
              <p:cNvSpPr>
                <a:spLocks/>
              </p:cNvSpPr>
              <p:nvPr/>
            </p:nvSpPr>
            <p:spPr bwMode="auto">
              <a:xfrm>
                <a:off x="726" y="1309"/>
                <a:ext cx="27" cy="10"/>
              </a:xfrm>
              <a:custGeom>
                <a:avLst/>
                <a:gdLst>
                  <a:gd name="T0" fmla="*/ 13 w 137"/>
                  <a:gd name="T1" fmla="*/ 0 h 52"/>
                  <a:gd name="T2" fmla="*/ 124 w 137"/>
                  <a:gd name="T3" fmla="*/ 0 h 52"/>
                  <a:gd name="T4" fmla="*/ 132 w 137"/>
                  <a:gd name="T5" fmla="*/ 4 h 52"/>
                  <a:gd name="T6" fmla="*/ 137 w 137"/>
                  <a:gd name="T7" fmla="*/ 11 h 52"/>
                  <a:gd name="T8" fmla="*/ 137 w 137"/>
                  <a:gd name="T9" fmla="*/ 41 h 52"/>
                  <a:gd name="T10" fmla="*/ 132 w 137"/>
                  <a:gd name="T11" fmla="*/ 48 h 52"/>
                  <a:gd name="T12" fmla="*/ 124 w 137"/>
                  <a:gd name="T13" fmla="*/ 52 h 52"/>
                  <a:gd name="T14" fmla="*/ 13 w 137"/>
                  <a:gd name="T15" fmla="*/ 52 h 52"/>
                  <a:gd name="T16" fmla="*/ 4 w 137"/>
                  <a:gd name="T17" fmla="*/ 48 h 52"/>
                  <a:gd name="T18" fmla="*/ 0 w 137"/>
                  <a:gd name="T19" fmla="*/ 41 h 52"/>
                  <a:gd name="T20" fmla="*/ 0 w 137"/>
                  <a:gd name="T21" fmla="*/ 11 h 52"/>
                  <a:gd name="T22" fmla="*/ 4 w 137"/>
                  <a:gd name="T23" fmla="*/ 4 h 52"/>
                  <a:gd name="T24" fmla="*/ 13 w 137"/>
                  <a:gd name="T2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52">
                    <a:moveTo>
                      <a:pt x="13" y="0"/>
                    </a:moveTo>
                    <a:lnTo>
                      <a:pt x="124" y="0"/>
                    </a:lnTo>
                    <a:lnTo>
                      <a:pt x="132" y="4"/>
                    </a:lnTo>
                    <a:lnTo>
                      <a:pt x="137" y="11"/>
                    </a:lnTo>
                    <a:lnTo>
                      <a:pt x="137" y="41"/>
                    </a:lnTo>
                    <a:lnTo>
                      <a:pt x="132" y="48"/>
                    </a:lnTo>
                    <a:lnTo>
                      <a:pt x="124" y="52"/>
                    </a:lnTo>
                    <a:lnTo>
                      <a:pt x="13" y="52"/>
                    </a:lnTo>
                    <a:lnTo>
                      <a:pt x="4" y="48"/>
                    </a:lnTo>
                    <a:lnTo>
                      <a:pt x="0" y="41"/>
                    </a:lnTo>
                    <a:lnTo>
                      <a:pt x="0" y="11"/>
                    </a:lnTo>
                    <a:lnTo>
                      <a:pt x="4" y="4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4" name="Freeform 422"/>
              <p:cNvSpPr>
                <a:spLocks/>
              </p:cNvSpPr>
              <p:nvPr/>
            </p:nvSpPr>
            <p:spPr bwMode="auto">
              <a:xfrm>
                <a:off x="766" y="1406"/>
                <a:ext cx="27" cy="13"/>
              </a:xfrm>
              <a:custGeom>
                <a:avLst/>
                <a:gdLst>
                  <a:gd name="T0" fmla="*/ 15 w 137"/>
                  <a:gd name="T1" fmla="*/ 0 h 63"/>
                  <a:gd name="T2" fmla="*/ 125 w 137"/>
                  <a:gd name="T3" fmla="*/ 9 h 63"/>
                  <a:gd name="T4" fmla="*/ 133 w 137"/>
                  <a:gd name="T5" fmla="*/ 14 h 63"/>
                  <a:gd name="T6" fmla="*/ 137 w 137"/>
                  <a:gd name="T7" fmla="*/ 22 h 63"/>
                  <a:gd name="T8" fmla="*/ 137 w 137"/>
                  <a:gd name="T9" fmla="*/ 53 h 63"/>
                  <a:gd name="T10" fmla="*/ 133 w 137"/>
                  <a:gd name="T11" fmla="*/ 60 h 63"/>
                  <a:gd name="T12" fmla="*/ 125 w 137"/>
                  <a:gd name="T13" fmla="*/ 63 h 63"/>
                  <a:gd name="T14" fmla="*/ 15 w 137"/>
                  <a:gd name="T15" fmla="*/ 50 h 63"/>
                  <a:gd name="T16" fmla="*/ 3 w 137"/>
                  <a:gd name="T17" fmla="*/ 47 h 63"/>
                  <a:gd name="T18" fmla="*/ 0 w 137"/>
                  <a:gd name="T19" fmla="*/ 40 h 63"/>
                  <a:gd name="T20" fmla="*/ 0 w 137"/>
                  <a:gd name="T21" fmla="*/ 9 h 63"/>
                  <a:gd name="T22" fmla="*/ 3 w 137"/>
                  <a:gd name="T23" fmla="*/ 2 h 63"/>
                  <a:gd name="T24" fmla="*/ 15 w 137"/>
                  <a:gd name="T2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63">
                    <a:moveTo>
                      <a:pt x="15" y="0"/>
                    </a:moveTo>
                    <a:lnTo>
                      <a:pt x="125" y="9"/>
                    </a:lnTo>
                    <a:lnTo>
                      <a:pt x="133" y="14"/>
                    </a:lnTo>
                    <a:lnTo>
                      <a:pt x="137" y="22"/>
                    </a:lnTo>
                    <a:lnTo>
                      <a:pt x="137" y="53"/>
                    </a:lnTo>
                    <a:lnTo>
                      <a:pt x="133" y="60"/>
                    </a:lnTo>
                    <a:lnTo>
                      <a:pt x="125" y="63"/>
                    </a:lnTo>
                    <a:lnTo>
                      <a:pt x="15" y="50"/>
                    </a:lnTo>
                    <a:lnTo>
                      <a:pt x="3" y="47"/>
                    </a:lnTo>
                    <a:lnTo>
                      <a:pt x="0" y="40"/>
                    </a:lnTo>
                    <a:lnTo>
                      <a:pt x="0" y="9"/>
                    </a:lnTo>
                    <a:lnTo>
                      <a:pt x="3" y="2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F2C2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5" name="Freeform 423"/>
              <p:cNvSpPr>
                <a:spLocks/>
              </p:cNvSpPr>
              <p:nvPr/>
            </p:nvSpPr>
            <p:spPr bwMode="auto">
              <a:xfrm>
                <a:off x="697" y="1471"/>
                <a:ext cx="102" cy="14"/>
              </a:xfrm>
              <a:custGeom>
                <a:avLst/>
                <a:gdLst>
                  <a:gd name="T0" fmla="*/ 254 w 507"/>
                  <a:gd name="T1" fmla="*/ 0 h 69"/>
                  <a:gd name="T2" fmla="*/ 303 w 507"/>
                  <a:gd name="T3" fmla="*/ 0 h 69"/>
                  <a:gd name="T4" fmla="*/ 352 w 507"/>
                  <a:gd name="T5" fmla="*/ 2 h 69"/>
                  <a:gd name="T6" fmla="*/ 394 w 507"/>
                  <a:gd name="T7" fmla="*/ 5 h 69"/>
                  <a:gd name="T8" fmla="*/ 432 w 507"/>
                  <a:gd name="T9" fmla="*/ 10 h 69"/>
                  <a:gd name="T10" fmla="*/ 462 w 507"/>
                  <a:gd name="T11" fmla="*/ 13 h 69"/>
                  <a:gd name="T12" fmla="*/ 486 w 507"/>
                  <a:gd name="T13" fmla="*/ 21 h 69"/>
                  <a:gd name="T14" fmla="*/ 500 w 507"/>
                  <a:gd name="T15" fmla="*/ 28 h 69"/>
                  <a:gd name="T16" fmla="*/ 507 w 507"/>
                  <a:gd name="T17" fmla="*/ 36 h 69"/>
                  <a:gd name="T18" fmla="*/ 500 w 507"/>
                  <a:gd name="T19" fmla="*/ 42 h 69"/>
                  <a:gd name="T20" fmla="*/ 486 w 507"/>
                  <a:gd name="T21" fmla="*/ 48 h 69"/>
                  <a:gd name="T22" fmla="*/ 462 w 507"/>
                  <a:gd name="T23" fmla="*/ 53 h 69"/>
                  <a:gd name="T24" fmla="*/ 432 w 507"/>
                  <a:gd name="T25" fmla="*/ 59 h 69"/>
                  <a:gd name="T26" fmla="*/ 394 w 507"/>
                  <a:gd name="T27" fmla="*/ 62 h 69"/>
                  <a:gd name="T28" fmla="*/ 352 w 507"/>
                  <a:gd name="T29" fmla="*/ 65 h 69"/>
                  <a:gd name="T30" fmla="*/ 303 w 507"/>
                  <a:gd name="T31" fmla="*/ 68 h 69"/>
                  <a:gd name="T32" fmla="*/ 254 w 507"/>
                  <a:gd name="T33" fmla="*/ 69 h 69"/>
                  <a:gd name="T34" fmla="*/ 202 w 507"/>
                  <a:gd name="T35" fmla="*/ 68 h 69"/>
                  <a:gd name="T36" fmla="*/ 154 w 507"/>
                  <a:gd name="T37" fmla="*/ 65 h 69"/>
                  <a:gd name="T38" fmla="*/ 109 w 507"/>
                  <a:gd name="T39" fmla="*/ 62 h 69"/>
                  <a:gd name="T40" fmla="*/ 73 w 507"/>
                  <a:gd name="T41" fmla="*/ 59 h 69"/>
                  <a:gd name="T42" fmla="*/ 41 w 507"/>
                  <a:gd name="T43" fmla="*/ 53 h 69"/>
                  <a:gd name="T44" fmla="*/ 19 w 507"/>
                  <a:gd name="T45" fmla="*/ 48 h 69"/>
                  <a:gd name="T46" fmla="*/ 4 w 507"/>
                  <a:gd name="T47" fmla="*/ 42 h 69"/>
                  <a:gd name="T48" fmla="*/ 0 w 507"/>
                  <a:gd name="T49" fmla="*/ 36 h 69"/>
                  <a:gd name="T50" fmla="*/ 4 w 507"/>
                  <a:gd name="T51" fmla="*/ 28 h 69"/>
                  <a:gd name="T52" fmla="*/ 19 w 507"/>
                  <a:gd name="T53" fmla="*/ 21 h 69"/>
                  <a:gd name="T54" fmla="*/ 41 w 507"/>
                  <a:gd name="T55" fmla="*/ 13 h 69"/>
                  <a:gd name="T56" fmla="*/ 73 w 507"/>
                  <a:gd name="T57" fmla="*/ 10 h 69"/>
                  <a:gd name="T58" fmla="*/ 109 w 507"/>
                  <a:gd name="T59" fmla="*/ 5 h 69"/>
                  <a:gd name="T60" fmla="*/ 154 w 507"/>
                  <a:gd name="T61" fmla="*/ 2 h 69"/>
                  <a:gd name="T62" fmla="*/ 202 w 507"/>
                  <a:gd name="T63" fmla="*/ 0 h 69"/>
                  <a:gd name="T64" fmla="*/ 254 w 507"/>
                  <a:gd name="T6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07" h="69">
                    <a:moveTo>
                      <a:pt x="254" y="0"/>
                    </a:moveTo>
                    <a:lnTo>
                      <a:pt x="303" y="0"/>
                    </a:lnTo>
                    <a:lnTo>
                      <a:pt x="352" y="2"/>
                    </a:lnTo>
                    <a:lnTo>
                      <a:pt x="394" y="5"/>
                    </a:lnTo>
                    <a:lnTo>
                      <a:pt x="432" y="10"/>
                    </a:lnTo>
                    <a:lnTo>
                      <a:pt x="462" y="13"/>
                    </a:lnTo>
                    <a:lnTo>
                      <a:pt x="486" y="21"/>
                    </a:lnTo>
                    <a:lnTo>
                      <a:pt x="500" y="28"/>
                    </a:lnTo>
                    <a:lnTo>
                      <a:pt x="507" y="36"/>
                    </a:lnTo>
                    <a:lnTo>
                      <a:pt x="500" y="42"/>
                    </a:lnTo>
                    <a:lnTo>
                      <a:pt x="486" y="48"/>
                    </a:lnTo>
                    <a:lnTo>
                      <a:pt x="462" y="53"/>
                    </a:lnTo>
                    <a:lnTo>
                      <a:pt x="432" y="59"/>
                    </a:lnTo>
                    <a:lnTo>
                      <a:pt x="394" y="62"/>
                    </a:lnTo>
                    <a:lnTo>
                      <a:pt x="352" y="65"/>
                    </a:lnTo>
                    <a:lnTo>
                      <a:pt x="303" y="68"/>
                    </a:lnTo>
                    <a:lnTo>
                      <a:pt x="254" y="69"/>
                    </a:lnTo>
                    <a:lnTo>
                      <a:pt x="202" y="68"/>
                    </a:lnTo>
                    <a:lnTo>
                      <a:pt x="154" y="65"/>
                    </a:lnTo>
                    <a:lnTo>
                      <a:pt x="109" y="62"/>
                    </a:lnTo>
                    <a:lnTo>
                      <a:pt x="73" y="59"/>
                    </a:lnTo>
                    <a:lnTo>
                      <a:pt x="41" y="53"/>
                    </a:lnTo>
                    <a:lnTo>
                      <a:pt x="19" y="48"/>
                    </a:lnTo>
                    <a:lnTo>
                      <a:pt x="4" y="42"/>
                    </a:lnTo>
                    <a:lnTo>
                      <a:pt x="0" y="36"/>
                    </a:lnTo>
                    <a:lnTo>
                      <a:pt x="4" y="28"/>
                    </a:lnTo>
                    <a:lnTo>
                      <a:pt x="19" y="21"/>
                    </a:lnTo>
                    <a:lnTo>
                      <a:pt x="41" y="13"/>
                    </a:lnTo>
                    <a:lnTo>
                      <a:pt x="73" y="10"/>
                    </a:lnTo>
                    <a:lnTo>
                      <a:pt x="109" y="5"/>
                    </a:lnTo>
                    <a:lnTo>
                      <a:pt x="154" y="2"/>
                    </a:lnTo>
                    <a:lnTo>
                      <a:pt x="202" y="0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6" name="Freeform 424"/>
              <p:cNvSpPr>
                <a:spLocks/>
              </p:cNvSpPr>
              <p:nvPr/>
            </p:nvSpPr>
            <p:spPr bwMode="auto">
              <a:xfrm>
                <a:off x="699" y="1474"/>
                <a:ext cx="92" cy="13"/>
              </a:xfrm>
              <a:custGeom>
                <a:avLst/>
                <a:gdLst>
                  <a:gd name="T0" fmla="*/ 230 w 461"/>
                  <a:gd name="T1" fmla="*/ 0 h 63"/>
                  <a:gd name="T2" fmla="*/ 275 w 461"/>
                  <a:gd name="T3" fmla="*/ 0 h 63"/>
                  <a:gd name="T4" fmla="*/ 318 w 461"/>
                  <a:gd name="T5" fmla="*/ 2 h 63"/>
                  <a:gd name="T6" fmla="*/ 358 w 461"/>
                  <a:gd name="T7" fmla="*/ 5 h 63"/>
                  <a:gd name="T8" fmla="*/ 392 w 461"/>
                  <a:gd name="T9" fmla="*/ 8 h 63"/>
                  <a:gd name="T10" fmla="*/ 420 w 461"/>
                  <a:gd name="T11" fmla="*/ 12 h 63"/>
                  <a:gd name="T12" fmla="*/ 442 w 461"/>
                  <a:gd name="T13" fmla="*/ 18 h 63"/>
                  <a:gd name="T14" fmla="*/ 454 w 461"/>
                  <a:gd name="T15" fmla="*/ 25 h 63"/>
                  <a:gd name="T16" fmla="*/ 461 w 461"/>
                  <a:gd name="T17" fmla="*/ 32 h 63"/>
                  <a:gd name="T18" fmla="*/ 454 w 461"/>
                  <a:gd name="T19" fmla="*/ 37 h 63"/>
                  <a:gd name="T20" fmla="*/ 442 w 461"/>
                  <a:gd name="T21" fmla="*/ 43 h 63"/>
                  <a:gd name="T22" fmla="*/ 420 w 461"/>
                  <a:gd name="T23" fmla="*/ 48 h 63"/>
                  <a:gd name="T24" fmla="*/ 392 w 461"/>
                  <a:gd name="T25" fmla="*/ 53 h 63"/>
                  <a:gd name="T26" fmla="*/ 358 w 461"/>
                  <a:gd name="T27" fmla="*/ 56 h 63"/>
                  <a:gd name="T28" fmla="*/ 318 w 461"/>
                  <a:gd name="T29" fmla="*/ 59 h 63"/>
                  <a:gd name="T30" fmla="*/ 275 w 461"/>
                  <a:gd name="T31" fmla="*/ 62 h 63"/>
                  <a:gd name="T32" fmla="*/ 230 w 461"/>
                  <a:gd name="T33" fmla="*/ 63 h 63"/>
                  <a:gd name="T34" fmla="*/ 183 w 461"/>
                  <a:gd name="T35" fmla="*/ 62 h 63"/>
                  <a:gd name="T36" fmla="*/ 140 w 461"/>
                  <a:gd name="T37" fmla="*/ 59 h 63"/>
                  <a:gd name="T38" fmla="*/ 100 w 461"/>
                  <a:gd name="T39" fmla="*/ 56 h 63"/>
                  <a:gd name="T40" fmla="*/ 67 w 461"/>
                  <a:gd name="T41" fmla="*/ 53 h 63"/>
                  <a:gd name="T42" fmla="*/ 38 w 461"/>
                  <a:gd name="T43" fmla="*/ 48 h 63"/>
                  <a:gd name="T44" fmla="*/ 17 w 461"/>
                  <a:gd name="T45" fmla="*/ 43 h 63"/>
                  <a:gd name="T46" fmla="*/ 3 w 461"/>
                  <a:gd name="T47" fmla="*/ 37 h 63"/>
                  <a:gd name="T48" fmla="*/ 0 w 461"/>
                  <a:gd name="T49" fmla="*/ 32 h 63"/>
                  <a:gd name="T50" fmla="*/ 3 w 461"/>
                  <a:gd name="T51" fmla="*/ 25 h 63"/>
                  <a:gd name="T52" fmla="*/ 17 w 461"/>
                  <a:gd name="T53" fmla="*/ 18 h 63"/>
                  <a:gd name="T54" fmla="*/ 38 w 461"/>
                  <a:gd name="T55" fmla="*/ 12 h 63"/>
                  <a:gd name="T56" fmla="*/ 67 w 461"/>
                  <a:gd name="T57" fmla="*/ 8 h 63"/>
                  <a:gd name="T58" fmla="*/ 100 w 461"/>
                  <a:gd name="T59" fmla="*/ 5 h 63"/>
                  <a:gd name="T60" fmla="*/ 140 w 461"/>
                  <a:gd name="T61" fmla="*/ 2 h 63"/>
                  <a:gd name="T62" fmla="*/ 183 w 461"/>
                  <a:gd name="T63" fmla="*/ 0 h 63"/>
                  <a:gd name="T64" fmla="*/ 230 w 461"/>
                  <a:gd name="T65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61" h="63">
                    <a:moveTo>
                      <a:pt x="230" y="0"/>
                    </a:moveTo>
                    <a:lnTo>
                      <a:pt x="275" y="0"/>
                    </a:lnTo>
                    <a:lnTo>
                      <a:pt x="318" y="2"/>
                    </a:lnTo>
                    <a:lnTo>
                      <a:pt x="358" y="5"/>
                    </a:lnTo>
                    <a:lnTo>
                      <a:pt x="392" y="8"/>
                    </a:lnTo>
                    <a:lnTo>
                      <a:pt x="420" y="12"/>
                    </a:lnTo>
                    <a:lnTo>
                      <a:pt x="442" y="18"/>
                    </a:lnTo>
                    <a:lnTo>
                      <a:pt x="454" y="25"/>
                    </a:lnTo>
                    <a:lnTo>
                      <a:pt x="461" y="32"/>
                    </a:lnTo>
                    <a:lnTo>
                      <a:pt x="454" y="37"/>
                    </a:lnTo>
                    <a:lnTo>
                      <a:pt x="442" y="43"/>
                    </a:lnTo>
                    <a:lnTo>
                      <a:pt x="420" y="48"/>
                    </a:lnTo>
                    <a:lnTo>
                      <a:pt x="392" y="53"/>
                    </a:lnTo>
                    <a:lnTo>
                      <a:pt x="358" y="56"/>
                    </a:lnTo>
                    <a:lnTo>
                      <a:pt x="318" y="59"/>
                    </a:lnTo>
                    <a:lnTo>
                      <a:pt x="275" y="62"/>
                    </a:lnTo>
                    <a:lnTo>
                      <a:pt x="230" y="63"/>
                    </a:lnTo>
                    <a:lnTo>
                      <a:pt x="183" y="62"/>
                    </a:lnTo>
                    <a:lnTo>
                      <a:pt x="140" y="59"/>
                    </a:lnTo>
                    <a:lnTo>
                      <a:pt x="100" y="56"/>
                    </a:lnTo>
                    <a:lnTo>
                      <a:pt x="67" y="53"/>
                    </a:lnTo>
                    <a:lnTo>
                      <a:pt x="38" y="48"/>
                    </a:lnTo>
                    <a:lnTo>
                      <a:pt x="17" y="43"/>
                    </a:lnTo>
                    <a:lnTo>
                      <a:pt x="3" y="37"/>
                    </a:lnTo>
                    <a:lnTo>
                      <a:pt x="0" y="32"/>
                    </a:lnTo>
                    <a:lnTo>
                      <a:pt x="3" y="25"/>
                    </a:lnTo>
                    <a:lnTo>
                      <a:pt x="17" y="18"/>
                    </a:lnTo>
                    <a:lnTo>
                      <a:pt x="38" y="12"/>
                    </a:lnTo>
                    <a:lnTo>
                      <a:pt x="67" y="8"/>
                    </a:lnTo>
                    <a:lnTo>
                      <a:pt x="100" y="5"/>
                    </a:lnTo>
                    <a:lnTo>
                      <a:pt x="140" y="2"/>
                    </a:lnTo>
                    <a:lnTo>
                      <a:pt x="183" y="0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7" name="Freeform 425"/>
              <p:cNvSpPr>
                <a:spLocks/>
              </p:cNvSpPr>
              <p:nvPr/>
            </p:nvSpPr>
            <p:spPr bwMode="auto">
              <a:xfrm>
                <a:off x="702" y="1479"/>
                <a:ext cx="90" cy="13"/>
              </a:xfrm>
              <a:custGeom>
                <a:avLst/>
                <a:gdLst>
                  <a:gd name="T0" fmla="*/ 229 w 449"/>
                  <a:gd name="T1" fmla="*/ 0 h 64"/>
                  <a:gd name="T2" fmla="*/ 270 w 449"/>
                  <a:gd name="T3" fmla="*/ 0 h 64"/>
                  <a:gd name="T4" fmla="*/ 308 w 449"/>
                  <a:gd name="T5" fmla="*/ 2 h 64"/>
                  <a:gd name="T6" fmla="*/ 342 w 449"/>
                  <a:gd name="T7" fmla="*/ 6 h 64"/>
                  <a:gd name="T8" fmla="*/ 373 w 449"/>
                  <a:gd name="T9" fmla="*/ 12 h 64"/>
                  <a:gd name="T10" fmla="*/ 396 w 449"/>
                  <a:gd name="T11" fmla="*/ 16 h 64"/>
                  <a:gd name="T12" fmla="*/ 417 w 449"/>
                  <a:gd name="T13" fmla="*/ 21 h 64"/>
                  <a:gd name="T14" fmla="*/ 432 w 449"/>
                  <a:gd name="T15" fmla="*/ 24 h 64"/>
                  <a:gd name="T16" fmla="*/ 445 w 449"/>
                  <a:gd name="T17" fmla="*/ 28 h 64"/>
                  <a:gd name="T18" fmla="*/ 448 w 449"/>
                  <a:gd name="T19" fmla="*/ 31 h 64"/>
                  <a:gd name="T20" fmla="*/ 449 w 449"/>
                  <a:gd name="T21" fmla="*/ 36 h 64"/>
                  <a:gd name="T22" fmla="*/ 445 w 449"/>
                  <a:gd name="T23" fmla="*/ 40 h 64"/>
                  <a:gd name="T24" fmla="*/ 436 w 449"/>
                  <a:gd name="T25" fmla="*/ 47 h 64"/>
                  <a:gd name="T26" fmla="*/ 423 w 449"/>
                  <a:gd name="T27" fmla="*/ 52 h 64"/>
                  <a:gd name="T28" fmla="*/ 407 w 449"/>
                  <a:gd name="T29" fmla="*/ 57 h 64"/>
                  <a:gd name="T30" fmla="*/ 389 w 449"/>
                  <a:gd name="T31" fmla="*/ 60 h 64"/>
                  <a:gd name="T32" fmla="*/ 369 w 449"/>
                  <a:gd name="T33" fmla="*/ 64 h 64"/>
                  <a:gd name="T34" fmla="*/ 354 w 449"/>
                  <a:gd name="T35" fmla="*/ 64 h 64"/>
                  <a:gd name="T36" fmla="*/ 340 w 449"/>
                  <a:gd name="T37" fmla="*/ 64 h 64"/>
                  <a:gd name="T38" fmla="*/ 326 w 449"/>
                  <a:gd name="T39" fmla="*/ 63 h 64"/>
                  <a:gd name="T40" fmla="*/ 312 w 449"/>
                  <a:gd name="T41" fmla="*/ 62 h 64"/>
                  <a:gd name="T42" fmla="*/ 295 w 449"/>
                  <a:gd name="T43" fmla="*/ 59 h 64"/>
                  <a:gd name="T44" fmla="*/ 276 w 449"/>
                  <a:gd name="T45" fmla="*/ 58 h 64"/>
                  <a:gd name="T46" fmla="*/ 254 w 449"/>
                  <a:gd name="T47" fmla="*/ 57 h 64"/>
                  <a:gd name="T48" fmla="*/ 229 w 449"/>
                  <a:gd name="T49" fmla="*/ 57 h 64"/>
                  <a:gd name="T50" fmla="*/ 203 w 449"/>
                  <a:gd name="T51" fmla="*/ 55 h 64"/>
                  <a:gd name="T52" fmla="*/ 179 w 449"/>
                  <a:gd name="T53" fmla="*/ 55 h 64"/>
                  <a:gd name="T54" fmla="*/ 156 w 449"/>
                  <a:gd name="T55" fmla="*/ 54 h 64"/>
                  <a:gd name="T56" fmla="*/ 136 w 449"/>
                  <a:gd name="T57" fmla="*/ 54 h 64"/>
                  <a:gd name="T58" fmla="*/ 115 w 449"/>
                  <a:gd name="T59" fmla="*/ 53 h 64"/>
                  <a:gd name="T60" fmla="*/ 98 w 449"/>
                  <a:gd name="T61" fmla="*/ 53 h 64"/>
                  <a:gd name="T62" fmla="*/ 80 w 449"/>
                  <a:gd name="T63" fmla="*/ 53 h 64"/>
                  <a:gd name="T64" fmla="*/ 65 w 449"/>
                  <a:gd name="T65" fmla="*/ 57 h 64"/>
                  <a:gd name="T66" fmla="*/ 47 w 449"/>
                  <a:gd name="T67" fmla="*/ 58 h 64"/>
                  <a:gd name="T68" fmla="*/ 31 w 449"/>
                  <a:gd name="T69" fmla="*/ 58 h 64"/>
                  <a:gd name="T70" fmla="*/ 17 w 449"/>
                  <a:gd name="T71" fmla="*/ 55 h 64"/>
                  <a:gd name="T72" fmla="*/ 8 w 449"/>
                  <a:gd name="T73" fmla="*/ 52 h 64"/>
                  <a:gd name="T74" fmla="*/ 1 w 449"/>
                  <a:gd name="T75" fmla="*/ 45 h 64"/>
                  <a:gd name="T76" fmla="*/ 0 w 449"/>
                  <a:gd name="T77" fmla="*/ 39 h 64"/>
                  <a:gd name="T78" fmla="*/ 2 w 449"/>
                  <a:gd name="T79" fmla="*/ 32 h 64"/>
                  <a:gd name="T80" fmla="*/ 11 w 449"/>
                  <a:gd name="T81" fmla="*/ 24 h 64"/>
                  <a:gd name="T82" fmla="*/ 22 w 449"/>
                  <a:gd name="T83" fmla="*/ 16 h 64"/>
                  <a:gd name="T84" fmla="*/ 39 w 449"/>
                  <a:gd name="T85" fmla="*/ 11 h 64"/>
                  <a:gd name="T86" fmla="*/ 59 w 449"/>
                  <a:gd name="T87" fmla="*/ 6 h 64"/>
                  <a:gd name="T88" fmla="*/ 84 w 449"/>
                  <a:gd name="T89" fmla="*/ 3 h 64"/>
                  <a:gd name="T90" fmla="*/ 112 w 449"/>
                  <a:gd name="T91" fmla="*/ 0 h 64"/>
                  <a:gd name="T92" fmla="*/ 147 w 449"/>
                  <a:gd name="T93" fmla="*/ 0 h 64"/>
                  <a:gd name="T94" fmla="*/ 184 w 449"/>
                  <a:gd name="T95" fmla="*/ 0 h 64"/>
                  <a:gd name="T96" fmla="*/ 229 w 449"/>
                  <a:gd name="T9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9" h="64">
                    <a:moveTo>
                      <a:pt x="229" y="0"/>
                    </a:moveTo>
                    <a:lnTo>
                      <a:pt x="270" y="0"/>
                    </a:lnTo>
                    <a:lnTo>
                      <a:pt x="308" y="2"/>
                    </a:lnTo>
                    <a:lnTo>
                      <a:pt x="342" y="6"/>
                    </a:lnTo>
                    <a:lnTo>
                      <a:pt x="373" y="12"/>
                    </a:lnTo>
                    <a:lnTo>
                      <a:pt x="396" y="16"/>
                    </a:lnTo>
                    <a:lnTo>
                      <a:pt x="417" y="21"/>
                    </a:lnTo>
                    <a:lnTo>
                      <a:pt x="432" y="24"/>
                    </a:lnTo>
                    <a:lnTo>
                      <a:pt x="445" y="28"/>
                    </a:lnTo>
                    <a:lnTo>
                      <a:pt x="448" y="31"/>
                    </a:lnTo>
                    <a:lnTo>
                      <a:pt x="449" y="36"/>
                    </a:lnTo>
                    <a:lnTo>
                      <a:pt x="445" y="40"/>
                    </a:lnTo>
                    <a:lnTo>
                      <a:pt x="436" y="47"/>
                    </a:lnTo>
                    <a:lnTo>
                      <a:pt x="423" y="52"/>
                    </a:lnTo>
                    <a:lnTo>
                      <a:pt x="407" y="57"/>
                    </a:lnTo>
                    <a:lnTo>
                      <a:pt x="389" y="60"/>
                    </a:lnTo>
                    <a:lnTo>
                      <a:pt x="369" y="64"/>
                    </a:lnTo>
                    <a:lnTo>
                      <a:pt x="354" y="64"/>
                    </a:lnTo>
                    <a:lnTo>
                      <a:pt x="340" y="64"/>
                    </a:lnTo>
                    <a:lnTo>
                      <a:pt x="326" y="63"/>
                    </a:lnTo>
                    <a:lnTo>
                      <a:pt x="312" y="62"/>
                    </a:lnTo>
                    <a:lnTo>
                      <a:pt x="295" y="59"/>
                    </a:lnTo>
                    <a:lnTo>
                      <a:pt x="276" y="58"/>
                    </a:lnTo>
                    <a:lnTo>
                      <a:pt x="254" y="57"/>
                    </a:lnTo>
                    <a:lnTo>
                      <a:pt x="229" y="57"/>
                    </a:lnTo>
                    <a:lnTo>
                      <a:pt x="203" y="55"/>
                    </a:lnTo>
                    <a:lnTo>
                      <a:pt x="179" y="55"/>
                    </a:lnTo>
                    <a:lnTo>
                      <a:pt x="156" y="54"/>
                    </a:lnTo>
                    <a:lnTo>
                      <a:pt x="136" y="54"/>
                    </a:lnTo>
                    <a:lnTo>
                      <a:pt x="115" y="53"/>
                    </a:lnTo>
                    <a:lnTo>
                      <a:pt x="98" y="53"/>
                    </a:lnTo>
                    <a:lnTo>
                      <a:pt x="80" y="53"/>
                    </a:lnTo>
                    <a:lnTo>
                      <a:pt x="65" y="57"/>
                    </a:lnTo>
                    <a:lnTo>
                      <a:pt x="47" y="58"/>
                    </a:lnTo>
                    <a:lnTo>
                      <a:pt x="31" y="58"/>
                    </a:lnTo>
                    <a:lnTo>
                      <a:pt x="17" y="55"/>
                    </a:lnTo>
                    <a:lnTo>
                      <a:pt x="8" y="52"/>
                    </a:lnTo>
                    <a:lnTo>
                      <a:pt x="1" y="45"/>
                    </a:lnTo>
                    <a:lnTo>
                      <a:pt x="0" y="39"/>
                    </a:lnTo>
                    <a:lnTo>
                      <a:pt x="2" y="32"/>
                    </a:lnTo>
                    <a:lnTo>
                      <a:pt x="11" y="24"/>
                    </a:lnTo>
                    <a:lnTo>
                      <a:pt x="22" y="16"/>
                    </a:lnTo>
                    <a:lnTo>
                      <a:pt x="39" y="11"/>
                    </a:lnTo>
                    <a:lnTo>
                      <a:pt x="59" y="6"/>
                    </a:lnTo>
                    <a:lnTo>
                      <a:pt x="84" y="3"/>
                    </a:lnTo>
                    <a:lnTo>
                      <a:pt x="112" y="0"/>
                    </a:lnTo>
                    <a:lnTo>
                      <a:pt x="147" y="0"/>
                    </a:lnTo>
                    <a:lnTo>
                      <a:pt x="184" y="0"/>
                    </a:lnTo>
                    <a:lnTo>
                      <a:pt x="229" y="0"/>
                    </a:lnTo>
                    <a:close/>
                  </a:path>
                </a:pathLst>
              </a:custGeom>
              <a:solidFill>
                <a:srgbClr val="B869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8" name="Freeform 426"/>
              <p:cNvSpPr>
                <a:spLocks/>
              </p:cNvSpPr>
              <p:nvPr/>
            </p:nvSpPr>
            <p:spPr bwMode="auto">
              <a:xfrm>
                <a:off x="711" y="1487"/>
                <a:ext cx="70" cy="10"/>
              </a:xfrm>
              <a:custGeom>
                <a:avLst/>
                <a:gdLst>
                  <a:gd name="T0" fmla="*/ 175 w 348"/>
                  <a:gd name="T1" fmla="*/ 0 h 53"/>
                  <a:gd name="T2" fmla="*/ 209 w 348"/>
                  <a:gd name="T3" fmla="*/ 0 h 53"/>
                  <a:gd name="T4" fmla="*/ 242 w 348"/>
                  <a:gd name="T5" fmla="*/ 1 h 53"/>
                  <a:gd name="T6" fmla="*/ 271 w 348"/>
                  <a:gd name="T7" fmla="*/ 4 h 53"/>
                  <a:gd name="T8" fmla="*/ 297 w 348"/>
                  <a:gd name="T9" fmla="*/ 7 h 53"/>
                  <a:gd name="T10" fmla="*/ 317 w 348"/>
                  <a:gd name="T11" fmla="*/ 11 h 53"/>
                  <a:gd name="T12" fmla="*/ 333 w 348"/>
                  <a:gd name="T13" fmla="*/ 15 h 53"/>
                  <a:gd name="T14" fmla="*/ 345 w 348"/>
                  <a:gd name="T15" fmla="*/ 20 h 53"/>
                  <a:gd name="T16" fmla="*/ 348 w 348"/>
                  <a:gd name="T17" fmla="*/ 26 h 53"/>
                  <a:gd name="T18" fmla="*/ 345 w 348"/>
                  <a:gd name="T19" fmla="*/ 31 h 53"/>
                  <a:gd name="T20" fmla="*/ 333 w 348"/>
                  <a:gd name="T21" fmla="*/ 36 h 53"/>
                  <a:gd name="T22" fmla="*/ 317 w 348"/>
                  <a:gd name="T23" fmla="*/ 40 h 53"/>
                  <a:gd name="T24" fmla="*/ 297 w 348"/>
                  <a:gd name="T25" fmla="*/ 45 h 53"/>
                  <a:gd name="T26" fmla="*/ 271 w 348"/>
                  <a:gd name="T27" fmla="*/ 47 h 53"/>
                  <a:gd name="T28" fmla="*/ 242 w 348"/>
                  <a:gd name="T29" fmla="*/ 51 h 53"/>
                  <a:gd name="T30" fmla="*/ 209 w 348"/>
                  <a:gd name="T31" fmla="*/ 52 h 53"/>
                  <a:gd name="T32" fmla="*/ 175 w 348"/>
                  <a:gd name="T33" fmla="*/ 53 h 53"/>
                  <a:gd name="T34" fmla="*/ 138 w 348"/>
                  <a:gd name="T35" fmla="*/ 52 h 53"/>
                  <a:gd name="T36" fmla="*/ 105 w 348"/>
                  <a:gd name="T37" fmla="*/ 51 h 53"/>
                  <a:gd name="T38" fmla="*/ 76 w 348"/>
                  <a:gd name="T39" fmla="*/ 47 h 53"/>
                  <a:gd name="T40" fmla="*/ 51 w 348"/>
                  <a:gd name="T41" fmla="*/ 45 h 53"/>
                  <a:gd name="T42" fmla="*/ 29 w 348"/>
                  <a:gd name="T43" fmla="*/ 40 h 53"/>
                  <a:gd name="T44" fmla="*/ 12 w 348"/>
                  <a:gd name="T45" fmla="*/ 36 h 53"/>
                  <a:gd name="T46" fmla="*/ 3 w 348"/>
                  <a:gd name="T47" fmla="*/ 31 h 53"/>
                  <a:gd name="T48" fmla="*/ 0 w 348"/>
                  <a:gd name="T49" fmla="*/ 26 h 53"/>
                  <a:gd name="T50" fmla="*/ 3 w 348"/>
                  <a:gd name="T51" fmla="*/ 20 h 53"/>
                  <a:gd name="T52" fmla="*/ 12 w 348"/>
                  <a:gd name="T53" fmla="*/ 15 h 53"/>
                  <a:gd name="T54" fmla="*/ 29 w 348"/>
                  <a:gd name="T55" fmla="*/ 11 h 53"/>
                  <a:gd name="T56" fmla="*/ 51 w 348"/>
                  <a:gd name="T57" fmla="*/ 7 h 53"/>
                  <a:gd name="T58" fmla="*/ 76 w 348"/>
                  <a:gd name="T59" fmla="*/ 4 h 53"/>
                  <a:gd name="T60" fmla="*/ 105 w 348"/>
                  <a:gd name="T61" fmla="*/ 1 h 53"/>
                  <a:gd name="T62" fmla="*/ 138 w 348"/>
                  <a:gd name="T63" fmla="*/ 0 h 53"/>
                  <a:gd name="T64" fmla="*/ 175 w 348"/>
                  <a:gd name="T65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48" h="53">
                    <a:moveTo>
                      <a:pt x="175" y="0"/>
                    </a:moveTo>
                    <a:lnTo>
                      <a:pt x="209" y="0"/>
                    </a:lnTo>
                    <a:lnTo>
                      <a:pt x="242" y="1"/>
                    </a:lnTo>
                    <a:lnTo>
                      <a:pt x="271" y="4"/>
                    </a:lnTo>
                    <a:lnTo>
                      <a:pt x="297" y="7"/>
                    </a:lnTo>
                    <a:lnTo>
                      <a:pt x="317" y="11"/>
                    </a:lnTo>
                    <a:lnTo>
                      <a:pt x="333" y="15"/>
                    </a:lnTo>
                    <a:lnTo>
                      <a:pt x="345" y="20"/>
                    </a:lnTo>
                    <a:lnTo>
                      <a:pt x="348" y="26"/>
                    </a:lnTo>
                    <a:lnTo>
                      <a:pt x="345" y="31"/>
                    </a:lnTo>
                    <a:lnTo>
                      <a:pt x="333" y="36"/>
                    </a:lnTo>
                    <a:lnTo>
                      <a:pt x="317" y="40"/>
                    </a:lnTo>
                    <a:lnTo>
                      <a:pt x="297" y="45"/>
                    </a:lnTo>
                    <a:lnTo>
                      <a:pt x="271" y="47"/>
                    </a:lnTo>
                    <a:lnTo>
                      <a:pt x="242" y="51"/>
                    </a:lnTo>
                    <a:lnTo>
                      <a:pt x="209" y="52"/>
                    </a:lnTo>
                    <a:lnTo>
                      <a:pt x="175" y="53"/>
                    </a:lnTo>
                    <a:lnTo>
                      <a:pt x="138" y="52"/>
                    </a:lnTo>
                    <a:lnTo>
                      <a:pt x="105" y="51"/>
                    </a:lnTo>
                    <a:lnTo>
                      <a:pt x="76" y="47"/>
                    </a:lnTo>
                    <a:lnTo>
                      <a:pt x="51" y="45"/>
                    </a:lnTo>
                    <a:lnTo>
                      <a:pt x="29" y="40"/>
                    </a:lnTo>
                    <a:lnTo>
                      <a:pt x="12" y="36"/>
                    </a:lnTo>
                    <a:lnTo>
                      <a:pt x="3" y="31"/>
                    </a:lnTo>
                    <a:lnTo>
                      <a:pt x="0" y="26"/>
                    </a:lnTo>
                    <a:lnTo>
                      <a:pt x="3" y="20"/>
                    </a:lnTo>
                    <a:lnTo>
                      <a:pt x="12" y="15"/>
                    </a:lnTo>
                    <a:lnTo>
                      <a:pt x="29" y="11"/>
                    </a:lnTo>
                    <a:lnTo>
                      <a:pt x="51" y="7"/>
                    </a:lnTo>
                    <a:lnTo>
                      <a:pt x="76" y="4"/>
                    </a:lnTo>
                    <a:lnTo>
                      <a:pt x="105" y="1"/>
                    </a:lnTo>
                    <a:lnTo>
                      <a:pt x="138" y="0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59" name="Freeform 427"/>
              <p:cNvSpPr>
                <a:spLocks/>
              </p:cNvSpPr>
              <p:nvPr/>
            </p:nvSpPr>
            <p:spPr bwMode="auto">
              <a:xfrm>
                <a:off x="722" y="1492"/>
                <a:ext cx="50" cy="7"/>
              </a:xfrm>
              <a:custGeom>
                <a:avLst/>
                <a:gdLst>
                  <a:gd name="T0" fmla="*/ 127 w 251"/>
                  <a:gd name="T1" fmla="*/ 0 h 37"/>
                  <a:gd name="T2" fmla="*/ 150 w 251"/>
                  <a:gd name="T3" fmla="*/ 0 h 37"/>
                  <a:gd name="T4" fmla="*/ 172 w 251"/>
                  <a:gd name="T5" fmla="*/ 1 h 37"/>
                  <a:gd name="T6" fmla="*/ 190 w 251"/>
                  <a:gd name="T7" fmla="*/ 4 h 37"/>
                  <a:gd name="T8" fmla="*/ 209 w 251"/>
                  <a:gd name="T9" fmla="*/ 7 h 37"/>
                  <a:gd name="T10" fmla="*/ 223 w 251"/>
                  <a:gd name="T11" fmla="*/ 10 h 37"/>
                  <a:gd name="T12" fmla="*/ 234 w 251"/>
                  <a:gd name="T13" fmla="*/ 12 h 37"/>
                  <a:gd name="T14" fmla="*/ 242 w 251"/>
                  <a:gd name="T15" fmla="*/ 15 h 37"/>
                  <a:gd name="T16" fmla="*/ 250 w 251"/>
                  <a:gd name="T17" fmla="*/ 17 h 37"/>
                  <a:gd name="T18" fmla="*/ 251 w 251"/>
                  <a:gd name="T19" fmla="*/ 20 h 37"/>
                  <a:gd name="T20" fmla="*/ 245 w 251"/>
                  <a:gd name="T21" fmla="*/ 27 h 37"/>
                  <a:gd name="T22" fmla="*/ 237 w 251"/>
                  <a:gd name="T23" fmla="*/ 30 h 37"/>
                  <a:gd name="T24" fmla="*/ 229 w 251"/>
                  <a:gd name="T25" fmla="*/ 33 h 37"/>
                  <a:gd name="T26" fmla="*/ 218 w 251"/>
                  <a:gd name="T27" fmla="*/ 35 h 37"/>
                  <a:gd name="T28" fmla="*/ 208 w 251"/>
                  <a:gd name="T29" fmla="*/ 37 h 37"/>
                  <a:gd name="T30" fmla="*/ 199 w 251"/>
                  <a:gd name="T31" fmla="*/ 37 h 37"/>
                  <a:gd name="T32" fmla="*/ 190 w 251"/>
                  <a:gd name="T33" fmla="*/ 37 h 37"/>
                  <a:gd name="T34" fmla="*/ 182 w 251"/>
                  <a:gd name="T35" fmla="*/ 36 h 37"/>
                  <a:gd name="T36" fmla="*/ 174 w 251"/>
                  <a:gd name="T37" fmla="*/ 36 h 37"/>
                  <a:gd name="T38" fmla="*/ 163 w 251"/>
                  <a:gd name="T39" fmla="*/ 35 h 37"/>
                  <a:gd name="T40" fmla="*/ 153 w 251"/>
                  <a:gd name="T41" fmla="*/ 33 h 37"/>
                  <a:gd name="T42" fmla="*/ 141 w 251"/>
                  <a:gd name="T43" fmla="*/ 33 h 37"/>
                  <a:gd name="T44" fmla="*/ 127 w 251"/>
                  <a:gd name="T45" fmla="*/ 33 h 37"/>
                  <a:gd name="T46" fmla="*/ 112 w 251"/>
                  <a:gd name="T47" fmla="*/ 32 h 37"/>
                  <a:gd name="T48" fmla="*/ 99 w 251"/>
                  <a:gd name="T49" fmla="*/ 32 h 37"/>
                  <a:gd name="T50" fmla="*/ 86 w 251"/>
                  <a:gd name="T51" fmla="*/ 31 h 37"/>
                  <a:gd name="T52" fmla="*/ 75 w 251"/>
                  <a:gd name="T53" fmla="*/ 31 h 37"/>
                  <a:gd name="T54" fmla="*/ 63 w 251"/>
                  <a:gd name="T55" fmla="*/ 31 h 37"/>
                  <a:gd name="T56" fmla="*/ 53 w 251"/>
                  <a:gd name="T57" fmla="*/ 31 h 37"/>
                  <a:gd name="T58" fmla="*/ 43 w 251"/>
                  <a:gd name="T59" fmla="*/ 31 h 37"/>
                  <a:gd name="T60" fmla="*/ 36 w 251"/>
                  <a:gd name="T61" fmla="*/ 33 h 37"/>
                  <a:gd name="T62" fmla="*/ 24 w 251"/>
                  <a:gd name="T63" fmla="*/ 33 h 37"/>
                  <a:gd name="T64" fmla="*/ 17 w 251"/>
                  <a:gd name="T65" fmla="*/ 33 h 37"/>
                  <a:gd name="T66" fmla="*/ 10 w 251"/>
                  <a:gd name="T67" fmla="*/ 31 h 37"/>
                  <a:gd name="T68" fmla="*/ 5 w 251"/>
                  <a:gd name="T69" fmla="*/ 30 h 37"/>
                  <a:gd name="T70" fmla="*/ 0 w 251"/>
                  <a:gd name="T71" fmla="*/ 22 h 37"/>
                  <a:gd name="T72" fmla="*/ 6 w 251"/>
                  <a:gd name="T73" fmla="*/ 16 h 37"/>
                  <a:gd name="T74" fmla="*/ 12 w 251"/>
                  <a:gd name="T75" fmla="*/ 11 h 37"/>
                  <a:gd name="T76" fmla="*/ 21 w 251"/>
                  <a:gd name="T77" fmla="*/ 7 h 37"/>
                  <a:gd name="T78" fmla="*/ 32 w 251"/>
                  <a:gd name="T79" fmla="*/ 4 h 37"/>
                  <a:gd name="T80" fmla="*/ 47 w 251"/>
                  <a:gd name="T81" fmla="*/ 2 h 37"/>
                  <a:gd name="T82" fmla="*/ 62 w 251"/>
                  <a:gd name="T83" fmla="*/ 0 h 37"/>
                  <a:gd name="T84" fmla="*/ 81 w 251"/>
                  <a:gd name="T85" fmla="*/ 0 h 37"/>
                  <a:gd name="T86" fmla="*/ 102 w 251"/>
                  <a:gd name="T87" fmla="*/ 0 h 37"/>
                  <a:gd name="T88" fmla="*/ 127 w 251"/>
                  <a:gd name="T8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1" h="37">
                    <a:moveTo>
                      <a:pt x="127" y="0"/>
                    </a:moveTo>
                    <a:lnTo>
                      <a:pt x="150" y="0"/>
                    </a:lnTo>
                    <a:lnTo>
                      <a:pt x="172" y="1"/>
                    </a:lnTo>
                    <a:lnTo>
                      <a:pt x="190" y="4"/>
                    </a:lnTo>
                    <a:lnTo>
                      <a:pt x="209" y="7"/>
                    </a:lnTo>
                    <a:lnTo>
                      <a:pt x="223" y="10"/>
                    </a:lnTo>
                    <a:lnTo>
                      <a:pt x="234" y="12"/>
                    </a:lnTo>
                    <a:lnTo>
                      <a:pt x="242" y="15"/>
                    </a:lnTo>
                    <a:lnTo>
                      <a:pt x="250" y="17"/>
                    </a:lnTo>
                    <a:lnTo>
                      <a:pt x="251" y="20"/>
                    </a:lnTo>
                    <a:lnTo>
                      <a:pt x="245" y="27"/>
                    </a:lnTo>
                    <a:lnTo>
                      <a:pt x="237" y="30"/>
                    </a:lnTo>
                    <a:lnTo>
                      <a:pt x="229" y="33"/>
                    </a:lnTo>
                    <a:lnTo>
                      <a:pt x="218" y="35"/>
                    </a:lnTo>
                    <a:lnTo>
                      <a:pt x="208" y="37"/>
                    </a:lnTo>
                    <a:lnTo>
                      <a:pt x="199" y="37"/>
                    </a:lnTo>
                    <a:lnTo>
                      <a:pt x="190" y="37"/>
                    </a:lnTo>
                    <a:lnTo>
                      <a:pt x="182" y="36"/>
                    </a:lnTo>
                    <a:lnTo>
                      <a:pt x="174" y="36"/>
                    </a:lnTo>
                    <a:lnTo>
                      <a:pt x="163" y="35"/>
                    </a:lnTo>
                    <a:lnTo>
                      <a:pt x="153" y="33"/>
                    </a:lnTo>
                    <a:lnTo>
                      <a:pt x="141" y="33"/>
                    </a:lnTo>
                    <a:lnTo>
                      <a:pt x="127" y="33"/>
                    </a:lnTo>
                    <a:lnTo>
                      <a:pt x="112" y="32"/>
                    </a:lnTo>
                    <a:lnTo>
                      <a:pt x="99" y="32"/>
                    </a:lnTo>
                    <a:lnTo>
                      <a:pt x="86" y="31"/>
                    </a:lnTo>
                    <a:lnTo>
                      <a:pt x="75" y="31"/>
                    </a:lnTo>
                    <a:lnTo>
                      <a:pt x="63" y="31"/>
                    </a:lnTo>
                    <a:lnTo>
                      <a:pt x="53" y="31"/>
                    </a:lnTo>
                    <a:lnTo>
                      <a:pt x="43" y="31"/>
                    </a:lnTo>
                    <a:lnTo>
                      <a:pt x="36" y="33"/>
                    </a:lnTo>
                    <a:lnTo>
                      <a:pt x="24" y="33"/>
                    </a:lnTo>
                    <a:lnTo>
                      <a:pt x="17" y="33"/>
                    </a:lnTo>
                    <a:lnTo>
                      <a:pt x="10" y="31"/>
                    </a:lnTo>
                    <a:lnTo>
                      <a:pt x="5" y="30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12" y="11"/>
                    </a:lnTo>
                    <a:lnTo>
                      <a:pt x="21" y="7"/>
                    </a:lnTo>
                    <a:lnTo>
                      <a:pt x="32" y="4"/>
                    </a:lnTo>
                    <a:lnTo>
                      <a:pt x="47" y="2"/>
                    </a:lnTo>
                    <a:lnTo>
                      <a:pt x="62" y="0"/>
                    </a:lnTo>
                    <a:lnTo>
                      <a:pt x="81" y="0"/>
                    </a:lnTo>
                    <a:lnTo>
                      <a:pt x="102" y="0"/>
                    </a:lnTo>
                    <a:lnTo>
                      <a:pt x="127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0" name="Freeform 428"/>
              <p:cNvSpPr>
                <a:spLocks/>
              </p:cNvSpPr>
              <p:nvPr/>
            </p:nvSpPr>
            <p:spPr bwMode="auto">
              <a:xfrm>
                <a:off x="727" y="1497"/>
                <a:ext cx="39" cy="5"/>
              </a:xfrm>
              <a:custGeom>
                <a:avLst/>
                <a:gdLst>
                  <a:gd name="T0" fmla="*/ 98 w 197"/>
                  <a:gd name="T1" fmla="*/ 0 h 28"/>
                  <a:gd name="T2" fmla="*/ 117 w 197"/>
                  <a:gd name="T3" fmla="*/ 0 h 28"/>
                  <a:gd name="T4" fmla="*/ 136 w 197"/>
                  <a:gd name="T5" fmla="*/ 0 h 28"/>
                  <a:gd name="T6" fmla="*/ 153 w 197"/>
                  <a:gd name="T7" fmla="*/ 1 h 28"/>
                  <a:gd name="T8" fmla="*/ 167 w 197"/>
                  <a:gd name="T9" fmla="*/ 2 h 28"/>
                  <a:gd name="T10" fmla="*/ 179 w 197"/>
                  <a:gd name="T11" fmla="*/ 3 h 28"/>
                  <a:gd name="T12" fmla="*/ 188 w 197"/>
                  <a:gd name="T13" fmla="*/ 6 h 28"/>
                  <a:gd name="T14" fmla="*/ 195 w 197"/>
                  <a:gd name="T15" fmla="*/ 9 h 28"/>
                  <a:gd name="T16" fmla="*/ 197 w 197"/>
                  <a:gd name="T17" fmla="*/ 13 h 28"/>
                  <a:gd name="T18" fmla="*/ 195 w 197"/>
                  <a:gd name="T19" fmla="*/ 16 h 28"/>
                  <a:gd name="T20" fmla="*/ 188 w 197"/>
                  <a:gd name="T21" fmla="*/ 18 h 28"/>
                  <a:gd name="T22" fmla="*/ 179 w 197"/>
                  <a:gd name="T23" fmla="*/ 21 h 28"/>
                  <a:gd name="T24" fmla="*/ 167 w 197"/>
                  <a:gd name="T25" fmla="*/ 23 h 28"/>
                  <a:gd name="T26" fmla="*/ 153 w 197"/>
                  <a:gd name="T27" fmla="*/ 24 h 28"/>
                  <a:gd name="T28" fmla="*/ 136 w 197"/>
                  <a:gd name="T29" fmla="*/ 26 h 28"/>
                  <a:gd name="T30" fmla="*/ 117 w 197"/>
                  <a:gd name="T31" fmla="*/ 27 h 28"/>
                  <a:gd name="T32" fmla="*/ 98 w 197"/>
                  <a:gd name="T33" fmla="*/ 28 h 28"/>
                  <a:gd name="T34" fmla="*/ 77 w 197"/>
                  <a:gd name="T35" fmla="*/ 27 h 28"/>
                  <a:gd name="T36" fmla="*/ 60 w 197"/>
                  <a:gd name="T37" fmla="*/ 26 h 28"/>
                  <a:gd name="T38" fmla="*/ 42 w 197"/>
                  <a:gd name="T39" fmla="*/ 24 h 28"/>
                  <a:gd name="T40" fmla="*/ 29 w 197"/>
                  <a:gd name="T41" fmla="*/ 23 h 28"/>
                  <a:gd name="T42" fmla="*/ 16 w 197"/>
                  <a:gd name="T43" fmla="*/ 21 h 28"/>
                  <a:gd name="T44" fmla="*/ 8 w 197"/>
                  <a:gd name="T45" fmla="*/ 18 h 28"/>
                  <a:gd name="T46" fmla="*/ 1 w 197"/>
                  <a:gd name="T47" fmla="*/ 16 h 28"/>
                  <a:gd name="T48" fmla="*/ 0 w 197"/>
                  <a:gd name="T49" fmla="*/ 13 h 28"/>
                  <a:gd name="T50" fmla="*/ 1 w 197"/>
                  <a:gd name="T51" fmla="*/ 9 h 28"/>
                  <a:gd name="T52" fmla="*/ 8 w 197"/>
                  <a:gd name="T53" fmla="*/ 6 h 28"/>
                  <a:gd name="T54" fmla="*/ 16 w 197"/>
                  <a:gd name="T55" fmla="*/ 3 h 28"/>
                  <a:gd name="T56" fmla="*/ 29 w 197"/>
                  <a:gd name="T57" fmla="*/ 2 h 28"/>
                  <a:gd name="T58" fmla="*/ 42 w 197"/>
                  <a:gd name="T59" fmla="*/ 1 h 28"/>
                  <a:gd name="T60" fmla="*/ 60 w 197"/>
                  <a:gd name="T61" fmla="*/ 0 h 28"/>
                  <a:gd name="T62" fmla="*/ 77 w 197"/>
                  <a:gd name="T63" fmla="*/ 0 h 28"/>
                  <a:gd name="T64" fmla="*/ 98 w 197"/>
                  <a:gd name="T6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7" h="28">
                    <a:moveTo>
                      <a:pt x="98" y="0"/>
                    </a:moveTo>
                    <a:lnTo>
                      <a:pt x="117" y="0"/>
                    </a:lnTo>
                    <a:lnTo>
                      <a:pt x="136" y="0"/>
                    </a:lnTo>
                    <a:lnTo>
                      <a:pt x="153" y="1"/>
                    </a:lnTo>
                    <a:lnTo>
                      <a:pt x="167" y="2"/>
                    </a:lnTo>
                    <a:lnTo>
                      <a:pt x="179" y="3"/>
                    </a:lnTo>
                    <a:lnTo>
                      <a:pt x="188" y="6"/>
                    </a:lnTo>
                    <a:lnTo>
                      <a:pt x="195" y="9"/>
                    </a:lnTo>
                    <a:lnTo>
                      <a:pt x="197" y="13"/>
                    </a:lnTo>
                    <a:lnTo>
                      <a:pt x="195" y="16"/>
                    </a:lnTo>
                    <a:lnTo>
                      <a:pt x="188" y="18"/>
                    </a:lnTo>
                    <a:lnTo>
                      <a:pt x="179" y="21"/>
                    </a:lnTo>
                    <a:lnTo>
                      <a:pt x="167" y="23"/>
                    </a:lnTo>
                    <a:lnTo>
                      <a:pt x="153" y="24"/>
                    </a:lnTo>
                    <a:lnTo>
                      <a:pt x="136" y="26"/>
                    </a:lnTo>
                    <a:lnTo>
                      <a:pt x="117" y="27"/>
                    </a:lnTo>
                    <a:lnTo>
                      <a:pt x="98" y="28"/>
                    </a:lnTo>
                    <a:lnTo>
                      <a:pt x="77" y="27"/>
                    </a:lnTo>
                    <a:lnTo>
                      <a:pt x="60" y="26"/>
                    </a:lnTo>
                    <a:lnTo>
                      <a:pt x="42" y="24"/>
                    </a:lnTo>
                    <a:lnTo>
                      <a:pt x="29" y="23"/>
                    </a:lnTo>
                    <a:lnTo>
                      <a:pt x="16" y="21"/>
                    </a:lnTo>
                    <a:lnTo>
                      <a:pt x="8" y="18"/>
                    </a:lnTo>
                    <a:lnTo>
                      <a:pt x="1" y="16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8" y="6"/>
                    </a:lnTo>
                    <a:lnTo>
                      <a:pt x="16" y="3"/>
                    </a:lnTo>
                    <a:lnTo>
                      <a:pt x="29" y="2"/>
                    </a:lnTo>
                    <a:lnTo>
                      <a:pt x="42" y="1"/>
                    </a:lnTo>
                    <a:lnTo>
                      <a:pt x="60" y="0"/>
                    </a:lnTo>
                    <a:lnTo>
                      <a:pt x="77" y="0"/>
                    </a:lnTo>
                    <a:lnTo>
                      <a:pt x="98" y="0"/>
                    </a:lnTo>
                    <a:close/>
                  </a:path>
                </a:pathLst>
              </a:custGeom>
              <a:solidFill>
                <a:srgbClr val="9433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1" name="Freeform 429"/>
              <p:cNvSpPr>
                <a:spLocks/>
              </p:cNvSpPr>
              <p:nvPr/>
            </p:nvSpPr>
            <p:spPr bwMode="auto">
              <a:xfrm>
                <a:off x="730" y="1527"/>
                <a:ext cx="34" cy="106"/>
              </a:xfrm>
              <a:custGeom>
                <a:avLst/>
                <a:gdLst>
                  <a:gd name="T0" fmla="*/ 0 w 171"/>
                  <a:gd name="T1" fmla="*/ 97 h 533"/>
                  <a:gd name="T2" fmla="*/ 14 w 171"/>
                  <a:gd name="T3" fmla="*/ 55 h 533"/>
                  <a:gd name="T4" fmla="*/ 34 w 171"/>
                  <a:gd name="T5" fmla="*/ 24 h 533"/>
                  <a:gd name="T6" fmla="*/ 57 w 171"/>
                  <a:gd name="T7" fmla="*/ 6 h 533"/>
                  <a:gd name="T8" fmla="*/ 83 w 171"/>
                  <a:gd name="T9" fmla="*/ 0 h 533"/>
                  <a:gd name="T10" fmla="*/ 108 w 171"/>
                  <a:gd name="T11" fmla="*/ 3 h 533"/>
                  <a:gd name="T12" fmla="*/ 133 w 171"/>
                  <a:gd name="T13" fmla="*/ 22 h 533"/>
                  <a:gd name="T14" fmla="*/ 154 w 171"/>
                  <a:gd name="T15" fmla="*/ 53 h 533"/>
                  <a:gd name="T16" fmla="*/ 171 w 171"/>
                  <a:gd name="T17" fmla="*/ 97 h 533"/>
                  <a:gd name="T18" fmla="*/ 171 w 171"/>
                  <a:gd name="T19" fmla="*/ 533 h 533"/>
                  <a:gd name="T20" fmla="*/ 0 w 171"/>
                  <a:gd name="T21" fmla="*/ 533 h 533"/>
                  <a:gd name="T22" fmla="*/ 0 w 171"/>
                  <a:gd name="T23" fmla="*/ 97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1" h="533">
                    <a:moveTo>
                      <a:pt x="0" y="97"/>
                    </a:moveTo>
                    <a:lnTo>
                      <a:pt x="14" y="55"/>
                    </a:lnTo>
                    <a:lnTo>
                      <a:pt x="34" y="24"/>
                    </a:lnTo>
                    <a:lnTo>
                      <a:pt x="57" y="6"/>
                    </a:lnTo>
                    <a:lnTo>
                      <a:pt x="83" y="0"/>
                    </a:lnTo>
                    <a:lnTo>
                      <a:pt x="108" y="3"/>
                    </a:lnTo>
                    <a:lnTo>
                      <a:pt x="133" y="22"/>
                    </a:lnTo>
                    <a:lnTo>
                      <a:pt x="154" y="53"/>
                    </a:lnTo>
                    <a:lnTo>
                      <a:pt x="171" y="97"/>
                    </a:lnTo>
                    <a:lnTo>
                      <a:pt x="171" y="533"/>
                    </a:lnTo>
                    <a:lnTo>
                      <a:pt x="0" y="533"/>
                    </a:lnTo>
                    <a:lnTo>
                      <a:pt x="0" y="97"/>
                    </a:lnTo>
                    <a:close/>
                  </a:path>
                </a:pathLst>
              </a:custGeom>
              <a:solidFill>
                <a:srgbClr val="7A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2" name="Freeform 430"/>
              <p:cNvSpPr>
                <a:spLocks/>
              </p:cNvSpPr>
              <p:nvPr/>
            </p:nvSpPr>
            <p:spPr bwMode="auto">
              <a:xfrm>
                <a:off x="748" y="1529"/>
                <a:ext cx="15" cy="106"/>
              </a:xfrm>
              <a:custGeom>
                <a:avLst/>
                <a:gdLst>
                  <a:gd name="T0" fmla="*/ 72 w 72"/>
                  <a:gd name="T1" fmla="*/ 96 h 528"/>
                  <a:gd name="T2" fmla="*/ 72 w 72"/>
                  <a:gd name="T3" fmla="*/ 528 h 528"/>
                  <a:gd name="T4" fmla="*/ 29 w 72"/>
                  <a:gd name="T5" fmla="*/ 81 h 528"/>
                  <a:gd name="T6" fmla="*/ 6 w 72"/>
                  <a:gd name="T7" fmla="*/ 30 h 528"/>
                  <a:gd name="T8" fmla="*/ 0 w 72"/>
                  <a:gd name="T9" fmla="*/ 5 h 528"/>
                  <a:gd name="T10" fmla="*/ 5 w 72"/>
                  <a:gd name="T11" fmla="*/ 0 h 528"/>
                  <a:gd name="T12" fmla="*/ 18 w 72"/>
                  <a:gd name="T13" fmla="*/ 10 h 528"/>
                  <a:gd name="T14" fmla="*/ 32 w 72"/>
                  <a:gd name="T15" fmla="*/ 29 h 528"/>
                  <a:gd name="T16" fmla="*/ 50 w 72"/>
                  <a:gd name="T17" fmla="*/ 53 h 528"/>
                  <a:gd name="T18" fmla="*/ 63 w 72"/>
                  <a:gd name="T19" fmla="*/ 77 h 528"/>
                  <a:gd name="T20" fmla="*/ 72 w 72"/>
                  <a:gd name="T21" fmla="*/ 96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528">
                    <a:moveTo>
                      <a:pt x="72" y="96"/>
                    </a:moveTo>
                    <a:lnTo>
                      <a:pt x="72" y="528"/>
                    </a:lnTo>
                    <a:lnTo>
                      <a:pt x="29" y="81"/>
                    </a:lnTo>
                    <a:lnTo>
                      <a:pt x="6" y="30"/>
                    </a:lnTo>
                    <a:lnTo>
                      <a:pt x="0" y="5"/>
                    </a:lnTo>
                    <a:lnTo>
                      <a:pt x="5" y="0"/>
                    </a:lnTo>
                    <a:lnTo>
                      <a:pt x="18" y="10"/>
                    </a:lnTo>
                    <a:lnTo>
                      <a:pt x="32" y="29"/>
                    </a:lnTo>
                    <a:lnTo>
                      <a:pt x="50" y="53"/>
                    </a:lnTo>
                    <a:lnTo>
                      <a:pt x="63" y="77"/>
                    </a:lnTo>
                    <a:lnTo>
                      <a:pt x="72" y="96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3" name="Freeform 431"/>
              <p:cNvSpPr>
                <a:spLocks/>
              </p:cNvSpPr>
              <p:nvPr/>
            </p:nvSpPr>
            <p:spPr bwMode="auto">
              <a:xfrm>
                <a:off x="729" y="1542"/>
                <a:ext cx="34" cy="92"/>
              </a:xfrm>
              <a:custGeom>
                <a:avLst/>
                <a:gdLst>
                  <a:gd name="T0" fmla="*/ 0 w 170"/>
                  <a:gd name="T1" fmla="*/ 26 h 462"/>
                  <a:gd name="T2" fmla="*/ 8 w 170"/>
                  <a:gd name="T3" fmla="*/ 0 h 462"/>
                  <a:gd name="T4" fmla="*/ 13 w 170"/>
                  <a:gd name="T5" fmla="*/ 15 h 462"/>
                  <a:gd name="T6" fmla="*/ 14 w 170"/>
                  <a:gd name="T7" fmla="*/ 60 h 462"/>
                  <a:gd name="T8" fmla="*/ 16 w 170"/>
                  <a:gd name="T9" fmla="*/ 128 h 462"/>
                  <a:gd name="T10" fmla="*/ 18 w 170"/>
                  <a:gd name="T11" fmla="*/ 206 h 462"/>
                  <a:gd name="T12" fmla="*/ 21 w 170"/>
                  <a:gd name="T13" fmla="*/ 287 h 462"/>
                  <a:gd name="T14" fmla="*/ 26 w 170"/>
                  <a:gd name="T15" fmla="*/ 363 h 462"/>
                  <a:gd name="T16" fmla="*/ 37 w 170"/>
                  <a:gd name="T17" fmla="*/ 425 h 462"/>
                  <a:gd name="T18" fmla="*/ 46 w 170"/>
                  <a:gd name="T19" fmla="*/ 430 h 462"/>
                  <a:gd name="T20" fmla="*/ 59 w 170"/>
                  <a:gd name="T21" fmla="*/ 435 h 462"/>
                  <a:gd name="T22" fmla="*/ 73 w 170"/>
                  <a:gd name="T23" fmla="*/ 437 h 462"/>
                  <a:gd name="T24" fmla="*/ 92 w 170"/>
                  <a:gd name="T25" fmla="*/ 440 h 462"/>
                  <a:gd name="T26" fmla="*/ 108 w 170"/>
                  <a:gd name="T27" fmla="*/ 440 h 462"/>
                  <a:gd name="T28" fmla="*/ 124 w 170"/>
                  <a:gd name="T29" fmla="*/ 442 h 462"/>
                  <a:gd name="T30" fmla="*/ 139 w 170"/>
                  <a:gd name="T31" fmla="*/ 443 h 462"/>
                  <a:gd name="T32" fmla="*/ 154 w 170"/>
                  <a:gd name="T33" fmla="*/ 448 h 462"/>
                  <a:gd name="T34" fmla="*/ 160 w 170"/>
                  <a:gd name="T35" fmla="*/ 447 h 462"/>
                  <a:gd name="T36" fmla="*/ 165 w 170"/>
                  <a:gd name="T37" fmla="*/ 447 h 462"/>
                  <a:gd name="T38" fmla="*/ 166 w 170"/>
                  <a:gd name="T39" fmla="*/ 447 h 462"/>
                  <a:gd name="T40" fmla="*/ 168 w 170"/>
                  <a:gd name="T41" fmla="*/ 451 h 462"/>
                  <a:gd name="T42" fmla="*/ 169 w 170"/>
                  <a:gd name="T43" fmla="*/ 455 h 462"/>
                  <a:gd name="T44" fmla="*/ 170 w 170"/>
                  <a:gd name="T45" fmla="*/ 462 h 462"/>
                  <a:gd name="T46" fmla="*/ 148 w 170"/>
                  <a:gd name="T47" fmla="*/ 462 h 462"/>
                  <a:gd name="T48" fmla="*/ 127 w 170"/>
                  <a:gd name="T49" fmla="*/ 462 h 462"/>
                  <a:gd name="T50" fmla="*/ 106 w 170"/>
                  <a:gd name="T51" fmla="*/ 462 h 462"/>
                  <a:gd name="T52" fmla="*/ 85 w 170"/>
                  <a:gd name="T53" fmla="*/ 462 h 462"/>
                  <a:gd name="T54" fmla="*/ 63 w 170"/>
                  <a:gd name="T55" fmla="*/ 462 h 462"/>
                  <a:gd name="T56" fmla="*/ 42 w 170"/>
                  <a:gd name="T57" fmla="*/ 462 h 462"/>
                  <a:gd name="T58" fmla="*/ 21 w 170"/>
                  <a:gd name="T59" fmla="*/ 462 h 462"/>
                  <a:gd name="T60" fmla="*/ 0 w 170"/>
                  <a:gd name="T61" fmla="*/ 462 h 462"/>
                  <a:gd name="T62" fmla="*/ 0 w 170"/>
                  <a:gd name="T63" fmla="*/ 408 h 462"/>
                  <a:gd name="T64" fmla="*/ 0 w 170"/>
                  <a:gd name="T65" fmla="*/ 353 h 462"/>
                  <a:gd name="T66" fmla="*/ 0 w 170"/>
                  <a:gd name="T67" fmla="*/ 299 h 462"/>
                  <a:gd name="T68" fmla="*/ 0 w 170"/>
                  <a:gd name="T69" fmla="*/ 244 h 462"/>
                  <a:gd name="T70" fmla="*/ 0 w 170"/>
                  <a:gd name="T71" fmla="*/ 190 h 462"/>
                  <a:gd name="T72" fmla="*/ 0 w 170"/>
                  <a:gd name="T73" fmla="*/ 135 h 462"/>
                  <a:gd name="T74" fmla="*/ 0 w 170"/>
                  <a:gd name="T75" fmla="*/ 81 h 462"/>
                  <a:gd name="T76" fmla="*/ 0 w 170"/>
                  <a:gd name="T77" fmla="*/ 26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70" h="462">
                    <a:moveTo>
                      <a:pt x="0" y="26"/>
                    </a:moveTo>
                    <a:lnTo>
                      <a:pt x="8" y="0"/>
                    </a:lnTo>
                    <a:lnTo>
                      <a:pt x="13" y="15"/>
                    </a:lnTo>
                    <a:lnTo>
                      <a:pt x="14" y="60"/>
                    </a:lnTo>
                    <a:lnTo>
                      <a:pt x="16" y="128"/>
                    </a:lnTo>
                    <a:lnTo>
                      <a:pt x="18" y="206"/>
                    </a:lnTo>
                    <a:lnTo>
                      <a:pt x="21" y="287"/>
                    </a:lnTo>
                    <a:lnTo>
                      <a:pt x="26" y="363"/>
                    </a:lnTo>
                    <a:lnTo>
                      <a:pt x="37" y="425"/>
                    </a:lnTo>
                    <a:lnTo>
                      <a:pt x="46" y="430"/>
                    </a:lnTo>
                    <a:lnTo>
                      <a:pt x="59" y="435"/>
                    </a:lnTo>
                    <a:lnTo>
                      <a:pt x="73" y="437"/>
                    </a:lnTo>
                    <a:lnTo>
                      <a:pt x="92" y="440"/>
                    </a:lnTo>
                    <a:lnTo>
                      <a:pt x="108" y="440"/>
                    </a:lnTo>
                    <a:lnTo>
                      <a:pt x="124" y="442"/>
                    </a:lnTo>
                    <a:lnTo>
                      <a:pt x="139" y="443"/>
                    </a:lnTo>
                    <a:lnTo>
                      <a:pt x="154" y="448"/>
                    </a:lnTo>
                    <a:lnTo>
                      <a:pt x="160" y="447"/>
                    </a:lnTo>
                    <a:lnTo>
                      <a:pt x="165" y="447"/>
                    </a:lnTo>
                    <a:lnTo>
                      <a:pt x="166" y="447"/>
                    </a:lnTo>
                    <a:lnTo>
                      <a:pt x="168" y="451"/>
                    </a:lnTo>
                    <a:lnTo>
                      <a:pt x="169" y="455"/>
                    </a:lnTo>
                    <a:lnTo>
                      <a:pt x="170" y="462"/>
                    </a:lnTo>
                    <a:lnTo>
                      <a:pt x="148" y="462"/>
                    </a:lnTo>
                    <a:lnTo>
                      <a:pt x="127" y="462"/>
                    </a:lnTo>
                    <a:lnTo>
                      <a:pt x="106" y="462"/>
                    </a:lnTo>
                    <a:lnTo>
                      <a:pt x="85" y="462"/>
                    </a:lnTo>
                    <a:lnTo>
                      <a:pt x="63" y="462"/>
                    </a:lnTo>
                    <a:lnTo>
                      <a:pt x="42" y="462"/>
                    </a:lnTo>
                    <a:lnTo>
                      <a:pt x="21" y="462"/>
                    </a:lnTo>
                    <a:lnTo>
                      <a:pt x="0" y="462"/>
                    </a:lnTo>
                    <a:lnTo>
                      <a:pt x="0" y="408"/>
                    </a:lnTo>
                    <a:lnTo>
                      <a:pt x="0" y="353"/>
                    </a:lnTo>
                    <a:lnTo>
                      <a:pt x="0" y="299"/>
                    </a:lnTo>
                    <a:lnTo>
                      <a:pt x="0" y="244"/>
                    </a:lnTo>
                    <a:lnTo>
                      <a:pt x="0" y="190"/>
                    </a:lnTo>
                    <a:lnTo>
                      <a:pt x="0" y="135"/>
                    </a:lnTo>
                    <a:lnTo>
                      <a:pt x="0" y="81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4" name="Freeform 432"/>
              <p:cNvSpPr>
                <a:spLocks/>
              </p:cNvSpPr>
              <p:nvPr/>
            </p:nvSpPr>
            <p:spPr bwMode="auto">
              <a:xfrm>
                <a:off x="775" y="1210"/>
                <a:ext cx="19" cy="36"/>
              </a:xfrm>
              <a:custGeom>
                <a:avLst/>
                <a:gdLst>
                  <a:gd name="T0" fmla="*/ 96 w 96"/>
                  <a:gd name="T1" fmla="*/ 12 h 179"/>
                  <a:gd name="T2" fmla="*/ 96 w 96"/>
                  <a:gd name="T3" fmla="*/ 179 h 179"/>
                  <a:gd name="T4" fmla="*/ 0 w 96"/>
                  <a:gd name="T5" fmla="*/ 163 h 179"/>
                  <a:gd name="T6" fmla="*/ 0 w 96"/>
                  <a:gd name="T7" fmla="*/ 0 h 179"/>
                  <a:gd name="T8" fmla="*/ 96 w 96"/>
                  <a:gd name="T9" fmla="*/ 1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79">
                    <a:moveTo>
                      <a:pt x="96" y="12"/>
                    </a:moveTo>
                    <a:lnTo>
                      <a:pt x="96" y="179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96" y="12"/>
                    </a:lnTo>
                    <a:close/>
                  </a:path>
                </a:pathLst>
              </a:custGeom>
              <a:solidFill>
                <a:srgbClr val="FF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5" name="Freeform 433"/>
              <p:cNvSpPr>
                <a:spLocks/>
              </p:cNvSpPr>
              <p:nvPr/>
            </p:nvSpPr>
            <p:spPr bwMode="auto">
              <a:xfrm>
                <a:off x="730" y="1208"/>
                <a:ext cx="27" cy="33"/>
              </a:xfrm>
              <a:custGeom>
                <a:avLst/>
                <a:gdLst>
                  <a:gd name="T0" fmla="*/ 134 w 134"/>
                  <a:gd name="T1" fmla="*/ 0 h 167"/>
                  <a:gd name="T2" fmla="*/ 134 w 134"/>
                  <a:gd name="T3" fmla="*/ 167 h 167"/>
                  <a:gd name="T4" fmla="*/ 0 w 134"/>
                  <a:gd name="T5" fmla="*/ 163 h 167"/>
                  <a:gd name="T6" fmla="*/ 0 w 134"/>
                  <a:gd name="T7" fmla="*/ 0 h 167"/>
                  <a:gd name="T8" fmla="*/ 134 w 134"/>
                  <a:gd name="T9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67">
                    <a:moveTo>
                      <a:pt x="134" y="0"/>
                    </a:moveTo>
                    <a:lnTo>
                      <a:pt x="134" y="167"/>
                    </a:lnTo>
                    <a:lnTo>
                      <a:pt x="0" y="163"/>
                    </a:lnTo>
                    <a:lnTo>
                      <a:pt x="0" y="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FFCC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6" name="Freeform 434"/>
              <p:cNvSpPr>
                <a:spLocks/>
              </p:cNvSpPr>
              <p:nvPr/>
            </p:nvSpPr>
            <p:spPr bwMode="auto">
              <a:xfrm>
                <a:off x="698" y="1212"/>
                <a:ext cx="6" cy="36"/>
              </a:xfrm>
              <a:custGeom>
                <a:avLst/>
                <a:gdLst>
                  <a:gd name="T0" fmla="*/ 32 w 32"/>
                  <a:gd name="T1" fmla="*/ 0 h 184"/>
                  <a:gd name="T2" fmla="*/ 32 w 32"/>
                  <a:gd name="T3" fmla="*/ 168 h 184"/>
                  <a:gd name="T4" fmla="*/ 0 w 32"/>
                  <a:gd name="T5" fmla="*/ 184 h 184"/>
                  <a:gd name="T6" fmla="*/ 0 w 32"/>
                  <a:gd name="T7" fmla="*/ 20 h 184"/>
                  <a:gd name="T8" fmla="*/ 32 w 32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84">
                    <a:moveTo>
                      <a:pt x="32" y="0"/>
                    </a:moveTo>
                    <a:lnTo>
                      <a:pt x="32" y="168"/>
                    </a:lnTo>
                    <a:lnTo>
                      <a:pt x="0" y="184"/>
                    </a:lnTo>
                    <a:lnTo>
                      <a:pt x="0" y="2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E3A6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7" name="Freeform 435"/>
              <p:cNvSpPr>
                <a:spLocks/>
              </p:cNvSpPr>
              <p:nvPr/>
            </p:nvSpPr>
            <p:spPr bwMode="auto">
              <a:xfrm>
                <a:off x="637" y="1453"/>
                <a:ext cx="7" cy="13"/>
              </a:xfrm>
              <a:custGeom>
                <a:avLst/>
                <a:gdLst>
                  <a:gd name="T0" fmla="*/ 0 w 38"/>
                  <a:gd name="T1" fmla="*/ 56 h 67"/>
                  <a:gd name="T2" fmla="*/ 8 w 38"/>
                  <a:gd name="T3" fmla="*/ 63 h 67"/>
                  <a:gd name="T4" fmla="*/ 19 w 38"/>
                  <a:gd name="T5" fmla="*/ 67 h 67"/>
                  <a:gd name="T6" fmla="*/ 29 w 38"/>
                  <a:gd name="T7" fmla="*/ 65 h 67"/>
                  <a:gd name="T8" fmla="*/ 38 w 38"/>
                  <a:gd name="T9" fmla="*/ 56 h 67"/>
                  <a:gd name="T10" fmla="*/ 38 w 38"/>
                  <a:gd name="T11" fmla="*/ 0 h 67"/>
                  <a:gd name="T12" fmla="*/ 0 w 38"/>
                  <a:gd name="T13" fmla="*/ 0 h 67"/>
                  <a:gd name="T14" fmla="*/ 0 w 38"/>
                  <a:gd name="T15" fmla="*/ 5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67">
                    <a:moveTo>
                      <a:pt x="0" y="56"/>
                    </a:moveTo>
                    <a:lnTo>
                      <a:pt x="8" y="63"/>
                    </a:lnTo>
                    <a:lnTo>
                      <a:pt x="19" y="67"/>
                    </a:lnTo>
                    <a:lnTo>
                      <a:pt x="29" y="65"/>
                    </a:lnTo>
                    <a:lnTo>
                      <a:pt x="38" y="56"/>
                    </a:lnTo>
                    <a:lnTo>
                      <a:pt x="38" y="0"/>
                    </a:lnTo>
                    <a:lnTo>
                      <a:pt x="0" y="0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FF17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8" name="Freeform 436"/>
              <p:cNvSpPr>
                <a:spLocks/>
              </p:cNvSpPr>
              <p:nvPr/>
            </p:nvSpPr>
            <p:spPr bwMode="auto">
              <a:xfrm>
                <a:off x="472" y="1211"/>
                <a:ext cx="30" cy="6"/>
              </a:xfrm>
              <a:custGeom>
                <a:avLst/>
                <a:gdLst>
                  <a:gd name="T0" fmla="*/ 15 w 148"/>
                  <a:gd name="T1" fmla="*/ 2 h 27"/>
                  <a:gd name="T2" fmla="*/ 12 w 148"/>
                  <a:gd name="T3" fmla="*/ 0 h 27"/>
                  <a:gd name="T4" fmla="*/ 11 w 148"/>
                  <a:gd name="T5" fmla="*/ 0 h 27"/>
                  <a:gd name="T6" fmla="*/ 4 w 148"/>
                  <a:gd name="T7" fmla="*/ 1 h 27"/>
                  <a:gd name="T8" fmla="*/ 0 w 148"/>
                  <a:gd name="T9" fmla="*/ 9 h 27"/>
                  <a:gd name="T10" fmla="*/ 1 w 148"/>
                  <a:gd name="T11" fmla="*/ 16 h 27"/>
                  <a:gd name="T12" fmla="*/ 10 w 148"/>
                  <a:gd name="T13" fmla="*/ 20 h 27"/>
                  <a:gd name="T14" fmla="*/ 18 w 148"/>
                  <a:gd name="T15" fmla="*/ 21 h 27"/>
                  <a:gd name="T16" fmla="*/ 35 w 148"/>
                  <a:gd name="T17" fmla="*/ 23 h 27"/>
                  <a:gd name="T18" fmla="*/ 57 w 148"/>
                  <a:gd name="T19" fmla="*/ 25 h 27"/>
                  <a:gd name="T20" fmla="*/ 83 w 148"/>
                  <a:gd name="T21" fmla="*/ 27 h 27"/>
                  <a:gd name="T22" fmla="*/ 106 w 148"/>
                  <a:gd name="T23" fmla="*/ 26 h 27"/>
                  <a:gd name="T24" fmla="*/ 127 w 148"/>
                  <a:gd name="T25" fmla="*/ 23 h 27"/>
                  <a:gd name="T26" fmla="*/ 142 w 148"/>
                  <a:gd name="T27" fmla="*/ 19 h 27"/>
                  <a:gd name="T28" fmla="*/ 148 w 148"/>
                  <a:gd name="T29" fmla="*/ 11 h 27"/>
                  <a:gd name="T30" fmla="*/ 144 w 148"/>
                  <a:gd name="T31" fmla="*/ 2 h 27"/>
                  <a:gd name="T32" fmla="*/ 134 w 148"/>
                  <a:gd name="T33" fmla="*/ 1 h 27"/>
                  <a:gd name="T34" fmla="*/ 121 w 148"/>
                  <a:gd name="T35" fmla="*/ 4 h 27"/>
                  <a:gd name="T36" fmla="*/ 114 w 148"/>
                  <a:gd name="T37" fmla="*/ 6 h 27"/>
                  <a:gd name="T38" fmla="*/ 100 w 148"/>
                  <a:gd name="T39" fmla="*/ 6 h 27"/>
                  <a:gd name="T40" fmla="*/ 88 w 148"/>
                  <a:gd name="T41" fmla="*/ 6 h 27"/>
                  <a:gd name="T42" fmla="*/ 75 w 148"/>
                  <a:gd name="T43" fmla="*/ 6 h 27"/>
                  <a:gd name="T44" fmla="*/ 63 w 148"/>
                  <a:gd name="T45" fmla="*/ 7 h 27"/>
                  <a:gd name="T46" fmla="*/ 49 w 148"/>
                  <a:gd name="T47" fmla="*/ 6 h 27"/>
                  <a:gd name="T48" fmla="*/ 38 w 148"/>
                  <a:gd name="T49" fmla="*/ 6 h 27"/>
                  <a:gd name="T50" fmla="*/ 26 w 148"/>
                  <a:gd name="T51" fmla="*/ 4 h 27"/>
                  <a:gd name="T52" fmla="*/ 15 w 148"/>
                  <a:gd name="T53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8" h="27">
                    <a:moveTo>
                      <a:pt x="15" y="2"/>
                    </a:moveTo>
                    <a:lnTo>
                      <a:pt x="12" y="0"/>
                    </a:lnTo>
                    <a:lnTo>
                      <a:pt x="11" y="0"/>
                    </a:lnTo>
                    <a:lnTo>
                      <a:pt x="4" y="1"/>
                    </a:lnTo>
                    <a:lnTo>
                      <a:pt x="0" y="9"/>
                    </a:lnTo>
                    <a:lnTo>
                      <a:pt x="1" y="16"/>
                    </a:lnTo>
                    <a:lnTo>
                      <a:pt x="10" y="20"/>
                    </a:lnTo>
                    <a:lnTo>
                      <a:pt x="18" y="21"/>
                    </a:lnTo>
                    <a:lnTo>
                      <a:pt x="35" y="23"/>
                    </a:lnTo>
                    <a:lnTo>
                      <a:pt x="57" y="25"/>
                    </a:lnTo>
                    <a:lnTo>
                      <a:pt x="83" y="27"/>
                    </a:lnTo>
                    <a:lnTo>
                      <a:pt x="106" y="26"/>
                    </a:lnTo>
                    <a:lnTo>
                      <a:pt x="127" y="23"/>
                    </a:lnTo>
                    <a:lnTo>
                      <a:pt x="142" y="19"/>
                    </a:lnTo>
                    <a:lnTo>
                      <a:pt x="148" y="11"/>
                    </a:lnTo>
                    <a:lnTo>
                      <a:pt x="144" y="2"/>
                    </a:lnTo>
                    <a:lnTo>
                      <a:pt x="134" y="1"/>
                    </a:lnTo>
                    <a:lnTo>
                      <a:pt x="121" y="4"/>
                    </a:lnTo>
                    <a:lnTo>
                      <a:pt x="114" y="6"/>
                    </a:lnTo>
                    <a:lnTo>
                      <a:pt x="100" y="6"/>
                    </a:lnTo>
                    <a:lnTo>
                      <a:pt x="88" y="6"/>
                    </a:lnTo>
                    <a:lnTo>
                      <a:pt x="75" y="6"/>
                    </a:lnTo>
                    <a:lnTo>
                      <a:pt x="63" y="7"/>
                    </a:lnTo>
                    <a:lnTo>
                      <a:pt x="49" y="6"/>
                    </a:lnTo>
                    <a:lnTo>
                      <a:pt x="38" y="6"/>
                    </a:lnTo>
                    <a:lnTo>
                      <a:pt x="26" y="4"/>
                    </a:lnTo>
                    <a:lnTo>
                      <a:pt x="15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69" name="Freeform 437"/>
              <p:cNvSpPr>
                <a:spLocks/>
              </p:cNvSpPr>
              <p:nvPr/>
            </p:nvSpPr>
            <p:spPr bwMode="auto">
              <a:xfrm>
                <a:off x="496" y="1212"/>
                <a:ext cx="19" cy="33"/>
              </a:xfrm>
              <a:custGeom>
                <a:avLst/>
                <a:gdLst>
                  <a:gd name="T0" fmla="*/ 27 w 94"/>
                  <a:gd name="T1" fmla="*/ 19 h 162"/>
                  <a:gd name="T2" fmla="*/ 31 w 94"/>
                  <a:gd name="T3" fmla="*/ 11 h 162"/>
                  <a:gd name="T4" fmla="*/ 31 w 94"/>
                  <a:gd name="T5" fmla="*/ 5 h 162"/>
                  <a:gd name="T6" fmla="*/ 26 w 94"/>
                  <a:gd name="T7" fmla="*/ 0 h 162"/>
                  <a:gd name="T8" fmla="*/ 19 w 94"/>
                  <a:gd name="T9" fmla="*/ 0 h 162"/>
                  <a:gd name="T10" fmla="*/ 11 w 94"/>
                  <a:gd name="T11" fmla="*/ 8 h 162"/>
                  <a:gd name="T12" fmla="*/ 9 w 94"/>
                  <a:gd name="T13" fmla="*/ 15 h 162"/>
                  <a:gd name="T14" fmla="*/ 8 w 94"/>
                  <a:gd name="T15" fmla="*/ 24 h 162"/>
                  <a:gd name="T16" fmla="*/ 9 w 94"/>
                  <a:gd name="T17" fmla="*/ 35 h 162"/>
                  <a:gd name="T18" fmla="*/ 6 w 94"/>
                  <a:gd name="T19" fmla="*/ 43 h 162"/>
                  <a:gd name="T20" fmla="*/ 5 w 94"/>
                  <a:gd name="T21" fmla="*/ 52 h 162"/>
                  <a:gd name="T22" fmla="*/ 3 w 94"/>
                  <a:gd name="T23" fmla="*/ 61 h 162"/>
                  <a:gd name="T24" fmla="*/ 3 w 94"/>
                  <a:gd name="T25" fmla="*/ 71 h 162"/>
                  <a:gd name="T26" fmla="*/ 1 w 94"/>
                  <a:gd name="T27" fmla="*/ 77 h 162"/>
                  <a:gd name="T28" fmla="*/ 1 w 94"/>
                  <a:gd name="T29" fmla="*/ 88 h 162"/>
                  <a:gd name="T30" fmla="*/ 0 w 94"/>
                  <a:gd name="T31" fmla="*/ 100 h 162"/>
                  <a:gd name="T32" fmla="*/ 0 w 94"/>
                  <a:gd name="T33" fmla="*/ 115 h 162"/>
                  <a:gd name="T34" fmla="*/ 0 w 94"/>
                  <a:gd name="T35" fmla="*/ 128 h 162"/>
                  <a:gd name="T36" fmla="*/ 0 w 94"/>
                  <a:gd name="T37" fmla="*/ 140 h 162"/>
                  <a:gd name="T38" fmla="*/ 1 w 94"/>
                  <a:gd name="T39" fmla="*/ 149 h 162"/>
                  <a:gd name="T40" fmla="*/ 5 w 94"/>
                  <a:gd name="T41" fmla="*/ 155 h 162"/>
                  <a:gd name="T42" fmla="*/ 10 w 94"/>
                  <a:gd name="T43" fmla="*/ 157 h 162"/>
                  <a:gd name="T44" fmla="*/ 20 w 94"/>
                  <a:gd name="T45" fmla="*/ 159 h 162"/>
                  <a:gd name="T46" fmla="*/ 30 w 94"/>
                  <a:gd name="T47" fmla="*/ 159 h 162"/>
                  <a:gd name="T48" fmla="*/ 39 w 94"/>
                  <a:gd name="T49" fmla="*/ 159 h 162"/>
                  <a:gd name="T50" fmla="*/ 42 w 94"/>
                  <a:gd name="T51" fmla="*/ 159 h 162"/>
                  <a:gd name="T52" fmla="*/ 50 w 94"/>
                  <a:gd name="T53" fmla="*/ 160 h 162"/>
                  <a:gd name="T54" fmla="*/ 58 w 94"/>
                  <a:gd name="T55" fmla="*/ 160 h 162"/>
                  <a:gd name="T56" fmla="*/ 70 w 94"/>
                  <a:gd name="T57" fmla="*/ 162 h 162"/>
                  <a:gd name="T58" fmla="*/ 78 w 94"/>
                  <a:gd name="T59" fmla="*/ 161 h 162"/>
                  <a:gd name="T60" fmla="*/ 86 w 94"/>
                  <a:gd name="T61" fmla="*/ 161 h 162"/>
                  <a:gd name="T62" fmla="*/ 92 w 94"/>
                  <a:gd name="T63" fmla="*/ 157 h 162"/>
                  <a:gd name="T64" fmla="*/ 94 w 94"/>
                  <a:gd name="T65" fmla="*/ 152 h 162"/>
                  <a:gd name="T66" fmla="*/ 89 w 94"/>
                  <a:gd name="T67" fmla="*/ 144 h 162"/>
                  <a:gd name="T68" fmla="*/ 80 w 94"/>
                  <a:gd name="T69" fmla="*/ 143 h 162"/>
                  <a:gd name="T70" fmla="*/ 67 w 94"/>
                  <a:gd name="T71" fmla="*/ 143 h 162"/>
                  <a:gd name="T72" fmla="*/ 58 w 94"/>
                  <a:gd name="T73" fmla="*/ 143 h 162"/>
                  <a:gd name="T74" fmla="*/ 49 w 94"/>
                  <a:gd name="T75" fmla="*/ 138 h 162"/>
                  <a:gd name="T76" fmla="*/ 40 w 94"/>
                  <a:gd name="T77" fmla="*/ 136 h 162"/>
                  <a:gd name="T78" fmla="*/ 31 w 94"/>
                  <a:gd name="T79" fmla="*/ 136 h 162"/>
                  <a:gd name="T80" fmla="*/ 23 w 94"/>
                  <a:gd name="T81" fmla="*/ 139 h 162"/>
                  <a:gd name="T82" fmla="*/ 23 w 94"/>
                  <a:gd name="T83" fmla="*/ 129 h 162"/>
                  <a:gd name="T84" fmla="*/ 23 w 94"/>
                  <a:gd name="T85" fmla="*/ 119 h 162"/>
                  <a:gd name="T86" fmla="*/ 23 w 94"/>
                  <a:gd name="T87" fmla="*/ 109 h 162"/>
                  <a:gd name="T88" fmla="*/ 23 w 94"/>
                  <a:gd name="T89" fmla="*/ 100 h 162"/>
                  <a:gd name="T90" fmla="*/ 23 w 94"/>
                  <a:gd name="T91" fmla="*/ 89 h 162"/>
                  <a:gd name="T92" fmla="*/ 23 w 94"/>
                  <a:gd name="T93" fmla="*/ 81 h 162"/>
                  <a:gd name="T94" fmla="*/ 23 w 94"/>
                  <a:gd name="T95" fmla="*/ 71 h 162"/>
                  <a:gd name="T96" fmla="*/ 23 w 94"/>
                  <a:gd name="T97" fmla="*/ 63 h 162"/>
                  <a:gd name="T98" fmla="*/ 25 w 94"/>
                  <a:gd name="T99" fmla="*/ 51 h 162"/>
                  <a:gd name="T100" fmla="*/ 26 w 94"/>
                  <a:gd name="T101" fmla="*/ 41 h 162"/>
                  <a:gd name="T102" fmla="*/ 26 w 94"/>
                  <a:gd name="T103" fmla="*/ 30 h 162"/>
                  <a:gd name="T104" fmla="*/ 27 w 94"/>
                  <a:gd name="T105" fmla="*/ 1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4" h="162">
                    <a:moveTo>
                      <a:pt x="27" y="19"/>
                    </a:moveTo>
                    <a:lnTo>
                      <a:pt x="31" y="11"/>
                    </a:lnTo>
                    <a:lnTo>
                      <a:pt x="31" y="5"/>
                    </a:lnTo>
                    <a:lnTo>
                      <a:pt x="26" y="0"/>
                    </a:lnTo>
                    <a:lnTo>
                      <a:pt x="19" y="0"/>
                    </a:lnTo>
                    <a:lnTo>
                      <a:pt x="11" y="8"/>
                    </a:lnTo>
                    <a:lnTo>
                      <a:pt x="9" y="15"/>
                    </a:lnTo>
                    <a:lnTo>
                      <a:pt x="8" y="24"/>
                    </a:lnTo>
                    <a:lnTo>
                      <a:pt x="9" y="35"/>
                    </a:lnTo>
                    <a:lnTo>
                      <a:pt x="6" y="43"/>
                    </a:lnTo>
                    <a:lnTo>
                      <a:pt x="5" y="52"/>
                    </a:lnTo>
                    <a:lnTo>
                      <a:pt x="3" y="61"/>
                    </a:lnTo>
                    <a:lnTo>
                      <a:pt x="3" y="71"/>
                    </a:lnTo>
                    <a:lnTo>
                      <a:pt x="1" y="77"/>
                    </a:lnTo>
                    <a:lnTo>
                      <a:pt x="1" y="88"/>
                    </a:lnTo>
                    <a:lnTo>
                      <a:pt x="0" y="100"/>
                    </a:lnTo>
                    <a:lnTo>
                      <a:pt x="0" y="115"/>
                    </a:lnTo>
                    <a:lnTo>
                      <a:pt x="0" y="128"/>
                    </a:lnTo>
                    <a:lnTo>
                      <a:pt x="0" y="140"/>
                    </a:lnTo>
                    <a:lnTo>
                      <a:pt x="1" y="149"/>
                    </a:lnTo>
                    <a:lnTo>
                      <a:pt x="5" y="155"/>
                    </a:lnTo>
                    <a:lnTo>
                      <a:pt x="10" y="157"/>
                    </a:lnTo>
                    <a:lnTo>
                      <a:pt x="20" y="159"/>
                    </a:lnTo>
                    <a:lnTo>
                      <a:pt x="30" y="159"/>
                    </a:lnTo>
                    <a:lnTo>
                      <a:pt x="39" y="159"/>
                    </a:lnTo>
                    <a:lnTo>
                      <a:pt x="42" y="159"/>
                    </a:lnTo>
                    <a:lnTo>
                      <a:pt x="50" y="160"/>
                    </a:lnTo>
                    <a:lnTo>
                      <a:pt x="58" y="160"/>
                    </a:lnTo>
                    <a:lnTo>
                      <a:pt x="70" y="162"/>
                    </a:lnTo>
                    <a:lnTo>
                      <a:pt x="78" y="161"/>
                    </a:lnTo>
                    <a:lnTo>
                      <a:pt x="86" y="161"/>
                    </a:lnTo>
                    <a:lnTo>
                      <a:pt x="92" y="157"/>
                    </a:lnTo>
                    <a:lnTo>
                      <a:pt x="94" y="152"/>
                    </a:lnTo>
                    <a:lnTo>
                      <a:pt x="89" y="144"/>
                    </a:lnTo>
                    <a:lnTo>
                      <a:pt x="80" y="143"/>
                    </a:lnTo>
                    <a:lnTo>
                      <a:pt x="67" y="143"/>
                    </a:lnTo>
                    <a:lnTo>
                      <a:pt x="58" y="143"/>
                    </a:lnTo>
                    <a:lnTo>
                      <a:pt x="49" y="138"/>
                    </a:lnTo>
                    <a:lnTo>
                      <a:pt x="40" y="136"/>
                    </a:lnTo>
                    <a:lnTo>
                      <a:pt x="31" y="136"/>
                    </a:lnTo>
                    <a:lnTo>
                      <a:pt x="23" y="139"/>
                    </a:lnTo>
                    <a:lnTo>
                      <a:pt x="23" y="129"/>
                    </a:lnTo>
                    <a:lnTo>
                      <a:pt x="23" y="119"/>
                    </a:lnTo>
                    <a:lnTo>
                      <a:pt x="23" y="109"/>
                    </a:lnTo>
                    <a:lnTo>
                      <a:pt x="23" y="100"/>
                    </a:lnTo>
                    <a:lnTo>
                      <a:pt x="23" y="89"/>
                    </a:lnTo>
                    <a:lnTo>
                      <a:pt x="23" y="81"/>
                    </a:lnTo>
                    <a:lnTo>
                      <a:pt x="23" y="71"/>
                    </a:lnTo>
                    <a:lnTo>
                      <a:pt x="23" y="63"/>
                    </a:lnTo>
                    <a:lnTo>
                      <a:pt x="25" y="51"/>
                    </a:lnTo>
                    <a:lnTo>
                      <a:pt x="26" y="41"/>
                    </a:lnTo>
                    <a:lnTo>
                      <a:pt x="26" y="30"/>
                    </a:lnTo>
                    <a:lnTo>
                      <a:pt x="27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0" name="Freeform 438"/>
              <p:cNvSpPr>
                <a:spLocks/>
              </p:cNvSpPr>
              <p:nvPr/>
            </p:nvSpPr>
            <p:spPr bwMode="auto">
              <a:xfrm>
                <a:off x="750" y="1208"/>
                <a:ext cx="19" cy="33"/>
              </a:xfrm>
              <a:custGeom>
                <a:avLst/>
                <a:gdLst>
                  <a:gd name="T0" fmla="*/ 27 w 94"/>
                  <a:gd name="T1" fmla="*/ 18 h 161"/>
                  <a:gd name="T2" fmla="*/ 31 w 94"/>
                  <a:gd name="T3" fmla="*/ 11 h 161"/>
                  <a:gd name="T4" fmla="*/ 31 w 94"/>
                  <a:gd name="T5" fmla="*/ 5 h 161"/>
                  <a:gd name="T6" fmla="*/ 26 w 94"/>
                  <a:gd name="T7" fmla="*/ 0 h 161"/>
                  <a:gd name="T8" fmla="*/ 19 w 94"/>
                  <a:gd name="T9" fmla="*/ 0 h 161"/>
                  <a:gd name="T10" fmla="*/ 11 w 94"/>
                  <a:gd name="T11" fmla="*/ 7 h 161"/>
                  <a:gd name="T12" fmla="*/ 8 w 94"/>
                  <a:gd name="T13" fmla="*/ 15 h 161"/>
                  <a:gd name="T14" fmla="*/ 6 w 94"/>
                  <a:gd name="T15" fmla="*/ 23 h 161"/>
                  <a:gd name="T16" fmla="*/ 8 w 94"/>
                  <a:gd name="T17" fmla="*/ 34 h 161"/>
                  <a:gd name="T18" fmla="*/ 6 w 94"/>
                  <a:gd name="T19" fmla="*/ 42 h 161"/>
                  <a:gd name="T20" fmla="*/ 5 w 94"/>
                  <a:gd name="T21" fmla="*/ 52 h 161"/>
                  <a:gd name="T22" fmla="*/ 3 w 94"/>
                  <a:gd name="T23" fmla="*/ 61 h 161"/>
                  <a:gd name="T24" fmla="*/ 3 w 94"/>
                  <a:gd name="T25" fmla="*/ 71 h 161"/>
                  <a:gd name="T26" fmla="*/ 1 w 94"/>
                  <a:gd name="T27" fmla="*/ 77 h 161"/>
                  <a:gd name="T28" fmla="*/ 1 w 94"/>
                  <a:gd name="T29" fmla="*/ 87 h 161"/>
                  <a:gd name="T30" fmla="*/ 0 w 94"/>
                  <a:gd name="T31" fmla="*/ 99 h 161"/>
                  <a:gd name="T32" fmla="*/ 0 w 94"/>
                  <a:gd name="T33" fmla="*/ 114 h 161"/>
                  <a:gd name="T34" fmla="*/ 0 w 94"/>
                  <a:gd name="T35" fmla="*/ 127 h 161"/>
                  <a:gd name="T36" fmla="*/ 0 w 94"/>
                  <a:gd name="T37" fmla="*/ 139 h 161"/>
                  <a:gd name="T38" fmla="*/ 1 w 94"/>
                  <a:gd name="T39" fmla="*/ 149 h 161"/>
                  <a:gd name="T40" fmla="*/ 5 w 94"/>
                  <a:gd name="T41" fmla="*/ 155 h 161"/>
                  <a:gd name="T42" fmla="*/ 10 w 94"/>
                  <a:gd name="T43" fmla="*/ 156 h 161"/>
                  <a:gd name="T44" fmla="*/ 20 w 94"/>
                  <a:gd name="T45" fmla="*/ 158 h 161"/>
                  <a:gd name="T46" fmla="*/ 30 w 94"/>
                  <a:gd name="T47" fmla="*/ 156 h 161"/>
                  <a:gd name="T48" fmla="*/ 38 w 94"/>
                  <a:gd name="T49" fmla="*/ 156 h 161"/>
                  <a:gd name="T50" fmla="*/ 42 w 94"/>
                  <a:gd name="T51" fmla="*/ 156 h 161"/>
                  <a:gd name="T52" fmla="*/ 50 w 94"/>
                  <a:gd name="T53" fmla="*/ 158 h 161"/>
                  <a:gd name="T54" fmla="*/ 58 w 94"/>
                  <a:gd name="T55" fmla="*/ 159 h 161"/>
                  <a:gd name="T56" fmla="*/ 69 w 94"/>
                  <a:gd name="T57" fmla="*/ 161 h 161"/>
                  <a:gd name="T58" fmla="*/ 78 w 94"/>
                  <a:gd name="T59" fmla="*/ 160 h 161"/>
                  <a:gd name="T60" fmla="*/ 86 w 94"/>
                  <a:gd name="T61" fmla="*/ 160 h 161"/>
                  <a:gd name="T62" fmla="*/ 92 w 94"/>
                  <a:gd name="T63" fmla="*/ 156 h 161"/>
                  <a:gd name="T64" fmla="*/ 94 w 94"/>
                  <a:gd name="T65" fmla="*/ 151 h 161"/>
                  <a:gd name="T66" fmla="*/ 89 w 94"/>
                  <a:gd name="T67" fmla="*/ 143 h 161"/>
                  <a:gd name="T68" fmla="*/ 79 w 94"/>
                  <a:gd name="T69" fmla="*/ 140 h 161"/>
                  <a:gd name="T70" fmla="*/ 67 w 94"/>
                  <a:gd name="T71" fmla="*/ 140 h 161"/>
                  <a:gd name="T72" fmla="*/ 60 w 94"/>
                  <a:gd name="T73" fmla="*/ 140 h 161"/>
                  <a:gd name="T74" fmla="*/ 50 w 94"/>
                  <a:gd name="T75" fmla="*/ 137 h 161"/>
                  <a:gd name="T76" fmla="*/ 41 w 94"/>
                  <a:gd name="T77" fmla="*/ 137 h 161"/>
                  <a:gd name="T78" fmla="*/ 31 w 94"/>
                  <a:gd name="T79" fmla="*/ 137 h 161"/>
                  <a:gd name="T80" fmla="*/ 22 w 94"/>
                  <a:gd name="T81" fmla="*/ 138 h 161"/>
                  <a:gd name="T82" fmla="*/ 22 w 94"/>
                  <a:gd name="T83" fmla="*/ 127 h 161"/>
                  <a:gd name="T84" fmla="*/ 22 w 94"/>
                  <a:gd name="T85" fmla="*/ 118 h 161"/>
                  <a:gd name="T86" fmla="*/ 22 w 94"/>
                  <a:gd name="T87" fmla="*/ 108 h 161"/>
                  <a:gd name="T88" fmla="*/ 22 w 94"/>
                  <a:gd name="T89" fmla="*/ 99 h 161"/>
                  <a:gd name="T90" fmla="*/ 22 w 94"/>
                  <a:gd name="T91" fmla="*/ 89 h 161"/>
                  <a:gd name="T92" fmla="*/ 22 w 94"/>
                  <a:gd name="T93" fmla="*/ 81 h 161"/>
                  <a:gd name="T94" fmla="*/ 22 w 94"/>
                  <a:gd name="T95" fmla="*/ 72 h 161"/>
                  <a:gd name="T96" fmla="*/ 22 w 94"/>
                  <a:gd name="T97" fmla="*/ 65 h 161"/>
                  <a:gd name="T98" fmla="*/ 24 w 94"/>
                  <a:gd name="T99" fmla="*/ 57 h 161"/>
                  <a:gd name="T100" fmla="*/ 25 w 94"/>
                  <a:gd name="T101" fmla="*/ 51 h 161"/>
                  <a:gd name="T102" fmla="*/ 25 w 94"/>
                  <a:gd name="T103" fmla="*/ 45 h 161"/>
                  <a:gd name="T104" fmla="*/ 26 w 94"/>
                  <a:gd name="T105" fmla="*/ 40 h 161"/>
                  <a:gd name="T106" fmla="*/ 26 w 94"/>
                  <a:gd name="T107" fmla="*/ 29 h 161"/>
                  <a:gd name="T108" fmla="*/ 27 w 94"/>
                  <a:gd name="T109" fmla="*/ 18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4" h="161">
                    <a:moveTo>
                      <a:pt x="27" y="18"/>
                    </a:moveTo>
                    <a:lnTo>
                      <a:pt x="31" y="11"/>
                    </a:lnTo>
                    <a:lnTo>
                      <a:pt x="31" y="5"/>
                    </a:lnTo>
                    <a:lnTo>
                      <a:pt x="26" y="0"/>
                    </a:lnTo>
                    <a:lnTo>
                      <a:pt x="19" y="0"/>
                    </a:lnTo>
                    <a:lnTo>
                      <a:pt x="11" y="7"/>
                    </a:lnTo>
                    <a:lnTo>
                      <a:pt x="8" y="15"/>
                    </a:lnTo>
                    <a:lnTo>
                      <a:pt x="6" y="23"/>
                    </a:lnTo>
                    <a:lnTo>
                      <a:pt x="8" y="34"/>
                    </a:lnTo>
                    <a:lnTo>
                      <a:pt x="6" y="42"/>
                    </a:lnTo>
                    <a:lnTo>
                      <a:pt x="5" y="52"/>
                    </a:lnTo>
                    <a:lnTo>
                      <a:pt x="3" y="61"/>
                    </a:lnTo>
                    <a:lnTo>
                      <a:pt x="3" y="71"/>
                    </a:lnTo>
                    <a:lnTo>
                      <a:pt x="1" y="77"/>
                    </a:lnTo>
                    <a:lnTo>
                      <a:pt x="1" y="87"/>
                    </a:lnTo>
                    <a:lnTo>
                      <a:pt x="0" y="99"/>
                    </a:lnTo>
                    <a:lnTo>
                      <a:pt x="0" y="114"/>
                    </a:lnTo>
                    <a:lnTo>
                      <a:pt x="0" y="127"/>
                    </a:lnTo>
                    <a:lnTo>
                      <a:pt x="0" y="139"/>
                    </a:lnTo>
                    <a:lnTo>
                      <a:pt x="1" y="149"/>
                    </a:lnTo>
                    <a:lnTo>
                      <a:pt x="5" y="155"/>
                    </a:lnTo>
                    <a:lnTo>
                      <a:pt x="10" y="156"/>
                    </a:lnTo>
                    <a:lnTo>
                      <a:pt x="20" y="158"/>
                    </a:lnTo>
                    <a:lnTo>
                      <a:pt x="30" y="156"/>
                    </a:lnTo>
                    <a:lnTo>
                      <a:pt x="38" y="156"/>
                    </a:lnTo>
                    <a:lnTo>
                      <a:pt x="42" y="156"/>
                    </a:lnTo>
                    <a:lnTo>
                      <a:pt x="50" y="158"/>
                    </a:lnTo>
                    <a:lnTo>
                      <a:pt x="58" y="159"/>
                    </a:lnTo>
                    <a:lnTo>
                      <a:pt x="69" y="161"/>
                    </a:lnTo>
                    <a:lnTo>
                      <a:pt x="78" y="160"/>
                    </a:lnTo>
                    <a:lnTo>
                      <a:pt x="86" y="160"/>
                    </a:lnTo>
                    <a:lnTo>
                      <a:pt x="92" y="156"/>
                    </a:lnTo>
                    <a:lnTo>
                      <a:pt x="94" y="151"/>
                    </a:lnTo>
                    <a:lnTo>
                      <a:pt x="89" y="143"/>
                    </a:lnTo>
                    <a:lnTo>
                      <a:pt x="79" y="140"/>
                    </a:lnTo>
                    <a:lnTo>
                      <a:pt x="67" y="140"/>
                    </a:lnTo>
                    <a:lnTo>
                      <a:pt x="60" y="140"/>
                    </a:lnTo>
                    <a:lnTo>
                      <a:pt x="50" y="137"/>
                    </a:lnTo>
                    <a:lnTo>
                      <a:pt x="41" y="137"/>
                    </a:lnTo>
                    <a:lnTo>
                      <a:pt x="31" y="137"/>
                    </a:lnTo>
                    <a:lnTo>
                      <a:pt x="22" y="138"/>
                    </a:lnTo>
                    <a:lnTo>
                      <a:pt x="22" y="127"/>
                    </a:lnTo>
                    <a:lnTo>
                      <a:pt x="22" y="118"/>
                    </a:lnTo>
                    <a:lnTo>
                      <a:pt x="22" y="108"/>
                    </a:lnTo>
                    <a:lnTo>
                      <a:pt x="22" y="99"/>
                    </a:lnTo>
                    <a:lnTo>
                      <a:pt x="22" y="89"/>
                    </a:lnTo>
                    <a:lnTo>
                      <a:pt x="22" y="81"/>
                    </a:lnTo>
                    <a:lnTo>
                      <a:pt x="22" y="72"/>
                    </a:lnTo>
                    <a:lnTo>
                      <a:pt x="22" y="65"/>
                    </a:lnTo>
                    <a:lnTo>
                      <a:pt x="24" y="57"/>
                    </a:lnTo>
                    <a:lnTo>
                      <a:pt x="25" y="51"/>
                    </a:lnTo>
                    <a:lnTo>
                      <a:pt x="25" y="45"/>
                    </a:lnTo>
                    <a:lnTo>
                      <a:pt x="26" y="40"/>
                    </a:lnTo>
                    <a:lnTo>
                      <a:pt x="26" y="29"/>
                    </a:lnTo>
                    <a:lnTo>
                      <a:pt x="27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1" name="Freeform 439"/>
              <p:cNvSpPr>
                <a:spLocks noEditPoints="1"/>
              </p:cNvSpPr>
              <p:nvPr/>
            </p:nvSpPr>
            <p:spPr bwMode="auto">
              <a:xfrm>
                <a:off x="444" y="1217"/>
                <a:ext cx="27" cy="30"/>
              </a:xfrm>
              <a:custGeom>
                <a:avLst/>
                <a:gdLst>
                  <a:gd name="T0" fmla="*/ 42 w 136"/>
                  <a:gd name="T1" fmla="*/ 112 h 153"/>
                  <a:gd name="T2" fmla="*/ 0 w 136"/>
                  <a:gd name="T3" fmla="*/ 9 h 153"/>
                  <a:gd name="T4" fmla="*/ 1 w 136"/>
                  <a:gd name="T5" fmla="*/ 1 h 153"/>
                  <a:gd name="T6" fmla="*/ 16 w 136"/>
                  <a:gd name="T7" fmla="*/ 0 h 153"/>
                  <a:gd name="T8" fmla="*/ 26 w 136"/>
                  <a:gd name="T9" fmla="*/ 3 h 153"/>
                  <a:gd name="T10" fmla="*/ 31 w 136"/>
                  <a:gd name="T11" fmla="*/ 10 h 153"/>
                  <a:gd name="T12" fmla="*/ 32 w 136"/>
                  <a:gd name="T13" fmla="*/ 24 h 153"/>
                  <a:gd name="T14" fmla="*/ 33 w 136"/>
                  <a:gd name="T15" fmla="*/ 41 h 153"/>
                  <a:gd name="T16" fmla="*/ 39 w 136"/>
                  <a:gd name="T17" fmla="*/ 57 h 153"/>
                  <a:gd name="T18" fmla="*/ 47 w 136"/>
                  <a:gd name="T19" fmla="*/ 73 h 153"/>
                  <a:gd name="T20" fmla="*/ 49 w 136"/>
                  <a:gd name="T21" fmla="*/ 93 h 153"/>
                  <a:gd name="T22" fmla="*/ 53 w 136"/>
                  <a:gd name="T23" fmla="*/ 107 h 153"/>
                  <a:gd name="T24" fmla="*/ 54 w 136"/>
                  <a:gd name="T25" fmla="*/ 122 h 153"/>
                  <a:gd name="T26" fmla="*/ 63 w 136"/>
                  <a:gd name="T27" fmla="*/ 131 h 153"/>
                  <a:gd name="T28" fmla="*/ 81 w 136"/>
                  <a:gd name="T29" fmla="*/ 130 h 153"/>
                  <a:gd name="T30" fmla="*/ 97 w 136"/>
                  <a:gd name="T31" fmla="*/ 128 h 153"/>
                  <a:gd name="T32" fmla="*/ 115 w 136"/>
                  <a:gd name="T33" fmla="*/ 127 h 153"/>
                  <a:gd name="T34" fmla="*/ 132 w 136"/>
                  <a:gd name="T35" fmla="*/ 129 h 153"/>
                  <a:gd name="T36" fmla="*/ 132 w 136"/>
                  <a:gd name="T37" fmla="*/ 144 h 153"/>
                  <a:gd name="T38" fmla="*/ 111 w 136"/>
                  <a:gd name="T39" fmla="*/ 148 h 153"/>
                  <a:gd name="T40" fmla="*/ 79 w 136"/>
                  <a:gd name="T41" fmla="*/ 151 h 153"/>
                  <a:gd name="T42" fmla="*/ 52 w 136"/>
                  <a:gd name="T43" fmla="*/ 150 h 153"/>
                  <a:gd name="T44" fmla="*/ 34 w 136"/>
                  <a:gd name="T45" fmla="*/ 136 h 153"/>
                  <a:gd name="T46" fmla="*/ 29 w 136"/>
                  <a:gd name="T47" fmla="*/ 117 h 153"/>
                  <a:gd name="T48" fmla="*/ 27 w 136"/>
                  <a:gd name="T49" fmla="*/ 104 h 153"/>
                  <a:gd name="T50" fmla="*/ 26 w 136"/>
                  <a:gd name="T51" fmla="*/ 89 h 153"/>
                  <a:gd name="T52" fmla="*/ 24 w 136"/>
                  <a:gd name="T53" fmla="*/ 75 h 153"/>
                  <a:gd name="T54" fmla="*/ 21 w 136"/>
                  <a:gd name="T55" fmla="*/ 62 h 153"/>
                  <a:gd name="T56" fmla="*/ 14 w 136"/>
                  <a:gd name="T57" fmla="*/ 50 h 153"/>
                  <a:gd name="T58" fmla="*/ 12 w 136"/>
                  <a:gd name="T59" fmla="*/ 39 h 153"/>
                  <a:gd name="T60" fmla="*/ 12 w 136"/>
                  <a:gd name="T61" fmla="*/ 26 h 153"/>
                  <a:gd name="T62" fmla="*/ 2 w 136"/>
                  <a:gd name="T63" fmla="*/ 16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6" h="153">
                    <a:moveTo>
                      <a:pt x="29" y="112"/>
                    </a:moveTo>
                    <a:lnTo>
                      <a:pt x="42" y="112"/>
                    </a:lnTo>
                    <a:lnTo>
                      <a:pt x="29" y="112"/>
                    </a:lnTo>
                    <a:close/>
                    <a:moveTo>
                      <a:pt x="0" y="9"/>
                    </a:moveTo>
                    <a:lnTo>
                      <a:pt x="0" y="8"/>
                    </a:lnTo>
                    <a:lnTo>
                      <a:pt x="1" y="1"/>
                    </a:lnTo>
                    <a:lnTo>
                      <a:pt x="8" y="0"/>
                    </a:lnTo>
                    <a:lnTo>
                      <a:pt x="16" y="0"/>
                    </a:lnTo>
                    <a:lnTo>
                      <a:pt x="22" y="1"/>
                    </a:lnTo>
                    <a:lnTo>
                      <a:pt x="26" y="3"/>
                    </a:lnTo>
                    <a:lnTo>
                      <a:pt x="29" y="6"/>
                    </a:lnTo>
                    <a:lnTo>
                      <a:pt x="31" y="10"/>
                    </a:lnTo>
                    <a:lnTo>
                      <a:pt x="32" y="16"/>
                    </a:lnTo>
                    <a:lnTo>
                      <a:pt x="32" y="24"/>
                    </a:lnTo>
                    <a:lnTo>
                      <a:pt x="33" y="32"/>
                    </a:lnTo>
                    <a:lnTo>
                      <a:pt x="33" y="41"/>
                    </a:lnTo>
                    <a:lnTo>
                      <a:pt x="36" y="50"/>
                    </a:lnTo>
                    <a:lnTo>
                      <a:pt x="39" y="57"/>
                    </a:lnTo>
                    <a:lnTo>
                      <a:pt x="45" y="66"/>
                    </a:lnTo>
                    <a:lnTo>
                      <a:pt x="47" y="73"/>
                    </a:lnTo>
                    <a:lnTo>
                      <a:pt x="49" y="83"/>
                    </a:lnTo>
                    <a:lnTo>
                      <a:pt x="49" y="93"/>
                    </a:lnTo>
                    <a:lnTo>
                      <a:pt x="49" y="103"/>
                    </a:lnTo>
                    <a:lnTo>
                      <a:pt x="53" y="107"/>
                    </a:lnTo>
                    <a:lnTo>
                      <a:pt x="54" y="114"/>
                    </a:lnTo>
                    <a:lnTo>
                      <a:pt x="54" y="122"/>
                    </a:lnTo>
                    <a:lnTo>
                      <a:pt x="54" y="130"/>
                    </a:lnTo>
                    <a:lnTo>
                      <a:pt x="63" y="131"/>
                    </a:lnTo>
                    <a:lnTo>
                      <a:pt x="73" y="131"/>
                    </a:lnTo>
                    <a:lnTo>
                      <a:pt x="81" y="130"/>
                    </a:lnTo>
                    <a:lnTo>
                      <a:pt x="90" y="130"/>
                    </a:lnTo>
                    <a:lnTo>
                      <a:pt x="97" y="128"/>
                    </a:lnTo>
                    <a:lnTo>
                      <a:pt x="106" y="128"/>
                    </a:lnTo>
                    <a:lnTo>
                      <a:pt x="115" y="127"/>
                    </a:lnTo>
                    <a:lnTo>
                      <a:pt x="126" y="127"/>
                    </a:lnTo>
                    <a:lnTo>
                      <a:pt x="132" y="129"/>
                    </a:lnTo>
                    <a:lnTo>
                      <a:pt x="136" y="136"/>
                    </a:lnTo>
                    <a:lnTo>
                      <a:pt x="132" y="144"/>
                    </a:lnTo>
                    <a:lnTo>
                      <a:pt x="126" y="148"/>
                    </a:lnTo>
                    <a:lnTo>
                      <a:pt x="111" y="148"/>
                    </a:lnTo>
                    <a:lnTo>
                      <a:pt x="95" y="150"/>
                    </a:lnTo>
                    <a:lnTo>
                      <a:pt x="79" y="151"/>
                    </a:lnTo>
                    <a:lnTo>
                      <a:pt x="65" y="153"/>
                    </a:lnTo>
                    <a:lnTo>
                      <a:pt x="52" y="150"/>
                    </a:lnTo>
                    <a:lnTo>
                      <a:pt x="42" y="146"/>
                    </a:lnTo>
                    <a:lnTo>
                      <a:pt x="34" y="136"/>
                    </a:lnTo>
                    <a:lnTo>
                      <a:pt x="34" y="122"/>
                    </a:lnTo>
                    <a:lnTo>
                      <a:pt x="29" y="117"/>
                    </a:lnTo>
                    <a:lnTo>
                      <a:pt x="28" y="112"/>
                    </a:lnTo>
                    <a:lnTo>
                      <a:pt x="27" y="104"/>
                    </a:lnTo>
                    <a:lnTo>
                      <a:pt x="27" y="98"/>
                    </a:lnTo>
                    <a:lnTo>
                      <a:pt x="26" y="89"/>
                    </a:lnTo>
                    <a:lnTo>
                      <a:pt x="26" y="82"/>
                    </a:lnTo>
                    <a:lnTo>
                      <a:pt x="24" y="75"/>
                    </a:lnTo>
                    <a:lnTo>
                      <a:pt x="24" y="70"/>
                    </a:lnTo>
                    <a:lnTo>
                      <a:pt x="21" y="62"/>
                    </a:lnTo>
                    <a:lnTo>
                      <a:pt x="17" y="56"/>
                    </a:lnTo>
                    <a:lnTo>
                      <a:pt x="14" y="50"/>
                    </a:lnTo>
                    <a:lnTo>
                      <a:pt x="14" y="45"/>
                    </a:lnTo>
                    <a:lnTo>
                      <a:pt x="12" y="39"/>
                    </a:lnTo>
                    <a:lnTo>
                      <a:pt x="12" y="32"/>
                    </a:lnTo>
                    <a:lnTo>
                      <a:pt x="12" y="26"/>
                    </a:lnTo>
                    <a:lnTo>
                      <a:pt x="13" y="20"/>
                    </a:lnTo>
                    <a:lnTo>
                      <a:pt x="2" y="16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2" name="Freeform 440"/>
              <p:cNvSpPr>
                <a:spLocks noEditPoints="1"/>
              </p:cNvSpPr>
              <p:nvPr/>
            </p:nvSpPr>
            <p:spPr bwMode="auto">
              <a:xfrm>
                <a:off x="698" y="1212"/>
                <a:ext cx="27" cy="31"/>
              </a:xfrm>
              <a:custGeom>
                <a:avLst/>
                <a:gdLst>
                  <a:gd name="T0" fmla="*/ 44 w 138"/>
                  <a:gd name="T1" fmla="*/ 112 h 152"/>
                  <a:gd name="T2" fmla="*/ 0 w 138"/>
                  <a:gd name="T3" fmla="*/ 10 h 152"/>
                  <a:gd name="T4" fmla="*/ 3 w 138"/>
                  <a:gd name="T5" fmla="*/ 1 h 152"/>
                  <a:gd name="T6" fmla="*/ 18 w 138"/>
                  <a:gd name="T7" fmla="*/ 0 h 152"/>
                  <a:gd name="T8" fmla="*/ 27 w 138"/>
                  <a:gd name="T9" fmla="*/ 4 h 152"/>
                  <a:gd name="T10" fmla="*/ 34 w 138"/>
                  <a:gd name="T11" fmla="*/ 11 h 152"/>
                  <a:gd name="T12" fmla="*/ 35 w 138"/>
                  <a:gd name="T13" fmla="*/ 24 h 152"/>
                  <a:gd name="T14" fmla="*/ 36 w 138"/>
                  <a:gd name="T15" fmla="*/ 41 h 152"/>
                  <a:gd name="T16" fmla="*/ 41 w 138"/>
                  <a:gd name="T17" fmla="*/ 57 h 152"/>
                  <a:gd name="T18" fmla="*/ 49 w 138"/>
                  <a:gd name="T19" fmla="*/ 74 h 152"/>
                  <a:gd name="T20" fmla="*/ 51 w 138"/>
                  <a:gd name="T21" fmla="*/ 94 h 152"/>
                  <a:gd name="T22" fmla="*/ 53 w 138"/>
                  <a:gd name="T23" fmla="*/ 107 h 152"/>
                  <a:gd name="T24" fmla="*/ 55 w 138"/>
                  <a:gd name="T25" fmla="*/ 122 h 152"/>
                  <a:gd name="T26" fmla="*/ 65 w 138"/>
                  <a:gd name="T27" fmla="*/ 130 h 152"/>
                  <a:gd name="T28" fmla="*/ 83 w 138"/>
                  <a:gd name="T29" fmla="*/ 130 h 152"/>
                  <a:gd name="T30" fmla="*/ 99 w 138"/>
                  <a:gd name="T31" fmla="*/ 129 h 152"/>
                  <a:gd name="T32" fmla="*/ 117 w 138"/>
                  <a:gd name="T33" fmla="*/ 128 h 152"/>
                  <a:gd name="T34" fmla="*/ 134 w 138"/>
                  <a:gd name="T35" fmla="*/ 130 h 152"/>
                  <a:gd name="T36" fmla="*/ 134 w 138"/>
                  <a:gd name="T37" fmla="*/ 144 h 152"/>
                  <a:gd name="T38" fmla="*/ 113 w 138"/>
                  <a:gd name="T39" fmla="*/ 148 h 152"/>
                  <a:gd name="T40" fmla="*/ 81 w 138"/>
                  <a:gd name="T41" fmla="*/ 151 h 152"/>
                  <a:gd name="T42" fmla="*/ 53 w 138"/>
                  <a:gd name="T43" fmla="*/ 150 h 152"/>
                  <a:gd name="T44" fmla="*/ 36 w 138"/>
                  <a:gd name="T45" fmla="*/ 135 h 152"/>
                  <a:gd name="T46" fmla="*/ 32 w 138"/>
                  <a:gd name="T47" fmla="*/ 117 h 152"/>
                  <a:gd name="T48" fmla="*/ 29 w 138"/>
                  <a:gd name="T49" fmla="*/ 104 h 152"/>
                  <a:gd name="T50" fmla="*/ 27 w 138"/>
                  <a:gd name="T51" fmla="*/ 89 h 152"/>
                  <a:gd name="T52" fmla="*/ 26 w 138"/>
                  <a:gd name="T53" fmla="*/ 76 h 152"/>
                  <a:gd name="T54" fmla="*/ 23 w 138"/>
                  <a:gd name="T55" fmla="*/ 63 h 152"/>
                  <a:gd name="T56" fmla="*/ 16 w 138"/>
                  <a:gd name="T57" fmla="*/ 50 h 152"/>
                  <a:gd name="T58" fmla="*/ 14 w 138"/>
                  <a:gd name="T59" fmla="*/ 39 h 152"/>
                  <a:gd name="T60" fmla="*/ 14 w 138"/>
                  <a:gd name="T61" fmla="*/ 25 h 152"/>
                  <a:gd name="T62" fmla="*/ 15 w 138"/>
                  <a:gd name="T63" fmla="*/ 19 h 152"/>
                  <a:gd name="T64" fmla="*/ 0 w 138"/>
                  <a:gd name="T65" fmla="*/ 1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" h="152">
                    <a:moveTo>
                      <a:pt x="31" y="112"/>
                    </a:moveTo>
                    <a:lnTo>
                      <a:pt x="44" y="112"/>
                    </a:lnTo>
                    <a:lnTo>
                      <a:pt x="31" y="112"/>
                    </a:lnTo>
                    <a:close/>
                    <a:moveTo>
                      <a:pt x="0" y="10"/>
                    </a:moveTo>
                    <a:lnTo>
                      <a:pt x="0" y="6"/>
                    </a:lnTo>
                    <a:lnTo>
                      <a:pt x="3" y="1"/>
                    </a:lnTo>
                    <a:lnTo>
                      <a:pt x="10" y="0"/>
                    </a:lnTo>
                    <a:lnTo>
                      <a:pt x="18" y="0"/>
                    </a:lnTo>
                    <a:lnTo>
                      <a:pt x="24" y="1"/>
                    </a:lnTo>
                    <a:lnTo>
                      <a:pt x="27" y="4"/>
                    </a:lnTo>
                    <a:lnTo>
                      <a:pt x="32" y="8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24"/>
                    </a:lnTo>
                    <a:lnTo>
                      <a:pt x="36" y="34"/>
                    </a:lnTo>
                    <a:lnTo>
                      <a:pt x="36" y="41"/>
                    </a:lnTo>
                    <a:lnTo>
                      <a:pt x="39" y="50"/>
                    </a:lnTo>
                    <a:lnTo>
                      <a:pt x="41" y="57"/>
                    </a:lnTo>
                    <a:lnTo>
                      <a:pt x="47" y="67"/>
                    </a:lnTo>
                    <a:lnTo>
                      <a:pt x="49" y="74"/>
                    </a:lnTo>
                    <a:lnTo>
                      <a:pt x="51" y="84"/>
                    </a:lnTo>
                    <a:lnTo>
                      <a:pt x="51" y="94"/>
                    </a:lnTo>
                    <a:lnTo>
                      <a:pt x="51" y="104"/>
                    </a:lnTo>
                    <a:lnTo>
                      <a:pt x="53" y="107"/>
                    </a:lnTo>
                    <a:lnTo>
                      <a:pt x="55" y="114"/>
                    </a:lnTo>
                    <a:lnTo>
                      <a:pt x="55" y="122"/>
                    </a:lnTo>
                    <a:lnTo>
                      <a:pt x="56" y="130"/>
                    </a:lnTo>
                    <a:lnTo>
                      <a:pt x="65" y="130"/>
                    </a:lnTo>
                    <a:lnTo>
                      <a:pt x="75" y="131"/>
                    </a:lnTo>
                    <a:lnTo>
                      <a:pt x="83" y="130"/>
                    </a:lnTo>
                    <a:lnTo>
                      <a:pt x="92" y="130"/>
                    </a:lnTo>
                    <a:lnTo>
                      <a:pt x="99" y="129"/>
                    </a:lnTo>
                    <a:lnTo>
                      <a:pt x="108" y="128"/>
                    </a:lnTo>
                    <a:lnTo>
                      <a:pt x="117" y="128"/>
                    </a:lnTo>
                    <a:lnTo>
                      <a:pt x="128" y="128"/>
                    </a:lnTo>
                    <a:lnTo>
                      <a:pt x="134" y="130"/>
                    </a:lnTo>
                    <a:lnTo>
                      <a:pt x="138" y="138"/>
                    </a:lnTo>
                    <a:lnTo>
                      <a:pt x="134" y="144"/>
                    </a:lnTo>
                    <a:lnTo>
                      <a:pt x="128" y="148"/>
                    </a:lnTo>
                    <a:lnTo>
                      <a:pt x="113" y="148"/>
                    </a:lnTo>
                    <a:lnTo>
                      <a:pt x="97" y="150"/>
                    </a:lnTo>
                    <a:lnTo>
                      <a:pt x="81" y="151"/>
                    </a:lnTo>
                    <a:lnTo>
                      <a:pt x="67" y="152"/>
                    </a:lnTo>
                    <a:lnTo>
                      <a:pt x="53" y="150"/>
                    </a:lnTo>
                    <a:lnTo>
                      <a:pt x="44" y="145"/>
                    </a:lnTo>
                    <a:lnTo>
                      <a:pt x="36" y="135"/>
                    </a:lnTo>
                    <a:lnTo>
                      <a:pt x="36" y="120"/>
                    </a:lnTo>
                    <a:lnTo>
                      <a:pt x="32" y="117"/>
                    </a:lnTo>
                    <a:lnTo>
                      <a:pt x="30" y="112"/>
                    </a:lnTo>
                    <a:lnTo>
                      <a:pt x="29" y="104"/>
                    </a:lnTo>
                    <a:lnTo>
                      <a:pt x="29" y="98"/>
                    </a:lnTo>
                    <a:lnTo>
                      <a:pt x="27" y="89"/>
                    </a:lnTo>
                    <a:lnTo>
                      <a:pt x="27" y="82"/>
                    </a:lnTo>
                    <a:lnTo>
                      <a:pt x="26" y="76"/>
                    </a:lnTo>
                    <a:lnTo>
                      <a:pt x="26" y="71"/>
                    </a:lnTo>
                    <a:lnTo>
                      <a:pt x="23" y="63"/>
                    </a:lnTo>
                    <a:lnTo>
                      <a:pt x="19" y="57"/>
                    </a:lnTo>
                    <a:lnTo>
                      <a:pt x="16" y="50"/>
                    </a:lnTo>
                    <a:lnTo>
                      <a:pt x="15" y="45"/>
                    </a:lnTo>
                    <a:lnTo>
                      <a:pt x="14" y="39"/>
                    </a:lnTo>
                    <a:lnTo>
                      <a:pt x="14" y="32"/>
                    </a:lnTo>
                    <a:lnTo>
                      <a:pt x="14" y="25"/>
                    </a:lnTo>
                    <a:lnTo>
                      <a:pt x="16" y="19"/>
                    </a:lnTo>
                    <a:lnTo>
                      <a:pt x="15" y="19"/>
                    </a:lnTo>
                    <a:lnTo>
                      <a:pt x="4" y="16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3" name="Freeform 441"/>
              <p:cNvSpPr>
                <a:spLocks noEditPoints="1"/>
              </p:cNvSpPr>
              <p:nvPr/>
            </p:nvSpPr>
            <p:spPr bwMode="auto">
              <a:xfrm>
                <a:off x="541" y="1331"/>
                <a:ext cx="4" cy="158"/>
              </a:xfrm>
              <a:custGeom>
                <a:avLst/>
                <a:gdLst>
                  <a:gd name="T0" fmla="*/ 6 w 18"/>
                  <a:gd name="T1" fmla="*/ 701 h 792"/>
                  <a:gd name="T2" fmla="*/ 0 w 18"/>
                  <a:gd name="T3" fmla="*/ 683 h 792"/>
                  <a:gd name="T4" fmla="*/ 6 w 18"/>
                  <a:gd name="T5" fmla="*/ 688 h 792"/>
                  <a:gd name="T6" fmla="*/ 15 w 18"/>
                  <a:gd name="T7" fmla="*/ 699 h 792"/>
                  <a:gd name="T8" fmla="*/ 18 w 18"/>
                  <a:gd name="T9" fmla="*/ 713 h 792"/>
                  <a:gd name="T10" fmla="*/ 15 w 18"/>
                  <a:gd name="T11" fmla="*/ 734 h 792"/>
                  <a:gd name="T12" fmla="*/ 11 w 18"/>
                  <a:gd name="T13" fmla="*/ 751 h 792"/>
                  <a:gd name="T14" fmla="*/ 9 w 18"/>
                  <a:gd name="T15" fmla="*/ 764 h 792"/>
                  <a:gd name="T16" fmla="*/ 9 w 18"/>
                  <a:gd name="T17" fmla="*/ 776 h 792"/>
                  <a:gd name="T18" fmla="*/ 6 w 18"/>
                  <a:gd name="T19" fmla="*/ 787 h 792"/>
                  <a:gd name="T20" fmla="*/ 0 w 18"/>
                  <a:gd name="T21" fmla="*/ 703 h 792"/>
                  <a:gd name="T22" fmla="*/ 0 w 18"/>
                  <a:gd name="T23" fmla="*/ 441 h 792"/>
                  <a:gd name="T24" fmla="*/ 6 w 18"/>
                  <a:gd name="T25" fmla="*/ 460 h 792"/>
                  <a:gd name="T26" fmla="*/ 5 w 18"/>
                  <a:gd name="T27" fmla="*/ 473 h 792"/>
                  <a:gd name="T28" fmla="*/ 5 w 18"/>
                  <a:gd name="T29" fmla="*/ 489 h 792"/>
                  <a:gd name="T30" fmla="*/ 5 w 18"/>
                  <a:gd name="T31" fmla="*/ 505 h 792"/>
                  <a:gd name="T32" fmla="*/ 5 w 18"/>
                  <a:gd name="T33" fmla="*/ 524 h 792"/>
                  <a:gd name="T34" fmla="*/ 4 w 18"/>
                  <a:gd name="T35" fmla="*/ 542 h 792"/>
                  <a:gd name="T36" fmla="*/ 1 w 18"/>
                  <a:gd name="T37" fmla="*/ 558 h 792"/>
                  <a:gd name="T38" fmla="*/ 0 w 18"/>
                  <a:gd name="T39" fmla="*/ 565 h 792"/>
                  <a:gd name="T40" fmla="*/ 0 w 18"/>
                  <a:gd name="T41" fmla="*/ 339 h 792"/>
                  <a:gd name="T42" fmla="*/ 0 w 18"/>
                  <a:gd name="T43" fmla="*/ 355 h 792"/>
                  <a:gd name="T44" fmla="*/ 0 w 18"/>
                  <a:gd name="T45" fmla="*/ 375 h 792"/>
                  <a:gd name="T46" fmla="*/ 0 w 18"/>
                  <a:gd name="T47" fmla="*/ 394 h 792"/>
                  <a:gd name="T48" fmla="*/ 0 w 18"/>
                  <a:gd name="T49" fmla="*/ 412 h 792"/>
                  <a:gd name="T50" fmla="*/ 0 w 18"/>
                  <a:gd name="T51" fmla="*/ 184 h 792"/>
                  <a:gd name="T52" fmla="*/ 0 w 18"/>
                  <a:gd name="T53" fmla="*/ 187 h 792"/>
                  <a:gd name="T54" fmla="*/ 5 w 18"/>
                  <a:gd name="T55" fmla="*/ 195 h 792"/>
                  <a:gd name="T56" fmla="*/ 5 w 18"/>
                  <a:gd name="T57" fmla="*/ 220 h 792"/>
                  <a:gd name="T58" fmla="*/ 8 w 18"/>
                  <a:gd name="T59" fmla="*/ 255 h 792"/>
                  <a:gd name="T60" fmla="*/ 5 w 18"/>
                  <a:gd name="T61" fmla="*/ 290 h 792"/>
                  <a:gd name="T62" fmla="*/ 0 w 18"/>
                  <a:gd name="T63" fmla="*/ 314 h 792"/>
                  <a:gd name="T64" fmla="*/ 0 w 18"/>
                  <a:gd name="T65" fmla="*/ 0 h 792"/>
                  <a:gd name="T66" fmla="*/ 10 w 18"/>
                  <a:gd name="T67" fmla="*/ 17 h 792"/>
                  <a:gd name="T68" fmla="*/ 15 w 18"/>
                  <a:gd name="T69" fmla="*/ 39 h 792"/>
                  <a:gd name="T70" fmla="*/ 13 w 18"/>
                  <a:gd name="T71" fmla="*/ 58 h 792"/>
                  <a:gd name="T72" fmla="*/ 0 w 18"/>
                  <a:gd name="T73" fmla="*/ 74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" h="792">
                    <a:moveTo>
                      <a:pt x="0" y="703"/>
                    </a:moveTo>
                    <a:lnTo>
                      <a:pt x="6" y="701"/>
                    </a:lnTo>
                    <a:lnTo>
                      <a:pt x="0" y="703"/>
                    </a:lnTo>
                    <a:lnTo>
                      <a:pt x="0" y="683"/>
                    </a:lnTo>
                    <a:lnTo>
                      <a:pt x="0" y="685"/>
                    </a:lnTo>
                    <a:lnTo>
                      <a:pt x="6" y="688"/>
                    </a:lnTo>
                    <a:lnTo>
                      <a:pt x="13" y="697"/>
                    </a:lnTo>
                    <a:lnTo>
                      <a:pt x="15" y="699"/>
                    </a:lnTo>
                    <a:lnTo>
                      <a:pt x="18" y="706"/>
                    </a:lnTo>
                    <a:lnTo>
                      <a:pt x="18" y="713"/>
                    </a:lnTo>
                    <a:lnTo>
                      <a:pt x="18" y="724"/>
                    </a:lnTo>
                    <a:lnTo>
                      <a:pt x="15" y="734"/>
                    </a:lnTo>
                    <a:lnTo>
                      <a:pt x="14" y="744"/>
                    </a:lnTo>
                    <a:lnTo>
                      <a:pt x="11" y="751"/>
                    </a:lnTo>
                    <a:lnTo>
                      <a:pt x="10" y="758"/>
                    </a:lnTo>
                    <a:lnTo>
                      <a:pt x="9" y="764"/>
                    </a:lnTo>
                    <a:lnTo>
                      <a:pt x="9" y="771"/>
                    </a:lnTo>
                    <a:lnTo>
                      <a:pt x="9" y="776"/>
                    </a:lnTo>
                    <a:lnTo>
                      <a:pt x="9" y="782"/>
                    </a:lnTo>
                    <a:lnTo>
                      <a:pt x="6" y="787"/>
                    </a:lnTo>
                    <a:lnTo>
                      <a:pt x="0" y="792"/>
                    </a:lnTo>
                    <a:lnTo>
                      <a:pt x="0" y="703"/>
                    </a:lnTo>
                    <a:close/>
                    <a:moveTo>
                      <a:pt x="0" y="565"/>
                    </a:moveTo>
                    <a:lnTo>
                      <a:pt x="0" y="441"/>
                    </a:lnTo>
                    <a:lnTo>
                      <a:pt x="5" y="449"/>
                    </a:lnTo>
                    <a:lnTo>
                      <a:pt x="6" y="460"/>
                    </a:lnTo>
                    <a:lnTo>
                      <a:pt x="5" y="467"/>
                    </a:lnTo>
                    <a:lnTo>
                      <a:pt x="5" y="473"/>
                    </a:lnTo>
                    <a:lnTo>
                      <a:pt x="5" y="480"/>
                    </a:lnTo>
                    <a:lnTo>
                      <a:pt x="5" y="489"/>
                    </a:lnTo>
                    <a:lnTo>
                      <a:pt x="5" y="496"/>
                    </a:lnTo>
                    <a:lnTo>
                      <a:pt x="5" y="505"/>
                    </a:lnTo>
                    <a:lnTo>
                      <a:pt x="5" y="514"/>
                    </a:lnTo>
                    <a:lnTo>
                      <a:pt x="5" y="524"/>
                    </a:lnTo>
                    <a:lnTo>
                      <a:pt x="4" y="532"/>
                    </a:lnTo>
                    <a:lnTo>
                      <a:pt x="4" y="542"/>
                    </a:lnTo>
                    <a:lnTo>
                      <a:pt x="3" y="550"/>
                    </a:lnTo>
                    <a:lnTo>
                      <a:pt x="1" y="558"/>
                    </a:lnTo>
                    <a:lnTo>
                      <a:pt x="0" y="561"/>
                    </a:lnTo>
                    <a:lnTo>
                      <a:pt x="0" y="565"/>
                    </a:lnTo>
                    <a:close/>
                    <a:moveTo>
                      <a:pt x="0" y="412"/>
                    </a:moveTo>
                    <a:lnTo>
                      <a:pt x="0" y="339"/>
                    </a:lnTo>
                    <a:lnTo>
                      <a:pt x="0" y="347"/>
                    </a:lnTo>
                    <a:lnTo>
                      <a:pt x="0" y="355"/>
                    </a:lnTo>
                    <a:lnTo>
                      <a:pt x="0" y="364"/>
                    </a:lnTo>
                    <a:lnTo>
                      <a:pt x="0" y="375"/>
                    </a:lnTo>
                    <a:lnTo>
                      <a:pt x="0" y="384"/>
                    </a:lnTo>
                    <a:lnTo>
                      <a:pt x="0" y="394"/>
                    </a:lnTo>
                    <a:lnTo>
                      <a:pt x="0" y="402"/>
                    </a:lnTo>
                    <a:lnTo>
                      <a:pt x="0" y="412"/>
                    </a:lnTo>
                    <a:close/>
                    <a:moveTo>
                      <a:pt x="0" y="314"/>
                    </a:moveTo>
                    <a:lnTo>
                      <a:pt x="0" y="184"/>
                    </a:lnTo>
                    <a:lnTo>
                      <a:pt x="0" y="186"/>
                    </a:lnTo>
                    <a:lnTo>
                      <a:pt x="0" y="187"/>
                    </a:lnTo>
                    <a:lnTo>
                      <a:pt x="3" y="191"/>
                    </a:lnTo>
                    <a:lnTo>
                      <a:pt x="5" y="195"/>
                    </a:lnTo>
                    <a:lnTo>
                      <a:pt x="5" y="205"/>
                    </a:lnTo>
                    <a:lnTo>
                      <a:pt x="5" y="220"/>
                    </a:lnTo>
                    <a:lnTo>
                      <a:pt x="6" y="236"/>
                    </a:lnTo>
                    <a:lnTo>
                      <a:pt x="8" y="255"/>
                    </a:lnTo>
                    <a:lnTo>
                      <a:pt x="6" y="272"/>
                    </a:lnTo>
                    <a:lnTo>
                      <a:pt x="5" y="290"/>
                    </a:lnTo>
                    <a:lnTo>
                      <a:pt x="3" y="303"/>
                    </a:lnTo>
                    <a:lnTo>
                      <a:pt x="0" y="314"/>
                    </a:lnTo>
                    <a:close/>
                    <a:moveTo>
                      <a:pt x="0" y="74"/>
                    </a:moveTo>
                    <a:lnTo>
                      <a:pt x="0" y="0"/>
                    </a:lnTo>
                    <a:lnTo>
                      <a:pt x="5" y="7"/>
                    </a:lnTo>
                    <a:lnTo>
                      <a:pt x="10" y="17"/>
                    </a:lnTo>
                    <a:lnTo>
                      <a:pt x="13" y="28"/>
                    </a:lnTo>
                    <a:lnTo>
                      <a:pt x="15" y="39"/>
                    </a:lnTo>
                    <a:lnTo>
                      <a:pt x="14" y="48"/>
                    </a:lnTo>
                    <a:lnTo>
                      <a:pt x="13" y="58"/>
                    </a:lnTo>
                    <a:lnTo>
                      <a:pt x="8" y="67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4" name="Freeform 442"/>
              <p:cNvSpPr>
                <a:spLocks/>
              </p:cNvSpPr>
              <p:nvPr/>
            </p:nvSpPr>
            <p:spPr bwMode="auto">
              <a:xfrm>
                <a:off x="523" y="1212"/>
                <a:ext cx="18" cy="277"/>
              </a:xfrm>
              <a:custGeom>
                <a:avLst/>
                <a:gdLst>
                  <a:gd name="T0" fmla="*/ 85 w 91"/>
                  <a:gd name="T1" fmla="*/ 1385 h 1385"/>
                  <a:gd name="T2" fmla="*/ 57 w 91"/>
                  <a:gd name="T3" fmla="*/ 1382 h 1385"/>
                  <a:gd name="T4" fmla="*/ 71 w 91"/>
                  <a:gd name="T5" fmla="*/ 1363 h 1385"/>
                  <a:gd name="T6" fmla="*/ 84 w 91"/>
                  <a:gd name="T7" fmla="*/ 1337 h 1385"/>
                  <a:gd name="T8" fmla="*/ 86 w 91"/>
                  <a:gd name="T9" fmla="*/ 1305 h 1385"/>
                  <a:gd name="T10" fmla="*/ 73 w 91"/>
                  <a:gd name="T11" fmla="*/ 1289 h 1385"/>
                  <a:gd name="T12" fmla="*/ 69 w 91"/>
                  <a:gd name="T13" fmla="*/ 1260 h 1385"/>
                  <a:gd name="T14" fmla="*/ 64 w 91"/>
                  <a:gd name="T15" fmla="*/ 1190 h 1385"/>
                  <a:gd name="T16" fmla="*/ 75 w 91"/>
                  <a:gd name="T17" fmla="*/ 1135 h 1385"/>
                  <a:gd name="T18" fmla="*/ 75 w 91"/>
                  <a:gd name="T19" fmla="*/ 1102 h 1385"/>
                  <a:gd name="T20" fmla="*/ 75 w 91"/>
                  <a:gd name="T21" fmla="*/ 1070 h 1385"/>
                  <a:gd name="T22" fmla="*/ 64 w 91"/>
                  <a:gd name="T23" fmla="*/ 1034 h 1385"/>
                  <a:gd name="T24" fmla="*/ 70 w 91"/>
                  <a:gd name="T25" fmla="*/ 1004 h 1385"/>
                  <a:gd name="T26" fmla="*/ 70 w 91"/>
                  <a:gd name="T27" fmla="*/ 961 h 1385"/>
                  <a:gd name="T28" fmla="*/ 64 w 91"/>
                  <a:gd name="T29" fmla="*/ 921 h 1385"/>
                  <a:gd name="T30" fmla="*/ 75 w 91"/>
                  <a:gd name="T31" fmla="*/ 790 h 1385"/>
                  <a:gd name="T32" fmla="*/ 64 w 91"/>
                  <a:gd name="T33" fmla="*/ 741 h 1385"/>
                  <a:gd name="T34" fmla="*/ 65 w 91"/>
                  <a:gd name="T35" fmla="*/ 691 h 1385"/>
                  <a:gd name="T36" fmla="*/ 66 w 91"/>
                  <a:gd name="T37" fmla="*/ 663 h 1385"/>
                  <a:gd name="T38" fmla="*/ 85 w 91"/>
                  <a:gd name="T39" fmla="*/ 646 h 1385"/>
                  <a:gd name="T40" fmla="*/ 81 w 91"/>
                  <a:gd name="T41" fmla="*/ 616 h 1385"/>
                  <a:gd name="T42" fmla="*/ 62 w 91"/>
                  <a:gd name="T43" fmla="*/ 589 h 1385"/>
                  <a:gd name="T44" fmla="*/ 60 w 91"/>
                  <a:gd name="T45" fmla="*/ 556 h 1385"/>
                  <a:gd name="T46" fmla="*/ 52 w 91"/>
                  <a:gd name="T47" fmla="*/ 500 h 1385"/>
                  <a:gd name="T48" fmla="*/ 55 w 91"/>
                  <a:gd name="T49" fmla="*/ 443 h 1385"/>
                  <a:gd name="T50" fmla="*/ 60 w 91"/>
                  <a:gd name="T51" fmla="*/ 411 h 1385"/>
                  <a:gd name="T52" fmla="*/ 59 w 91"/>
                  <a:gd name="T53" fmla="*/ 365 h 1385"/>
                  <a:gd name="T54" fmla="*/ 64 w 91"/>
                  <a:gd name="T55" fmla="*/ 330 h 1385"/>
                  <a:gd name="T56" fmla="*/ 65 w 91"/>
                  <a:gd name="T57" fmla="*/ 246 h 1385"/>
                  <a:gd name="T58" fmla="*/ 65 w 91"/>
                  <a:gd name="T59" fmla="*/ 105 h 1385"/>
                  <a:gd name="T60" fmla="*/ 55 w 91"/>
                  <a:gd name="T61" fmla="*/ 27 h 1385"/>
                  <a:gd name="T62" fmla="*/ 33 w 91"/>
                  <a:gd name="T63" fmla="*/ 21 h 1385"/>
                  <a:gd name="T64" fmla="*/ 0 w 91"/>
                  <a:gd name="T65" fmla="*/ 12 h 1385"/>
                  <a:gd name="T66" fmla="*/ 19 w 91"/>
                  <a:gd name="T67" fmla="*/ 1 h 1385"/>
                  <a:gd name="T68" fmla="*/ 48 w 91"/>
                  <a:gd name="T69" fmla="*/ 7 h 1385"/>
                  <a:gd name="T70" fmla="*/ 73 w 91"/>
                  <a:gd name="T71" fmla="*/ 16 h 1385"/>
                  <a:gd name="T72" fmla="*/ 84 w 91"/>
                  <a:gd name="T73" fmla="*/ 24 h 1385"/>
                  <a:gd name="T74" fmla="*/ 85 w 91"/>
                  <a:gd name="T75" fmla="*/ 49 h 1385"/>
                  <a:gd name="T76" fmla="*/ 85 w 91"/>
                  <a:gd name="T77" fmla="*/ 325 h 1385"/>
                  <a:gd name="T78" fmla="*/ 80 w 91"/>
                  <a:gd name="T79" fmla="*/ 354 h 1385"/>
                  <a:gd name="T80" fmla="*/ 78 w 91"/>
                  <a:gd name="T81" fmla="*/ 386 h 1385"/>
                  <a:gd name="T82" fmla="*/ 80 w 91"/>
                  <a:gd name="T83" fmla="*/ 419 h 1385"/>
                  <a:gd name="T84" fmla="*/ 75 w 91"/>
                  <a:gd name="T85" fmla="*/ 462 h 1385"/>
                  <a:gd name="T86" fmla="*/ 80 w 91"/>
                  <a:gd name="T87" fmla="*/ 566 h 1385"/>
                  <a:gd name="T88" fmla="*/ 85 w 91"/>
                  <a:gd name="T89" fmla="*/ 587 h 1385"/>
                  <a:gd name="T90" fmla="*/ 85 w 91"/>
                  <a:gd name="T91" fmla="*/ 670 h 1385"/>
                  <a:gd name="T92" fmla="*/ 85 w 91"/>
                  <a:gd name="T93" fmla="*/ 709 h 1385"/>
                  <a:gd name="T94" fmla="*/ 85 w 91"/>
                  <a:gd name="T95" fmla="*/ 751 h 1385"/>
                  <a:gd name="T96" fmla="*/ 88 w 91"/>
                  <a:gd name="T97" fmla="*/ 910 h 1385"/>
                  <a:gd name="T98" fmla="*/ 91 w 91"/>
                  <a:gd name="T99" fmla="*/ 932 h 1385"/>
                  <a:gd name="T100" fmla="*/ 86 w 91"/>
                  <a:gd name="T101" fmla="*/ 1024 h 1385"/>
                  <a:gd name="T102" fmla="*/ 91 w 91"/>
                  <a:gd name="T103" fmla="*/ 1158 h 1385"/>
                  <a:gd name="T104" fmla="*/ 85 w 91"/>
                  <a:gd name="T105" fmla="*/ 1216 h 1385"/>
                  <a:gd name="T106" fmla="*/ 91 w 91"/>
                  <a:gd name="T107" fmla="*/ 1276 h 1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1" h="1385">
                    <a:moveTo>
                      <a:pt x="84" y="1297"/>
                    </a:moveTo>
                    <a:lnTo>
                      <a:pt x="91" y="1296"/>
                    </a:lnTo>
                    <a:lnTo>
                      <a:pt x="91" y="1385"/>
                    </a:lnTo>
                    <a:lnTo>
                      <a:pt x="85" y="1385"/>
                    </a:lnTo>
                    <a:lnTo>
                      <a:pt x="80" y="1385"/>
                    </a:lnTo>
                    <a:lnTo>
                      <a:pt x="73" y="1385"/>
                    </a:lnTo>
                    <a:lnTo>
                      <a:pt x="65" y="1385"/>
                    </a:lnTo>
                    <a:lnTo>
                      <a:pt x="57" y="1382"/>
                    </a:lnTo>
                    <a:lnTo>
                      <a:pt x="54" y="1375"/>
                    </a:lnTo>
                    <a:lnTo>
                      <a:pt x="57" y="1368"/>
                    </a:lnTo>
                    <a:lnTo>
                      <a:pt x="65" y="1366"/>
                    </a:lnTo>
                    <a:lnTo>
                      <a:pt x="71" y="1363"/>
                    </a:lnTo>
                    <a:lnTo>
                      <a:pt x="80" y="1362"/>
                    </a:lnTo>
                    <a:lnTo>
                      <a:pt x="80" y="1352"/>
                    </a:lnTo>
                    <a:lnTo>
                      <a:pt x="81" y="1344"/>
                    </a:lnTo>
                    <a:lnTo>
                      <a:pt x="84" y="1337"/>
                    </a:lnTo>
                    <a:lnTo>
                      <a:pt x="86" y="1330"/>
                    </a:lnTo>
                    <a:lnTo>
                      <a:pt x="86" y="1321"/>
                    </a:lnTo>
                    <a:lnTo>
                      <a:pt x="88" y="1314"/>
                    </a:lnTo>
                    <a:lnTo>
                      <a:pt x="86" y="1305"/>
                    </a:lnTo>
                    <a:lnTo>
                      <a:pt x="84" y="1297"/>
                    </a:lnTo>
                    <a:lnTo>
                      <a:pt x="79" y="1292"/>
                    </a:lnTo>
                    <a:lnTo>
                      <a:pt x="75" y="1291"/>
                    </a:lnTo>
                    <a:lnTo>
                      <a:pt x="73" y="1289"/>
                    </a:lnTo>
                    <a:lnTo>
                      <a:pt x="71" y="1288"/>
                    </a:lnTo>
                    <a:lnTo>
                      <a:pt x="71" y="1283"/>
                    </a:lnTo>
                    <a:lnTo>
                      <a:pt x="71" y="1278"/>
                    </a:lnTo>
                    <a:lnTo>
                      <a:pt x="69" y="1260"/>
                    </a:lnTo>
                    <a:lnTo>
                      <a:pt x="66" y="1243"/>
                    </a:lnTo>
                    <a:lnTo>
                      <a:pt x="64" y="1226"/>
                    </a:lnTo>
                    <a:lnTo>
                      <a:pt x="64" y="1208"/>
                    </a:lnTo>
                    <a:lnTo>
                      <a:pt x="64" y="1190"/>
                    </a:lnTo>
                    <a:lnTo>
                      <a:pt x="65" y="1172"/>
                    </a:lnTo>
                    <a:lnTo>
                      <a:pt x="68" y="1155"/>
                    </a:lnTo>
                    <a:lnTo>
                      <a:pt x="75" y="1141"/>
                    </a:lnTo>
                    <a:lnTo>
                      <a:pt x="75" y="1135"/>
                    </a:lnTo>
                    <a:lnTo>
                      <a:pt x="75" y="1129"/>
                    </a:lnTo>
                    <a:lnTo>
                      <a:pt x="75" y="1120"/>
                    </a:lnTo>
                    <a:lnTo>
                      <a:pt x="75" y="1112"/>
                    </a:lnTo>
                    <a:lnTo>
                      <a:pt x="75" y="1102"/>
                    </a:lnTo>
                    <a:lnTo>
                      <a:pt x="75" y="1093"/>
                    </a:lnTo>
                    <a:lnTo>
                      <a:pt x="75" y="1086"/>
                    </a:lnTo>
                    <a:lnTo>
                      <a:pt x="75" y="1082"/>
                    </a:lnTo>
                    <a:lnTo>
                      <a:pt x="75" y="1070"/>
                    </a:lnTo>
                    <a:lnTo>
                      <a:pt x="76" y="1060"/>
                    </a:lnTo>
                    <a:lnTo>
                      <a:pt x="74" y="1050"/>
                    </a:lnTo>
                    <a:lnTo>
                      <a:pt x="69" y="1041"/>
                    </a:lnTo>
                    <a:lnTo>
                      <a:pt x="64" y="1034"/>
                    </a:lnTo>
                    <a:lnTo>
                      <a:pt x="66" y="1026"/>
                    </a:lnTo>
                    <a:lnTo>
                      <a:pt x="69" y="1020"/>
                    </a:lnTo>
                    <a:lnTo>
                      <a:pt x="71" y="1015"/>
                    </a:lnTo>
                    <a:lnTo>
                      <a:pt x="70" y="1004"/>
                    </a:lnTo>
                    <a:lnTo>
                      <a:pt x="70" y="993"/>
                    </a:lnTo>
                    <a:lnTo>
                      <a:pt x="70" y="982"/>
                    </a:lnTo>
                    <a:lnTo>
                      <a:pt x="70" y="972"/>
                    </a:lnTo>
                    <a:lnTo>
                      <a:pt x="70" y="961"/>
                    </a:lnTo>
                    <a:lnTo>
                      <a:pt x="70" y="951"/>
                    </a:lnTo>
                    <a:lnTo>
                      <a:pt x="70" y="940"/>
                    </a:lnTo>
                    <a:lnTo>
                      <a:pt x="71" y="930"/>
                    </a:lnTo>
                    <a:lnTo>
                      <a:pt x="64" y="921"/>
                    </a:lnTo>
                    <a:lnTo>
                      <a:pt x="64" y="912"/>
                    </a:lnTo>
                    <a:lnTo>
                      <a:pt x="68" y="901"/>
                    </a:lnTo>
                    <a:lnTo>
                      <a:pt x="75" y="895"/>
                    </a:lnTo>
                    <a:lnTo>
                      <a:pt x="75" y="790"/>
                    </a:lnTo>
                    <a:lnTo>
                      <a:pt x="69" y="779"/>
                    </a:lnTo>
                    <a:lnTo>
                      <a:pt x="65" y="767"/>
                    </a:lnTo>
                    <a:lnTo>
                      <a:pt x="64" y="754"/>
                    </a:lnTo>
                    <a:lnTo>
                      <a:pt x="64" y="741"/>
                    </a:lnTo>
                    <a:lnTo>
                      <a:pt x="63" y="727"/>
                    </a:lnTo>
                    <a:lnTo>
                      <a:pt x="64" y="714"/>
                    </a:lnTo>
                    <a:lnTo>
                      <a:pt x="64" y="701"/>
                    </a:lnTo>
                    <a:lnTo>
                      <a:pt x="65" y="691"/>
                    </a:lnTo>
                    <a:lnTo>
                      <a:pt x="64" y="681"/>
                    </a:lnTo>
                    <a:lnTo>
                      <a:pt x="64" y="673"/>
                    </a:lnTo>
                    <a:lnTo>
                      <a:pt x="64" y="667"/>
                    </a:lnTo>
                    <a:lnTo>
                      <a:pt x="66" y="663"/>
                    </a:lnTo>
                    <a:lnTo>
                      <a:pt x="68" y="658"/>
                    </a:lnTo>
                    <a:lnTo>
                      <a:pt x="71" y="655"/>
                    </a:lnTo>
                    <a:lnTo>
                      <a:pt x="76" y="650"/>
                    </a:lnTo>
                    <a:lnTo>
                      <a:pt x="85" y="646"/>
                    </a:lnTo>
                    <a:lnTo>
                      <a:pt x="84" y="637"/>
                    </a:lnTo>
                    <a:lnTo>
                      <a:pt x="84" y="630"/>
                    </a:lnTo>
                    <a:lnTo>
                      <a:pt x="83" y="623"/>
                    </a:lnTo>
                    <a:lnTo>
                      <a:pt x="81" y="616"/>
                    </a:lnTo>
                    <a:lnTo>
                      <a:pt x="73" y="609"/>
                    </a:lnTo>
                    <a:lnTo>
                      <a:pt x="68" y="602"/>
                    </a:lnTo>
                    <a:lnTo>
                      <a:pt x="64" y="595"/>
                    </a:lnTo>
                    <a:lnTo>
                      <a:pt x="62" y="589"/>
                    </a:lnTo>
                    <a:lnTo>
                      <a:pt x="59" y="582"/>
                    </a:lnTo>
                    <a:lnTo>
                      <a:pt x="59" y="574"/>
                    </a:lnTo>
                    <a:lnTo>
                      <a:pt x="59" y="566"/>
                    </a:lnTo>
                    <a:lnTo>
                      <a:pt x="60" y="556"/>
                    </a:lnTo>
                    <a:lnTo>
                      <a:pt x="55" y="548"/>
                    </a:lnTo>
                    <a:lnTo>
                      <a:pt x="54" y="536"/>
                    </a:lnTo>
                    <a:lnTo>
                      <a:pt x="52" y="519"/>
                    </a:lnTo>
                    <a:lnTo>
                      <a:pt x="52" y="500"/>
                    </a:lnTo>
                    <a:lnTo>
                      <a:pt x="52" y="480"/>
                    </a:lnTo>
                    <a:lnTo>
                      <a:pt x="53" y="463"/>
                    </a:lnTo>
                    <a:lnTo>
                      <a:pt x="53" y="449"/>
                    </a:lnTo>
                    <a:lnTo>
                      <a:pt x="55" y="443"/>
                    </a:lnTo>
                    <a:lnTo>
                      <a:pt x="58" y="438"/>
                    </a:lnTo>
                    <a:lnTo>
                      <a:pt x="60" y="434"/>
                    </a:lnTo>
                    <a:lnTo>
                      <a:pt x="60" y="422"/>
                    </a:lnTo>
                    <a:lnTo>
                      <a:pt x="60" y="411"/>
                    </a:lnTo>
                    <a:lnTo>
                      <a:pt x="60" y="400"/>
                    </a:lnTo>
                    <a:lnTo>
                      <a:pt x="60" y="389"/>
                    </a:lnTo>
                    <a:lnTo>
                      <a:pt x="59" y="376"/>
                    </a:lnTo>
                    <a:lnTo>
                      <a:pt x="59" y="365"/>
                    </a:lnTo>
                    <a:lnTo>
                      <a:pt x="60" y="354"/>
                    </a:lnTo>
                    <a:lnTo>
                      <a:pt x="64" y="344"/>
                    </a:lnTo>
                    <a:lnTo>
                      <a:pt x="64" y="335"/>
                    </a:lnTo>
                    <a:lnTo>
                      <a:pt x="64" y="330"/>
                    </a:lnTo>
                    <a:lnTo>
                      <a:pt x="64" y="323"/>
                    </a:lnTo>
                    <a:lnTo>
                      <a:pt x="65" y="317"/>
                    </a:lnTo>
                    <a:lnTo>
                      <a:pt x="65" y="281"/>
                    </a:lnTo>
                    <a:lnTo>
                      <a:pt x="65" y="246"/>
                    </a:lnTo>
                    <a:lnTo>
                      <a:pt x="65" y="210"/>
                    </a:lnTo>
                    <a:lnTo>
                      <a:pt x="65" y="176"/>
                    </a:lnTo>
                    <a:lnTo>
                      <a:pt x="65" y="140"/>
                    </a:lnTo>
                    <a:lnTo>
                      <a:pt x="65" y="105"/>
                    </a:lnTo>
                    <a:lnTo>
                      <a:pt x="65" y="69"/>
                    </a:lnTo>
                    <a:lnTo>
                      <a:pt x="65" y="36"/>
                    </a:lnTo>
                    <a:lnTo>
                      <a:pt x="60" y="31"/>
                    </a:lnTo>
                    <a:lnTo>
                      <a:pt x="55" y="27"/>
                    </a:lnTo>
                    <a:lnTo>
                      <a:pt x="47" y="26"/>
                    </a:lnTo>
                    <a:lnTo>
                      <a:pt x="42" y="24"/>
                    </a:lnTo>
                    <a:lnTo>
                      <a:pt x="37" y="22"/>
                    </a:lnTo>
                    <a:lnTo>
                      <a:pt x="33" y="21"/>
                    </a:lnTo>
                    <a:lnTo>
                      <a:pt x="23" y="21"/>
                    </a:lnTo>
                    <a:lnTo>
                      <a:pt x="12" y="22"/>
                    </a:lnTo>
                    <a:lnTo>
                      <a:pt x="3" y="19"/>
                    </a:lnTo>
                    <a:lnTo>
                      <a:pt x="0" y="12"/>
                    </a:lnTo>
                    <a:lnTo>
                      <a:pt x="1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9" y="1"/>
                    </a:lnTo>
                    <a:lnTo>
                      <a:pt x="27" y="1"/>
                    </a:lnTo>
                    <a:lnTo>
                      <a:pt x="35" y="3"/>
                    </a:lnTo>
                    <a:lnTo>
                      <a:pt x="42" y="5"/>
                    </a:lnTo>
                    <a:lnTo>
                      <a:pt x="48" y="7"/>
                    </a:lnTo>
                    <a:lnTo>
                      <a:pt x="54" y="7"/>
                    </a:lnTo>
                    <a:lnTo>
                      <a:pt x="60" y="7"/>
                    </a:lnTo>
                    <a:lnTo>
                      <a:pt x="65" y="10"/>
                    </a:lnTo>
                    <a:lnTo>
                      <a:pt x="73" y="16"/>
                    </a:lnTo>
                    <a:lnTo>
                      <a:pt x="71" y="18"/>
                    </a:lnTo>
                    <a:lnTo>
                      <a:pt x="76" y="18"/>
                    </a:lnTo>
                    <a:lnTo>
                      <a:pt x="81" y="21"/>
                    </a:lnTo>
                    <a:lnTo>
                      <a:pt x="84" y="24"/>
                    </a:lnTo>
                    <a:lnTo>
                      <a:pt x="85" y="31"/>
                    </a:lnTo>
                    <a:lnTo>
                      <a:pt x="85" y="36"/>
                    </a:lnTo>
                    <a:lnTo>
                      <a:pt x="85" y="43"/>
                    </a:lnTo>
                    <a:lnTo>
                      <a:pt x="85" y="49"/>
                    </a:lnTo>
                    <a:lnTo>
                      <a:pt x="85" y="57"/>
                    </a:lnTo>
                    <a:lnTo>
                      <a:pt x="85" y="308"/>
                    </a:lnTo>
                    <a:lnTo>
                      <a:pt x="85" y="315"/>
                    </a:lnTo>
                    <a:lnTo>
                      <a:pt x="85" y="325"/>
                    </a:lnTo>
                    <a:lnTo>
                      <a:pt x="85" y="333"/>
                    </a:lnTo>
                    <a:lnTo>
                      <a:pt x="85" y="341"/>
                    </a:lnTo>
                    <a:lnTo>
                      <a:pt x="83" y="348"/>
                    </a:lnTo>
                    <a:lnTo>
                      <a:pt x="80" y="354"/>
                    </a:lnTo>
                    <a:lnTo>
                      <a:pt x="78" y="361"/>
                    </a:lnTo>
                    <a:lnTo>
                      <a:pt x="78" y="369"/>
                    </a:lnTo>
                    <a:lnTo>
                      <a:pt x="78" y="377"/>
                    </a:lnTo>
                    <a:lnTo>
                      <a:pt x="78" y="386"/>
                    </a:lnTo>
                    <a:lnTo>
                      <a:pt x="78" y="395"/>
                    </a:lnTo>
                    <a:lnTo>
                      <a:pt x="79" y="403"/>
                    </a:lnTo>
                    <a:lnTo>
                      <a:pt x="79" y="411"/>
                    </a:lnTo>
                    <a:lnTo>
                      <a:pt x="80" y="419"/>
                    </a:lnTo>
                    <a:lnTo>
                      <a:pt x="79" y="431"/>
                    </a:lnTo>
                    <a:lnTo>
                      <a:pt x="78" y="441"/>
                    </a:lnTo>
                    <a:lnTo>
                      <a:pt x="75" y="449"/>
                    </a:lnTo>
                    <a:lnTo>
                      <a:pt x="75" y="462"/>
                    </a:lnTo>
                    <a:lnTo>
                      <a:pt x="75" y="540"/>
                    </a:lnTo>
                    <a:lnTo>
                      <a:pt x="79" y="547"/>
                    </a:lnTo>
                    <a:lnTo>
                      <a:pt x="80" y="559"/>
                    </a:lnTo>
                    <a:lnTo>
                      <a:pt x="80" y="566"/>
                    </a:lnTo>
                    <a:lnTo>
                      <a:pt x="80" y="573"/>
                    </a:lnTo>
                    <a:lnTo>
                      <a:pt x="80" y="579"/>
                    </a:lnTo>
                    <a:lnTo>
                      <a:pt x="80" y="584"/>
                    </a:lnTo>
                    <a:lnTo>
                      <a:pt x="85" y="587"/>
                    </a:lnTo>
                    <a:lnTo>
                      <a:pt x="91" y="593"/>
                    </a:lnTo>
                    <a:lnTo>
                      <a:pt x="91" y="667"/>
                    </a:lnTo>
                    <a:lnTo>
                      <a:pt x="88" y="668"/>
                    </a:lnTo>
                    <a:lnTo>
                      <a:pt x="85" y="670"/>
                    </a:lnTo>
                    <a:lnTo>
                      <a:pt x="85" y="678"/>
                    </a:lnTo>
                    <a:lnTo>
                      <a:pt x="85" y="688"/>
                    </a:lnTo>
                    <a:lnTo>
                      <a:pt x="85" y="698"/>
                    </a:lnTo>
                    <a:lnTo>
                      <a:pt x="85" y="709"/>
                    </a:lnTo>
                    <a:lnTo>
                      <a:pt x="85" y="719"/>
                    </a:lnTo>
                    <a:lnTo>
                      <a:pt x="85" y="730"/>
                    </a:lnTo>
                    <a:lnTo>
                      <a:pt x="85" y="740"/>
                    </a:lnTo>
                    <a:lnTo>
                      <a:pt x="85" y="751"/>
                    </a:lnTo>
                    <a:lnTo>
                      <a:pt x="86" y="764"/>
                    </a:lnTo>
                    <a:lnTo>
                      <a:pt x="91" y="777"/>
                    </a:lnTo>
                    <a:lnTo>
                      <a:pt x="91" y="907"/>
                    </a:lnTo>
                    <a:lnTo>
                      <a:pt x="88" y="910"/>
                    </a:lnTo>
                    <a:lnTo>
                      <a:pt x="85" y="911"/>
                    </a:lnTo>
                    <a:lnTo>
                      <a:pt x="85" y="917"/>
                    </a:lnTo>
                    <a:lnTo>
                      <a:pt x="88" y="922"/>
                    </a:lnTo>
                    <a:lnTo>
                      <a:pt x="91" y="932"/>
                    </a:lnTo>
                    <a:lnTo>
                      <a:pt x="91" y="1005"/>
                    </a:lnTo>
                    <a:lnTo>
                      <a:pt x="89" y="1011"/>
                    </a:lnTo>
                    <a:lnTo>
                      <a:pt x="88" y="1019"/>
                    </a:lnTo>
                    <a:lnTo>
                      <a:pt x="86" y="1024"/>
                    </a:lnTo>
                    <a:lnTo>
                      <a:pt x="85" y="1029"/>
                    </a:lnTo>
                    <a:lnTo>
                      <a:pt x="88" y="1031"/>
                    </a:lnTo>
                    <a:lnTo>
                      <a:pt x="91" y="1034"/>
                    </a:lnTo>
                    <a:lnTo>
                      <a:pt x="91" y="1158"/>
                    </a:lnTo>
                    <a:lnTo>
                      <a:pt x="86" y="1171"/>
                    </a:lnTo>
                    <a:lnTo>
                      <a:pt x="84" y="1186"/>
                    </a:lnTo>
                    <a:lnTo>
                      <a:pt x="84" y="1201"/>
                    </a:lnTo>
                    <a:lnTo>
                      <a:pt x="85" y="1216"/>
                    </a:lnTo>
                    <a:lnTo>
                      <a:pt x="85" y="1231"/>
                    </a:lnTo>
                    <a:lnTo>
                      <a:pt x="88" y="1245"/>
                    </a:lnTo>
                    <a:lnTo>
                      <a:pt x="89" y="1260"/>
                    </a:lnTo>
                    <a:lnTo>
                      <a:pt x="91" y="1276"/>
                    </a:lnTo>
                    <a:lnTo>
                      <a:pt x="91" y="1296"/>
                    </a:lnTo>
                    <a:lnTo>
                      <a:pt x="84" y="12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5" name="Freeform 443"/>
              <p:cNvSpPr>
                <a:spLocks noEditPoints="1"/>
              </p:cNvSpPr>
              <p:nvPr/>
            </p:nvSpPr>
            <p:spPr bwMode="auto">
              <a:xfrm>
                <a:off x="795" y="1326"/>
                <a:ext cx="3" cy="159"/>
              </a:xfrm>
              <a:custGeom>
                <a:avLst/>
                <a:gdLst>
                  <a:gd name="T0" fmla="*/ 7 w 18"/>
                  <a:gd name="T1" fmla="*/ 702 h 791"/>
                  <a:gd name="T2" fmla="*/ 0 w 18"/>
                  <a:gd name="T3" fmla="*/ 685 h 791"/>
                  <a:gd name="T4" fmla="*/ 13 w 18"/>
                  <a:gd name="T5" fmla="*/ 697 h 791"/>
                  <a:gd name="T6" fmla="*/ 18 w 18"/>
                  <a:gd name="T7" fmla="*/ 706 h 791"/>
                  <a:gd name="T8" fmla="*/ 18 w 18"/>
                  <a:gd name="T9" fmla="*/ 724 h 791"/>
                  <a:gd name="T10" fmla="*/ 15 w 18"/>
                  <a:gd name="T11" fmla="*/ 743 h 791"/>
                  <a:gd name="T12" fmla="*/ 11 w 18"/>
                  <a:gd name="T13" fmla="*/ 758 h 791"/>
                  <a:gd name="T14" fmla="*/ 10 w 18"/>
                  <a:gd name="T15" fmla="*/ 772 h 791"/>
                  <a:gd name="T16" fmla="*/ 10 w 18"/>
                  <a:gd name="T17" fmla="*/ 782 h 791"/>
                  <a:gd name="T18" fmla="*/ 0 w 18"/>
                  <a:gd name="T19" fmla="*/ 791 h 791"/>
                  <a:gd name="T20" fmla="*/ 0 w 18"/>
                  <a:gd name="T21" fmla="*/ 563 h 791"/>
                  <a:gd name="T22" fmla="*/ 5 w 18"/>
                  <a:gd name="T23" fmla="*/ 451 h 791"/>
                  <a:gd name="T24" fmla="*/ 6 w 18"/>
                  <a:gd name="T25" fmla="*/ 468 h 791"/>
                  <a:gd name="T26" fmla="*/ 6 w 18"/>
                  <a:gd name="T27" fmla="*/ 481 h 791"/>
                  <a:gd name="T28" fmla="*/ 6 w 18"/>
                  <a:gd name="T29" fmla="*/ 496 h 791"/>
                  <a:gd name="T30" fmla="*/ 6 w 18"/>
                  <a:gd name="T31" fmla="*/ 514 h 791"/>
                  <a:gd name="T32" fmla="*/ 5 w 18"/>
                  <a:gd name="T33" fmla="*/ 532 h 791"/>
                  <a:gd name="T34" fmla="*/ 4 w 18"/>
                  <a:gd name="T35" fmla="*/ 550 h 791"/>
                  <a:gd name="T36" fmla="*/ 1 w 18"/>
                  <a:gd name="T37" fmla="*/ 561 h 791"/>
                  <a:gd name="T38" fmla="*/ 0 w 18"/>
                  <a:gd name="T39" fmla="*/ 412 h 791"/>
                  <a:gd name="T40" fmla="*/ 0 w 18"/>
                  <a:gd name="T41" fmla="*/ 348 h 791"/>
                  <a:gd name="T42" fmla="*/ 1 w 18"/>
                  <a:gd name="T43" fmla="*/ 365 h 791"/>
                  <a:gd name="T44" fmla="*/ 0 w 18"/>
                  <a:gd name="T45" fmla="*/ 384 h 791"/>
                  <a:gd name="T46" fmla="*/ 0 w 18"/>
                  <a:gd name="T47" fmla="*/ 402 h 791"/>
                  <a:gd name="T48" fmla="*/ 0 w 18"/>
                  <a:gd name="T49" fmla="*/ 314 h 791"/>
                  <a:gd name="T50" fmla="*/ 0 w 18"/>
                  <a:gd name="T51" fmla="*/ 186 h 791"/>
                  <a:gd name="T52" fmla="*/ 0 w 18"/>
                  <a:gd name="T53" fmla="*/ 187 h 791"/>
                  <a:gd name="T54" fmla="*/ 6 w 18"/>
                  <a:gd name="T55" fmla="*/ 195 h 791"/>
                  <a:gd name="T56" fmla="*/ 6 w 18"/>
                  <a:gd name="T57" fmla="*/ 219 h 791"/>
                  <a:gd name="T58" fmla="*/ 9 w 18"/>
                  <a:gd name="T59" fmla="*/ 255 h 791"/>
                  <a:gd name="T60" fmla="*/ 6 w 18"/>
                  <a:gd name="T61" fmla="*/ 290 h 791"/>
                  <a:gd name="T62" fmla="*/ 0 w 18"/>
                  <a:gd name="T63" fmla="*/ 314 h 791"/>
                  <a:gd name="T64" fmla="*/ 0 w 18"/>
                  <a:gd name="T65" fmla="*/ 0 h 791"/>
                  <a:gd name="T66" fmla="*/ 10 w 18"/>
                  <a:gd name="T67" fmla="*/ 17 h 791"/>
                  <a:gd name="T68" fmla="*/ 16 w 18"/>
                  <a:gd name="T69" fmla="*/ 39 h 791"/>
                  <a:gd name="T70" fmla="*/ 12 w 18"/>
                  <a:gd name="T71" fmla="*/ 59 h 791"/>
                  <a:gd name="T72" fmla="*/ 0 w 18"/>
                  <a:gd name="T73" fmla="*/ 74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" h="791">
                    <a:moveTo>
                      <a:pt x="0" y="702"/>
                    </a:moveTo>
                    <a:lnTo>
                      <a:pt x="7" y="702"/>
                    </a:lnTo>
                    <a:lnTo>
                      <a:pt x="0" y="702"/>
                    </a:lnTo>
                    <a:lnTo>
                      <a:pt x="0" y="685"/>
                    </a:lnTo>
                    <a:lnTo>
                      <a:pt x="7" y="688"/>
                    </a:lnTo>
                    <a:lnTo>
                      <a:pt x="13" y="697"/>
                    </a:lnTo>
                    <a:lnTo>
                      <a:pt x="16" y="699"/>
                    </a:lnTo>
                    <a:lnTo>
                      <a:pt x="18" y="706"/>
                    </a:lnTo>
                    <a:lnTo>
                      <a:pt x="18" y="713"/>
                    </a:lnTo>
                    <a:lnTo>
                      <a:pt x="18" y="724"/>
                    </a:lnTo>
                    <a:lnTo>
                      <a:pt x="16" y="733"/>
                    </a:lnTo>
                    <a:lnTo>
                      <a:pt x="15" y="743"/>
                    </a:lnTo>
                    <a:lnTo>
                      <a:pt x="12" y="750"/>
                    </a:lnTo>
                    <a:lnTo>
                      <a:pt x="11" y="758"/>
                    </a:lnTo>
                    <a:lnTo>
                      <a:pt x="10" y="765"/>
                    </a:lnTo>
                    <a:lnTo>
                      <a:pt x="10" y="772"/>
                    </a:lnTo>
                    <a:lnTo>
                      <a:pt x="10" y="777"/>
                    </a:lnTo>
                    <a:lnTo>
                      <a:pt x="10" y="782"/>
                    </a:lnTo>
                    <a:lnTo>
                      <a:pt x="6" y="787"/>
                    </a:lnTo>
                    <a:lnTo>
                      <a:pt x="0" y="791"/>
                    </a:lnTo>
                    <a:lnTo>
                      <a:pt x="0" y="702"/>
                    </a:lnTo>
                    <a:close/>
                    <a:moveTo>
                      <a:pt x="0" y="563"/>
                    </a:moveTo>
                    <a:lnTo>
                      <a:pt x="0" y="441"/>
                    </a:lnTo>
                    <a:lnTo>
                      <a:pt x="5" y="451"/>
                    </a:lnTo>
                    <a:lnTo>
                      <a:pt x="6" y="463"/>
                    </a:lnTo>
                    <a:lnTo>
                      <a:pt x="6" y="468"/>
                    </a:lnTo>
                    <a:lnTo>
                      <a:pt x="6" y="474"/>
                    </a:lnTo>
                    <a:lnTo>
                      <a:pt x="6" y="481"/>
                    </a:lnTo>
                    <a:lnTo>
                      <a:pt x="6" y="489"/>
                    </a:lnTo>
                    <a:lnTo>
                      <a:pt x="6" y="496"/>
                    </a:lnTo>
                    <a:lnTo>
                      <a:pt x="6" y="505"/>
                    </a:lnTo>
                    <a:lnTo>
                      <a:pt x="6" y="514"/>
                    </a:lnTo>
                    <a:lnTo>
                      <a:pt x="6" y="524"/>
                    </a:lnTo>
                    <a:lnTo>
                      <a:pt x="5" y="532"/>
                    </a:lnTo>
                    <a:lnTo>
                      <a:pt x="5" y="542"/>
                    </a:lnTo>
                    <a:lnTo>
                      <a:pt x="4" y="550"/>
                    </a:lnTo>
                    <a:lnTo>
                      <a:pt x="2" y="558"/>
                    </a:lnTo>
                    <a:lnTo>
                      <a:pt x="1" y="561"/>
                    </a:lnTo>
                    <a:lnTo>
                      <a:pt x="0" y="563"/>
                    </a:lnTo>
                    <a:close/>
                    <a:moveTo>
                      <a:pt x="0" y="412"/>
                    </a:moveTo>
                    <a:lnTo>
                      <a:pt x="0" y="342"/>
                    </a:lnTo>
                    <a:lnTo>
                      <a:pt x="0" y="348"/>
                    </a:lnTo>
                    <a:lnTo>
                      <a:pt x="1" y="356"/>
                    </a:lnTo>
                    <a:lnTo>
                      <a:pt x="1" y="365"/>
                    </a:lnTo>
                    <a:lnTo>
                      <a:pt x="1" y="375"/>
                    </a:lnTo>
                    <a:lnTo>
                      <a:pt x="0" y="384"/>
                    </a:lnTo>
                    <a:lnTo>
                      <a:pt x="0" y="394"/>
                    </a:lnTo>
                    <a:lnTo>
                      <a:pt x="0" y="402"/>
                    </a:lnTo>
                    <a:lnTo>
                      <a:pt x="0" y="412"/>
                    </a:lnTo>
                    <a:close/>
                    <a:moveTo>
                      <a:pt x="0" y="314"/>
                    </a:moveTo>
                    <a:lnTo>
                      <a:pt x="0" y="184"/>
                    </a:lnTo>
                    <a:lnTo>
                      <a:pt x="0" y="186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4" y="190"/>
                    </a:lnTo>
                    <a:lnTo>
                      <a:pt x="6" y="195"/>
                    </a:lnTo>
                    <a:lnTo>
                      <a:pt x="6" y="205"/>
                    </a:lnTo>
                    <a:lnTo>
                      <a:pt x="6" y="219"/>
                    </a:lnTo>
                    <a:lnTo>
                      <a:pt x="7" y="236"/>
                    </a:lnTo>
                    <a:lnTo>
                      <a:pt x="9" y="255"/>
                    </a:lnTo>
                    <a:lnTo>
                      <a:pt x="7" y="272"/>
                    </a:lnTo>
                    <a:lnTo>
                      <a:pt x="6" y="290"/>
                    </a:lnTo>
                    <a:lnTo>
                      <a:pt x="4" y="303"/>
                    </a:lnTo>
                    <a:lnTo>
                      <a:pt x="0" y="314"/>
                    </a:lnTo>
                    <a:close/>
                    <a:moveTo>
                      <a:pt x="0" y="74"/>
                    </a:moveTo>
                    <a:lnTo>
                      <a:pt x="0" y="0"/>
                    </a:lnTo>
                    <a:lnTo>
                      <a:pt x="5" y="7"/>
                    </a:lnTo>
                    <a:lnTo>
                      <a:pt x="10" y="17"/>
                    </a:lnTo>
                    <a:lnTo>
                      <a:pt x="13" y="28"/>
                    </a:lnTo>
                    <a:lnTo>
                      <a:pt x="16" y="39"/>
                    </a:lnTo>
                    <a:lnTo>
                      <a:pt x="15" y="49"/>
                    </a:lnTo>
                    <a:lnTo>
                      <a:pt x="12" y="59"/>
                    </a:lnTo>
                    <a:lnTo>
                      <a:pt x="7" y="67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6" name="Freeform 444"/>
              <p:cNvSpPr>
                <a:spLocks/>
              </p:cNvSpPr>
              <p:nvPr/>
            </p:nvSpPr>
            <p:spPr bwMode="auto">
              <a:xfrm>
                <a:off x="777" y="1208"/>
                <a:ext cx="18" cy="277"/>
              </a:xfrm>
              <a:custGeom>
                <a:avLst/>
                <a:gdLst>
                  <a:gd name="T0" fmla="*/ 86 w 91"/>
                  <a:gd name="T1" fmla="*/ 1384 h 1387"/>
                  <a:gd name="T2" fmla="*/ 57 w 91"/>
                  <a:gd name="T3" fmla="*/ 1383 h 1387"/>
                  <a:gd name="T4" fmla="*/ 72 w 91"/>
                  <a:gd name="T5" fmla="*/ 1364 h 1387"/>
                  <a:gd name="T6" fmla="*/ 85 w 91"/>
                  <a:gd name="T7" fmla="*/ 1337 h 1387"/>
                  <a:gd name="T8" fmla="*/ 87 w 91"/>
                  <a:gd name="T9" fmla="*/ 1305 h 1387"/>
                  <a:gd name="T10" fmla="*/ 74 w 91"/>
                  <a:gd name="T11" fmla="*/ 1287 h 1387"/>
                  <a:gd name="T12" fmla="*/ 65 w 91"/>
                  <a:gd name="T13" fmla="*/ 1226 h 1387"/>
                  <a:gd name="T14" fmla="*/ 69 w 91"/>
                  <a:gd name="T15" fmla="*/ 1155 h 1387"/>
                  <a:gd name="T16" fmla="*/ 76 w 91"/>
                  <a:gd name="T17" fmla="*/ 1119 h 1387"/>
                  <a:gd name="T18" fmla="*/ 75 w 91"/>
                  <a:gd name="T19" fmla="*/ 1086 h 1387"/>
                  <a:gd name="T20" fmla="*/ 75 w 91"/>
                  <a:gd name="T21" fmla="*/ 1050 h 1387"/>
                  <a:gd name="T22" fmla="*/ 70 w 91"/>
                  <a:gd name="T23" fmla="*/ 1019 h 1387"/>
                  <a:gd name="T24" fmla="*/ 72 w 91"/>
                  <a:gd name="T25" fmla="*/ 980 h 1387"/>
                  <a:gd name="T26" fmla="*/ 72 w 91"/>
                  <a:gd name="T27" fmla="*/ 940 h 1387"/>
                  <a:gd name="T28" fmla="*/ 67 w 91"/>
                  <a:gd name="T29" fmla="*/ 901 h 1387"/>
                  <a:gd name="T30" fmla="*/ 66 w 91"/>
                  <a:gd name="T31" fmla="*/ 769 h 1387"/>
                  <a:gd name="T32" fmla="*/ 65 w 91"/>
                  <a:gd name="T33" fmla="*/ 714 h 1387"/>
                  <a:gd name="T34" fmla="*/ 65 w 91"/>
                  <a:gd name="T35" fmla="*/ 675 h 1387"/>
                  <a:gd name="T36" fmla="*/ 72 w 91"/>
                  <a:gd name="T37" fmla="*/ 655 h 1387"/>
                  <a:gd name="T38" fmla="*/ 85 w 91"/>
                  <a:gd name="T39" fmla="*/ 630 h 1387"/>
                  <a:gd name="T40" fmla="*/ 69 w 91"/>
                  <a:gd name="T41" fmla="*/ 601 h 1387"/>
                  <a:gd name="T42" fmla="*/ 60 w 91"/>
                  <a:gd name="T43" fmla="*/ 575 h 1387"/>
                  <a:gd name="T44" fmla="*/ 55 w 91"/>
                  <a:gd name="T45" fmla="*/ 537 h 1387"/>
                  <a:gd name="T46" fmla="*/ 54 w 91"/>
                  <a:gd name="T47" fmla="*/ 464 h 1387"/>
                  <a:gd name="T48" fmla="*/ 61 w 91"/>
                  <a:gd name="T49" fmla="*/ 436 h 1387"/>
                  <a:gd name="T50" fmla="*/ 61 w 91"/>
                  <a:gd name="T51" fmla="*/ 388 h 1387"/>
                  <a:gd name="T52" fmla="*/ 65 w 91"/>
                  <a:gd name="T53" fmla="*/ 343 h 1387"/>
                  <a:gd name="T54" fmla="*/ 66 w 91"/>
                  <a:gd name="T55" fmla="*/ 317 h 1387"/>
                  <a:gd name="T56" fmla="*/ 66 w 91"/>
                  <a:gd name="T57" fmla="*/ 174 h 1387"/>
                  <a:gd name="T58" fmla="*/ 66 w 91"/>
                  <a:gd name="T59" fmla="*/ 36 h 1387"/>
                  <a:gd name="T60" fmla="*/ 43 w 91"/>
                  <a:gd name="T61" fmla="*/ 26 h 1387"/>
                  <a:gd name="T62" fmla="*/ 13 w 91"/>
                  <a:gd name="T63" fmla="*/ 22 h 1387"/>
                  <a:gd name="T64" fmla="*/ 7 w 91"/>
                  <a:gd name="T65" fmla="*/ 2 h 1387"/>
                  <a:gd name="T66" fmla="*/ 36 w 91"/>
                  <a:gd name="T67" fmla="*/ 3 h 1387"/>
                  <a:gd name="T68" fmla="*/ 61 w 91"/>
                  <a:gd name="T69" fmla="*/ 8 h 1387"/>
                  <a:gd name="T70" fmla="*/ 78 w 91"/>
                  <a:gd name="T71" fmla="*/ 17 h 1387"/>
                  <a:gd name="T72" fmla="*/ 86 w 91"/>
                  <a:gd name="T73" fmla="*/ 36 h 1387"/>
                  <a:gd name="T74" fmla="*/ 86 w 91"/>
                  <a:gd name="T75" fmla="*/ 308 h 1387"/>
                  <a:gd name="T76" fmla="*/ 86 w 91"/>
                  <a:gd name="T77" fmla="*/ 343 h 1387"/>
                  <a:gd name="T78" fmla="*/ 78 w 91"/>
                  <a:gd name="T79" fmla="*/ 369 h 1387"/>
                  <a:gd name="T80" fmla="*/ 80 w 91"/>
                  <a:gd name="T81" fmla="*/ 403 h 1387"/>
                  <a:gd name="T82" fmla="*/ 77 w 91"/>
                  <a:gd name="T83" fmla="*/ 442 h 1387"/>
                  <a:gd name="T84" fmla="*/ 80 w 91"/>
                  <a:gd name="T85" fmla="*/ 547 h 1387"/>
                  <a:gd name="T86" fmla="*/ 81 w 91"/>
                  <a:gd name="T87" fmla="*/ 578 h 1387"/>
                  <a:gd name="T88" fmla="*/ 91 w 91"/>
                  <a:gd name="T89" fmla="*/ 667 h 1387"/>
                  <a:gd name="T90" fmla="*/ 86 w 91"/>
                  <a:gd name="T91" fmla="*/ 689 h 1387"/>
                  <a:gd name="T92" fmla="*/ 86 w 91"/>
                  <a:gd name="T93" fmla="*/ 730 h 1387"/>
                  <a:gd name="T94" fmla="*/ 91 w 91"/>
                  <a:gd name="T95" fmla="*/ 777 h 1387"/>
                  <a:gd name="T96" fmla="*/ 86 w 91"/>
                  <a:gd name="T97" fmla="*/ 918 h 1387"/>
                  <a:gd name="T98" fmla="*/ 91 w 91"/>
                  <a:gd name="T99" fmla="*/ 935 h 1387"/>
                  <a:gd name="T100" fmla="*/ 87 w 91"/>
                  <a:gd name="T101" fmla="*/ 1025 h 1387"/>
                  <a:gd name="T102" fmla="*/ 91 w 91"/>
                  <a:gd name="T103" fmla="*/ 1156 h 1387"/>
                  <a:gd name="T104" fmla="*/ 85 w 91"/>
                  <a:gd name="T105" fmla="*/ 1216 h 1387"/>
                  <a:gd name="T106" fmla="*/ 91 w 91"/>
                  <a:gd name="T107" fmla="*/ 1278 h 13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1" h="1387">
                    <a:moveTo>
                      <a:pt x="85" y="1297"/>
                    </a:moveTo>
                    <a:lnTo>
                      <a:pt x="91" y="1295"/>
                    </a:lnTo>
                    <a:lnTo>
                      <a:pt x="91" y="1384"/>
                    </a:lnTo>
                    <a:lnTo>
                      <a:pt x="86" y="1384"/>
                    </a:lnTo>
                    <a:lnTo>
                      <a:pt x="80" y="1385"/>
                    </a:lnTo>
                    <a:lnTo>
                      <a:pt x="72" y="1385"/>
                    </a:lnTo>
                    <a:lnTo>
                      <a:pt x="66" y="1387"/>
                    </a:lnTo>
                    <a:lnTo>
                      <a:pt x="57" y="1383"/>
                    </a:lnTo>
                    <a:lnTo>
                      <a:pt x="55" y="1377"/>
                    </a:lnTo>
                    <a:lnTo>
                      <a:pt x="57" y="1369"/>
                    </a:lnTo>
                    <a:lnTo>
                      <a:pt x="66" y="1367"/>
                    </a:lnTo>
                    <a:lnTo>
                      <a:pt x="72" y="1364"/>
                    </a:lnTo>
                    <a:lnTo>
                      <a:pt x="81" y="1363"/>
                    </a:lnTo>
                    <a:lnTo>
                      <a:pt x="81" y="1353"/>
                    </a:lnTo>
                    <a:lnTo>
                      <a:pt x="82" y="1344"/>
                    </a:lnTo>
                    <a:lnTo>
                      <a:pt x="85" y="1337"/>
                    </a:lnTo>
                    <a:lnTo>
                      <a:pt x="87" y="1330"/>
                    </a:lnTo>
                    <a:lnTo>
                      <a:pt x="87" y="1321"/>
                    </a:lnTo>
                    <a:lnTo>
                      <a:pt x="88" y="1313"/>
                    </a:lnTo>
                    <a:lnTo>
                      <a:pt x="87" y="1305"/>
                    </a:lnTo>
                    <a:lnTo>
                      <a:pt x="85" y="1297"/>
                    </a:lnTo>
                    <a:lnTo>
                      <a:pt x="81" y="1292"/>
                    </a:lnTo>
                    <a:lnTo>
                      <a:pt x="77" y="1291"/>
                    </a:lnTo>
                    <a:lnTo>
                      <a:pt x="74" y="1287"/>
                    </a:lnTo>
                    <a:lnTo>
                      <a:pt x="72" y="1280"/>
                    </a:lnTo>
                    <a:lnTo>
                      <a:pt x="70" y="1261"/>
                    </a:lnTo>
                    <a:lnTo>
                      <a:pt x="67" y="1244"/>
                    </a:lnTo>
                    <a:lnTo>
                      <a:pt x="65" y="1226"/>
                    </a:lnTo>
                    <a:lnTo>
                      <a:pt x="65" y="1208"/>
                    </a:lnTo>
                    <a:lnTo>
                      <a:pt x="64" y="1190"/>
                    </a:lnTo>
                    <a:lnTo>
                      <a:pt x="66" y="1172"/>
                    </a:lnTo>
                    <a:lnTo>
                      <a:pt x="69" y="1155"/>
                    </a:lnTo>
                    <a:lnTo>
                      <a:pt x="75" y="1140"/>
                    </a:lnTo>
                    <a:lnTo>
                      <a:pt x="75" y="1134"/>
                    </a:lnTo>
                    <a:lnTo>
                      <a:pt x="76" y="1128"/>
                    </a:lnTo>
                    <a:lnTo>
                      <a:pt x="76" y="1119"/>
                    </a:lnTo>
                    <a:lnTo>
                      <a:pt x="76" y="1112"/>
                    </a:lnTo>
                    <a:lnTo>
                      <a:pt x="75" y="1102"/>
                    </a:lnTo>
                    <a:lnTo>
                      <a:pt x="75" y="1093"/>
                    </a:lnTo>
                    <a:lnTo>
                      <a:pt x="75" y="1086"/>
                    </a:lnTo>
                    <a:lnTo>
                      <a:pt x="75" y="1082"/>
                    </a:lnTo>
                    <a:lnTo>
                      <a:pt x="76" y="1070"/>
                    </a:lnTo>
                    <a:lnTo>
                      <a:pt x="77" y="1060"/>
                    </a:lnTo>
                    <a:lnTo>
                      <a:pt x="75" y="1050"/>
                    </a:lnTo>
                    <a:lnTo>
                      <a:pt x="70" y="1041"/>
                    </a:lnTo>
                    <a:lnTo>
                      <a:pt x="66" y="1034"/>
                    </a:lnTo>
                    <a:lnTo>
                      <a:pt x="67" y="1026"/>
                    </a:lnTo>
                    <a:lnTo>
                      <a:pt x="70" y="1019"/>
                    </a:lnTo>
                    <a:lnTo>
                      <a:pt x="72" y="1014"/>
                    </a:lnTo>
                    <a:lnTo>
                      <a:pt x="72" y="1003"/>
                    </a:lnTo>
                    <a:lnTo>
                      <a:pt x="72" y="992"/>
                    </a:lnTo>
                    <a:lnTo>
                      <a:pt x="72" y="980"/>
                    </a:lnTo>
                    <a:lnTo>
                      <a:pt x="72" y="970"/>
                    </a:lnTo>
                    <a:lnTo>
                      <a:pt x="72" y="959"/>
                    </a:lnTo>
                    <a:lnTo>
                      <a:pt x="72" y="949"/>
                    </a:lnTo>
                    <a:lnTo>
                      <a:pt x="72" y="940"/>
                    </a:lnTo>
                    <a:lnTo>
                      <a:pt x="72" y="931"/>
                    </a:lnTo>
                    <a:lnTo>
                      <a:pt x="66" y="922"/>
                    </a:lnTo>
                    <a:lnTo>
                      <a:pt x="65" y="912"/>
                    </a:lnTo>
                    <a:lnTo>
                      <a:pt x="67" y="901"/>
                    </a:lnTo>
                    <a:lnTo>
                      <a:pt x="75" y="895"/>
                    </a:lnTo>
                    <a:lnTo>
                      <a:pt x="75" y="792"/>
                    </a:lnTo>
                    <a:lnTo>
                      <a:pt x="70" y="780"/>
                    </a:lnTo>
                    <a:lnTo>
                      <a:pt x="66" y="769"/>
                    </a:lnTo>
                    <a:lnTo>
                      <a:pt x="65" y="755"/>
                    </a:lnTo>
                    <a:lnTo>
                      <a:pt x="65" y="741"/>
                    </a:lnTo>
                    <a:lnTo>
                      <a:pt x="65" y="727"/>
                    </a:lnTo>
                    <a:lnTo>
                      <a:pt x="65" y="714"/>
                    </a:lnTo>
                    <a:lnTo>
                      <a:pt x="65" y="702"/>
                    </a:lnTo>
                    <a:lnTo>
                      <a:pt x="66" y="692"/>
                    </a:lnTo>
                    <a:lnTo>
                      <a:pt x="65" y="682"/>
                    </a:lnTo>
                    <a:lnTo>
                      <a:pt x="65" y="675"/>
                    </a:lnTo>
                    <a:lnTo>
                      <a:pt x="65" y="668"/>
                    </a:lnTo>
                    <a:lnTo>
                      <a:pt x="67" y="663"/>
                    </a:lnTo>
                    <a:lnTo>
                      <a:pt x="69" y="658"/>
                    </a:lnTo>
                    <a:lnTo>
                      <a:pt x="72" y="655"/>
                    </a:lnTo>
                    <a:lnTo>
                      <a:pt x="77" y="650"/>
                    </a:lnTo>
                    <a:lnTo>
                      <a:pt x="86" y="646"/>
                    </a:lnTo>
                    <a:lnTo>
                      <a:pt x="85" y="637"/>
                    </a:lnTo>
                    <a:lnTo>
                      <a:pt x="85" y="630"/>
                    </a:lnTo>
                    <a:lnTo>
                      <a:pt x="83" y="623"/>
                    </a:lnTo>
                    <a:lnTo>
                      <a:pt x="82" y="615"/>
                    </a:lnTo>
                    <a:lnTo>
                      <a:pt x="74" y="608"/>
                    </a:lnTo>
                    <a:lnTo>
                      <a:pt x="69" y="601"/>
                    </a:lnTo>
                    <a:lnTo>
                      <a:pt x="64" y="594"/>
                    </a:lnTo>
                    <a:lnTo>
                      <a:pt x="62" y="589"/>
                    </a:lnTo>
                    <a:lnTo>
                      <a:pt x="60" y="582"/>
                    </a:lnTo>
                    <a:lnTo>
                      <a:pt x="60" y="575"/>
                    </a:lnTo>
                    <a:lnTo>
                      <a:pt x="60" y="567"/>
                    </a:lnTo>
                    <a:lnTo>
                      <a:pt x="61" y="557"/>
                    </a:lnTo>
                    <a:lnTo>
                      <a:pt x="56" y="549"/>
                    </a:lnTo>
                    <a:lnTo>
                      <a:pt x="55" y="537"/>
                    </a:lnTo>
                    <a:lnTo>
                      <a:pt x="52" y="520"/>
                    </a:lnTo>
                    <a:lnTo>
                      <a:pt x="52" y="501"/>
                    </a:lnTo>
                    <a:lnTo>
                      <a:pt x="52" y="481"/>
                    </a:lnTo>
                    <a:lnTo>
                      <a:pt x="54" y="464"/>
                    </a:lnTo>
                    <a:lnTo>
                      <a:pt x="54" y="450"/>
                    </a:lnTo>
                    <a:lnTo>
                      <a:pt x="56" y="444"/>
                    </a:lnTo>
                    <a:lnTo>
                      <a:pt x="59" y="439"/>
                    </a:lnTo>
                    <a:lnTo>
                      <a:pt x="61" y="436"/>
                    </a:lnTo>
                    <a:lnTo>
                      <a:pt x="61" y="423"/>
                    </a:lnTo>
                    <a:lnTo>
                      <a:pt x="61" y="412"/>
                    </a:lnTo>
                    <a:lnTo>
                      <a:pt x="61" y="400"/>
                    </a:lnTo>
                    <a:lnTo>
                      <a:pt x="61" y="388"/>
                    </a:lnTo>
                    <a:lnTo>
                      <a:pt x="60" y="376"/>
                    </a:lnTo>
                    <a:lnTo>
                      <a:pt x="60" y="364"/>
                    </a:lnTo>
                    <a:lnTo>
                      <a:pt x="61" y="353"/>
                    </a:lnTo>
                    <a:lnTo>
                      <a:pt x="65" y="343"/>
                    </a:lnTo>
                    <a:lnTo>
                      <a:pt x="65" y="335"/>
                    </a:lnTo>
                    <a:lnTo>
                      <a:pt x="65" y="329"/>
                    </a:lnTo>
                    <a:lnTo>
                      <a:pt x="65" y="323"/>
                    </a:lnTo>
                    <a:lnTo>
                      <a:pt x="66" y="317"/>
                    </a:lnTo>
                    <a:lnTo>
                      <a:pt x="66" y="281"/>
                    </a:lnTo>
                    <a:lnTo>
                      <a:pt x="66" y="245"/>
                    </a:lnTo>
                    <a:lnTo>
                      <a:pt x="66" y="209"/>
                    </a:lnTo>
                    <a:lnTo>
                      <a:pt x="66" y="174"/>
                    </a:lnTo>
                    <a:lnTo>
                      <a:pt x="66" y="138"/>
                    </a:lnTo>
                    <a:lnTo>
                      <a:pt x="66" y="104"/>
                    </a:lnTo>
                    <a:lnTo>
                      <a:pt x="66" y="69"/>
                    </a:lnTo>
                    <a:lnTo>
                      <a:pt x="66" y="36"/>
                    </a:lnTo>
                    <a:lnTo>
                      <a:pt x="61" y="31"/>
                    </a:lnTo>
                    <a:lnTo>
                      <a:pt x="56" y="28"/>
                    </a:lnTo>
                    <a:lnTo>
                      <a:pt x="47" y="27"/>
                    </a:lnTo>
                    <a:lnTo>
                      <a:pt x="43" y="26"/>
                    </a:lnTo>
                    <a:lnTo>
                      <a:pt x="38" y="23"/>
                    </a:lnTo>
                    <a:lnTo>
                      <a:pt x="34" y="23"/>
                    </a:lnTo>
                    <a:lnTo>
                      <a:pt x="24" y="22"/>
                    </a:lnTo>
                    <a:lnTo>
                      <a:pt x="13" y="22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20" y="1"/>
                    </a:lnTo>
                    <a:lnTo>
                      <a:pt x="28" y="1"/>
                    </a:lnTo>
                    <a:lnTo>
                      <a:pt x="36" y="3"/>
                    </a:lnTo>
                    <a:lnTo>
                      <a:pt x="43" y="6"/>
                    </a:lnTo>
                    <a:lnTo>
                      <a:pt x="49" y="8"/>
                    </a:lnTo>
                    <a:lnTo>
                      <a:pt x="55" y="8"/>
                    </a:lnTo>
                    <a:lnTo>
                      <a:pt x="61" y="8"/>
                    </a:lnTo>
                    <a:lnTo>
                      <a:pt x="66" y="10"/>
                    </a:lnTo>
                    <a:lnTo>
                      <a:pt x="74" y="16"/>
                    </a:lnTo>
                    <a:lnTo>
                      <a:pt x="72" y="17"/>
                    </a:lnTo>
                    <a:lnTo>
                      <a:pt x="78" y="17"/>
                    </a:lnTo>
                    <a:lnTo>
                      <a:pt x="83" y="19"/>
                    </a:lnTo>
                    <a:lnTo>
                      <a:pt x="85" y="23"/>
                    </a:lnTo>
                    <a:lnTo>
                      <a:pt x="87" y="29"/>
                    </a:lnTo>
                    <a:lnTo>
                      <a:pt x="86" y="36"/>
                    </a:lnTo>
                    <a:lnTo>
                      <a:pt x="86" y="43"/>
                    </a:lnTo>
                    <a:lnTo>
                      <a:pt x="86" y="49"/>
                    </a:lnTo>
                    <a:lnTo>
                      <a:pt x="86" y="57"/>
                    </a:lnTo>
                    <a:lnTo>
                      <a:pt x="86" y="308"/>
                    </a:lnTo>
                    <a:lnTo>
                      <a:pt x="86" y="315"/>
                    </a:lnTo>
                    <a:lnTo>
                      <a:pt x="86" y="325"/>
                    </a:lnTo>
                    <a:lnTo>
                      <a:pt x="86" y="334"/>
                    </a:lnTo>
                    <a:lnTo>
                      <a:pt x="86" y="343"/>
                    </a:lnTo>
                    <a:lnTo>
                      <a:pt x="83" y="348"/>
                    </a:lnTo>
                    <a:lnTo>
                      <a:pt x="81" y="354"/>
                    </a:lnTo>
                    <a:lnTo>
                      <a:pt x="78" y="361"/>
                    </a:lnTo>
                    <a:lnTo>
                      <a:pt x="78" y="369"/>
                    </a:lnTo>
                    <a:lnTo>
                      <a:pt x="78" y="377"/>
                    </a:lnTo>
                    <a:lnTo>
                      <a:pt x="78" y="386"/>
                    </a:lnTo>
                    <a:lnTo>
                      <a:pt x="78" y="395"/>
                    </a:lnTo>
                    <a:lnTo>
                      <a:pt x="80" y="403"/>
                    </a:lnTo>
                    <a:lnTo>
                      <a:pt x="80" y="412"/>
                    </a:lnTo>
                    <a:lnTo>
                      <a:pt x="81" y="422"/>
                    </a:lnTo>
                    <a:lnTo>
                      <a:pt x="78" y="432"/>
                    </a:lnTo>
                    <a:lnTo>
                      <a:pt x="77" y="442"/>
                    </a:lnTo>
                    <a:lnTo>
                      <a:pt x="75" y="450"/>
                    </a:lnTo>
                    <a:lnTo>
                      <a:pt x="75" y="463"/>
                    </a:lnTo>
                    <a:lnTo>
                      <a:pt x="75" y="541"/>
                    </a:lnTo>
                    <a:lnTo>
                      <a:pt x="80" y="547"/>
                    </a:lnTo>
                    <a:lnTo>
                      <a:pt x="81" y="559"/>
                    </a:lnTo>
                    <a:lnTo>
                      <a:pt x="81" y="566"/>
                    </a:lnTo>
                    <a:lnTo>
                      <a:pt x="81" y="572"/>
                    </a:lnTo>
                    <a:lnTo>
                      <a:pt x="81" y="578"/>
                    </a:lnTo>
                    <a:lnTo>
                      <a:pt x="81" y="583"/>
                    </a:lnTo>
                    <a:lnTo>
                      <a:pt x="86" y="588"/>
                    </a:lnTo>
                    <a:lnTo>
                      <a:pt x="91" y="593"/>
                    </a:lnTo>
                    <a:lnTo>
                      <a:pt x="91" y="667"/>
                    </a:lnTo>
                    <a:lnTo>
                      <a:pt x="88" y="668"/>
                    </a:lnTo>
                    <a:lnTo>
                      <a:pt x="86" y="671"/>
                    </a:lnTo>
                    <a:lnTo>
                      <a:pt x="86" y="679"/>
                    </a:lnTo>
                    <a:lnTo>
                      <a:pt x="86" y="689"/>
                    </a:lnTo>
                    <a:lnTo>
                      <a:pt x="86" y="699"/>
                    </a:lnTo>
                    <a:lnTo>
                      <a:pt x="86" y="710"/>
                    </a:lnTo>
                    <a:lnTo>
                      <a:pt x="86" y="720"/>
                    </a:lnTo>
                    <a:lnTo>
                      <a:pt x="86" y="730"/>
                    </a:lnTo>
                    <a:lnTo>
                      <a:pt x="86" y="740"/>
                    </a:lnTo>
                    <a:lnTo>
                      <a:pt x="86" y="751"/>
                    </a:lnTo>
                    <a:lnTo>
                      <a:pt x="87" y="764"/>
                    </a:lnTo>
                    <a:lnTo>
                      <a:pt x="91" y="777"/>
                    </a:lnTo>
                    <a:lnTo>
                      <a:pt x="91" y="907"/>
                    </a:lnTo>
                    <a:lnTo>
                      <a:pt x="88" y="910"/>
                    </a:lnTo>
                    <a:lnTo>
                      <a:pt x="86" y="912"/>
                    </a:lnTo>
                    <a:lnTo>
                      <a:pt x="86" y="918"/>
                    </a:lnTo>
                    <a:lnTo>
                      <a:pt x="87" y="918"/>
                    </a:lnTo>
                    <a:lnTo>
                      <a:pt x="88" y="922"/>
                    </a:lnTo>
                    <a:lnTo>
                      <a:pt x="90" y="927"/>
                    </a:lnTo>
                    <a:lnTo>
                      <a:pt x="91" y="935"/>
                    </a:lnTo>
                    <a:lnTo>
                      <a:pt x="91" y="1005"/>
                    </a:lnTo>
                    <a:lnTo>
                      <a:pt x="90" y="1013"/>
                    </a:lnTo>
                    <a:lnTo>
                      <a:pt x="88" y="1020"/>
                    </a:lnTo>
                    <a:lnTo>
                      <a:pt x="87" y="1025"/>
                    </a:lnTo>
                    <a:lnTo>
                      <a:pt x="86" y="1029"/>
                    </a:lnTo>
                    <a:lnTo>
                      <a:pt x="88" y="1031"/>
                    </a:lnTo>
                    <a:lnTo>
                      <a:pt x="91" y="1034"/>
                    </a:lnTo>
                    <a:lnTo>
                      <a:pt x="91" y="1156"/>
                    </a:lnTo>
                    <a:lnTo>
                      <a:pt x="86" y="1170"/>
                    </a:lnTo>
                    <a:lnTo>
                      <a:pt x="85" y="1185"/>
                    </a:lnTo>
                    <a:lnTo>
                      <a:pt x="83" y="1200"/>
                    </a:lnTo>
                    <a:lnTo>
                      <a:pt x="85" y="1216"/>
                    </a:lnTo>
                    <a:lnTo>
                      <a:pt x="86" y="1231"/>
                    </a:lnTo>
                    <a:lnTo>
                      <a:pt x="87" y="1245"/>
                    </a:lnTo>
                    <a:lnTo>
                      <a:pt x="88" y="1261"/>
                    </a:lnTo>
                    <a:lnTo>
                      <a:pt x="91" y="1278"/>
                    </a:lnTo>
                    <a:lnTo>
                      <a:pt x="91" y="1295"/>
                    </a:lnTo>
                    <a:lnTo>
                      <a:pt x="85" y="129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7" name="Freeform 445"/>
              <p:cNvSpPr>
                <a:spLocks noEditPoints="1"/>
              </p:cNvSpPr>
              <p:nvPr/>
            </p:nvSpPr>
            <p:spPr bwMode="auto">
              <a:xfrm>
                <a:off x="534" y="1618"/>
                <a:ext cx="4" cy="166"/>
              </a:xfrm>
              <a:custGeom>
                <a:avLst/>
                <a:gdLst>
                  <a:gd name="T0" fmla="*/ 8 w 19"/>
                  <a:gd name="T1" fmla="*/ 737 h 832"/>
                  <a:gd name="T2" fmla="*/ 0 w 19"/>
                  <a:gd name="T3" fmla="*/ 718 h 832"/>
                  <a:gd name="T4" fmla="*/ 13 w 19"/>
                  <a:gd name="T5" fmla="*/ 733 h 832"/>
                  <a:gd name="T6" fmla="*/ 18 w 19"/>
                  <a:gd name="T7" fmla="*/ 742 h 832"/>
                  <a:gd name="T8" fmla="*/ 19 w 19"/>
                  <a:gd name="T9" fmla="*/ 762 h 832"/>
                  <a:gd name="T10" fmla="*/ 15 w 19"/>
                  <a:gd name="T11" fmla="*/ 781 h 832"/>
                  <a:gd name="T12" fmla="*/ 10 w 19"/>
                  <a:gd name="T13" fmla="*/ 798 h 832"/>
                  <a:gd name="T14" fmla="*/ 9 w 19"/>
                  <a:gd name="T15" fmla="*/ 812 h 832"/>
                  <a:gd name="T16" fmla="*/ 9 w 19"/>
                  <a:gd name="T17" fmla="*/ 824 h 832"/>
                  <a:gd name="T18" fmla="*/ 0 w 19"/>
                  <a:gd name="T19" fmla="*/ 832 h 832"/>
                  <a:gd name="T20" fmla="*/ 0 w 19"/>
                  <a:gd name="T21" fmla="*/ 592 h 832"/>
                  <a:gd name="T22" fmla="*/ 5 w 19"/>
                  <a:gd name="T23" fmla="*/ 473 h 832"/>
                  <a:gd name="T24" fmla="*/ 5 w 19"/>
                  <a:gd name="T25" fmla="*/ 492 h 832"/>
                  <a:gd name="T26" fmla="*/ 5 w 19"/>
                  <a:gd name="T27" fmla="*/ 505 h 832"/>
                  <a:gd name="T28" fmla="*/ 5 w 19"/>
                  <a:gd name="T29" fmla="*/ 521 h 832"/>
                  <a:gd name="T30" fmla="*/ 5 w 19"/>
                  <a:gd name="T31" fmla="*/ 539 h 832"/>
                  <a:gd name="T32" fmla="*/ 4 w 19"/>
                  <a:gd name="T33" fmla="*/ 560 h 832"/>
                  <a:gd name="T34" fmla="*/ 3 w 19"/>
                  <a:gd name="T35" fmla="*/ 578 h 832"/>
                  <a:gd name="T36" fmla="*/ 0 w 19"/>
                  <a:gd name="T37" fmla="*/ 589 h 832"/>
                  <a:gd name="T38" fmla="*/ 0 w 19"/>
                  <a:gd name="T39" fmla="*/ 432 h 832"/>
                  <a:gd name="T40" fmla="*/ 0 w 19"/>
                  <a:gd name="T41" fmla="*/ 364 h 832"/>
                  <a:gd name="T42" fmla="*/ 2 w 19"/>
                  <a:gd name="T43" fmla="*/ 384 h 832"/>
                  <a:gd name="T44" fmla="*/ 2 w 19"/>
                  <a:gd name="T45" fmla="*/ 404 h 832"/>
                  <a:gd name="T46" fmla="*/ 0 w 19"/>
                  <a:gd name="T47" fmla="*/ 422 h 832"/>
                  <a:gd name="T48" fmla="*/ 0 w 19"/>
                  <a:gd name="T49" fmla="*/ 331 h 832"/>
                  <a:gd name="T50" fmla="*/ 0 w 19"/>
                  <a:gd name="T51" fmla="*/ 194 h 832"/>
                  <a:gd name="T52" fmla="*/ 2 w 19"/>
                  <a:gd name="T53" fmla="*/ 197 h 832"/>
                  <a:gd name="T54" fmla="*/ 5 w 19"/>
                  <a:gd name="T55" fmla="*/ 204 h 832"/>
                  <a:gd name="T56" fmla="*/ 7 w 19"/>
                  <a:gd name="T57" fmla="*/ 230 h 832"/>
                  <a:gd name="T58" fmla="*/ 8 w 19"/>
                  <a:gd name="T59" fmla="*/ 268 h 832"/>
                  <a:gd name="T60" fmla="*/ 7 w 19"/>
                  <a:gd name="T61" fmla="*/ 303 h 832"/>
                  <a:gd name="T62" fmla="*/ 0 w 19"/>
                  <a:gd name="T63" fmla="*/ 331 h 832"/>
                  <a:gd name="T64" fmla="*/ 0 w 19"/>
                  <a:gd name="T65" fmla="*/ 0 h 832"/>
                  <a:gd name="T66" fmla="*/ 11 w 19"/>
                  <a:gd name="T67" fmla="*/ 19 h 832"/>
                  <a:gd name="T68" fmla="*/ 16 w 19"/>
                  <a:gd name="T69" fmla="*/ 41 h 832"/>
                  <a:gd name="T70" fmla="*/ 13 w 19"/>
                  <a:gd name="T71" fmla="*/ 62 h 832"/>
                  <a:gd name="T72" fmla="*/ 0 w 19"/>
                  <a:gd name="T73" fmla="*/ 78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" h="832">
                    <a:moveTo>
                      <a:pt x="0" y="738"/>
                    </a:moveTo>
                    <a:lnTo>
                      <a:pt x="8" y="737"/>
                    </a:lnTo>
                    <a:lnTo>
                      <a:pt x="0" y="738"/>
                    </a:lnTo>
                    <a:lnTo>
                      <a:pt x="0" y="718"/>
                    </a:lnTo>
                    <a:lnTo>
                      <a:pt x="7" y="723"/>
                    </a:lnTo>
                    <a:lnTo>
                      <a:pt x="13" y="733"/>
                    </a:lnTo>
                    <a:lnTo>
                      <a:pt x="15" y="736"/>
                    </a:lnTo>
                    <a:lnTo>
                      <a:pt x="18" y="742"/>
                    </a:lnTo>
                    <a:lnTo>
                      <a:pt x="18" y="750"/>
                    </a:lnTo>
                    <a:lnTo>
                      <a:pt x="19" y="762"/>
                    </a:lnTo>
                    <a:lnTo>
                      <a:pt x="16" y="772"/>
                    </a:lnTo>
                    <a:lnTo>
                      <a:pt x="15" y="781"/>
                    </a:lnTo>
                    <a:lnTo>
                      <a:pt x="13" y="790"/>
                    </a:lnTo>
                    <a:lnTo>
                      <a:pt x="10" y="798"/>
                    </a:lnTo>
                    <a:lnTo>
                      <a:pt x="9" y="805"/>
                    </a:lnTo>
                    <a:lnTo>
                      <a:pt x="9" y="812"/>
                    </a:lnTo>
                    <a:lnTo>
                      <a:pt x="9" y="817"/>
                    </a:lnTo>
                    <a:lnTo>
                      <a:pt x="9" y="824"/>
                    </a:lnTo>
                    <a:lnTo>
                      <a:pt x="7" y="828"/>
                    </a:lnTo>
                    <a:lnTo>
                      <a:pt x="0" y="832"/>
                    </a:lnTo>
                    <a:lnTo>
                      <a:pt x="0" y="738"/>
                    </a:lnTo>
                    <a:close/>
                    <a:moveTo>
                      <a:pt x="0" y="592"/>
                    </a:moveTo>
                    <a:lnTo>
                      <a:pt x="0" y="464"/>
                    </a:lnTo>
                    <a:lnTo>
                      <a:pt x="5" y="473"/>
                    </a:lnTo>
                    <a:lnTo>
                      <a:pt x="7" y="485"/>
                    </a:lnTo>
                    <a:lnTo>
                      <a:pt x="5" y="492"/>
                    </a:lnTo>
                    <a:lnTo>
                      <a:pt x="5" y="498"/>
                    </a:lnTo>
                    <a:lnTo>
                      <a:pt x="5" y="505"/>
                    </a:lnTo>
                    <a:lnTo>
                      <a:pt x="5" y="514"/>
                    </a:lnTo>
                    <a:lnTo>
                      <a:pt x="5" y="521"/>
                    </a:lnTo>
                    <a:lnTo>
                      <a:pt x="5" y="530"/>
                    </a:lnTo>
                    <a:lnTo>
                      <a:pt x="5" y="539"/>
                    </a:lnTo>
                    <a:lnTo>
                      <a:pt x="5" y="550"/>
                    </a:lnTo>
                    <a:lnTo>
                      <a:pt x="4" y="560"/>
                    </a:lnTo>
                    <a:lnTo>
                      <a:pt x="4" y="570"/>
                    </a:lnTo>
                    <a:lnTo>
                      <a:pt x="3" y="578"/>
                    </a:lnTo>
                    <a:lnTo>
                      <a:pt x="2" y="587"/>
                    </a:lnTo>
                    <a:lnTo>
                      <a:pt x="0" y="589"/>
                    </a:lnTo>
                    <a:lnTo>
                      <a:pt x="0" y="592"/>
                    </a:lnTo>
                    <a:close/>
                    <a:moveTo>
                      <a:pt x="0" y="432"/>
                    </a:moveTo>
                    <a:lnTo>
                      <a:pt x="0" y="357"/>
                    </a:lnTo>
                    <a:lnTo>
                      <a:pt x="0" y="364"/>
                    </a:lnTo>
                    <a:lnTo>
                      <a:pt x="2" y="374"/>
                    </a:lnTo>
                    <a:lnTo>
                      <a:pt x="2" y="384"/>
                    </a:lnTo>
                    <a:lnTo>
                      <a:pt x="3" y="394"/>
                    </a:lnTo>
                    <a:lnTo>
                      <a:pt x="2" y="404"/>
                    </a:lnTo>
                    <a:lnTo>
                      <a:pt x="2" y="414"/>
                    </a:lnTo>
                    <a:lnTo>
                      <a:pt x="0" y="422"/>
                    </a:lnTo>
                    <a:lnTo>
                      <a:pt x="0" y="432"/>
                    </a:lnTo>
                    <a:close/>
                    <a:moveTo>
                      <a:pt x="0" y="331"/>
                    </a:moveTo>
                    <a:lnTo>
                      <a:pt x="0" y="193"/>
                    </a:lnTo>
                    <a:lnTo>
                      <a:pt x="0" y="194"/>
                    </a:lnTo>
                    <a:lnTo>
                      <a:pt x="0" y="197"/>
                    </a:lnTo>
                    <a:lnTo>
                      <a:pt x="2" y="197"/>
                    </a:lnTo>
                    <a:lnTo>
                      <a:pt x="4" y="199"/>
                    </a:lnTo>
                    <a:lnTo>
                      <a:pt x="5" y="204"/>
                    </a:lnTo>
                    <a:lnTo>
                      <a:pt x="5" y="216"/>
                    </a:lnTo>
                    <a:lnTo>
                      <a:pt x="7" y="230"/>
                    </a:lnTo>
                    <a:lnTo>
                      <a:pt x="7" y="248"/>
                    </a:lnTo>
                    <a:lnTo>
                      <a:pt x="8" y="268"/>
                    </a:lnTo>
                    <a:lnTo>
                      <a:pt x="7" y="285"/>
                    </a:lnTo>
                    <a:lnTo>
                      <a:pt x="7" y="303"/>
                    </a:lnTo>
                    <a:lnTo>
                      <a:pt x="4" y="318"/>
                    </a:lnTo>
                    <a:lnTo>
                      <a:pt x="0" y="331"/>
                    </a:lnTo>
                    <a:close/>
                    <a:moveTo>
                      <a:pt x="0" y="78"/>
                    </a:moveTo>
                    <a:lnTo>
                      <a:pt x="0" y="0"/>
                    </a:lnTo>
                    <a:lnTo>
                      <a:pt x="7" y="7"/>
                    </a:lnTo>
                    <a:lnTo>
                      <a:pt x="11" y="19"/>
                    </a:lnTo>
                    <a:lnTo>
                      <a:pt x="14" y="29"/>
                    </a:lnTo>
                    <a:lnTo>
                      <a:pt x="16" y="41"/>
                    </a:lnTo>
                    <a:lnTo>
                      <a:pt x="15" y="51"/>
                    </a:lnTo>
                    <a:lnTo>
                      <a:pt x="13" y="62"/>
                    </a:lnTo>
                    <a:lnTo>
                      <a:pt x="8" y="71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8" name="Freeform 446"/>
              <p:cNvSpPr>
                <a:spLocks/>
              </p:cNvSpPr>
              <p:nvPr/>
            </p:nvSpPr>
            <p:spPr bwMode="auto">
              <a:xfrm>
                <a:off x="516" y="1493"/>
                <a:ext cx="18" cy="292"/>
              </a:xfrm>
              <a:custGeom>
                <a:avLst/>
                <a:gdLst>
                  <a:gd name="T0" fmla="*/ 85 w 91"/>
                  <a:gd name="T1" fmla="*/ 1457 h 1460"/>
                  <a:gd name="T2" fmla="*/ 58 w 91"/>
                  <a:gd name="T3" fmla="*/ 1456 h 1460"/>
                  <a:gd name="T4" fmla="*/ 74 w 91"/>
                  <a:gd name="T5" fmla="*/ 1436 h 1460"/>
                  <a:gd name="T6" fmla="*/ 86 w 91"/>
                  <a:gd name="T7" fmla="*/ 1406 h 1460"/>
                  <a:gd name="T8" fmla="*/ 88 w 91"/>
                  <a:gd name="T9" fmla="*/ 1373 h 1460"/>
                  <a:gd name="T10" fmla="*/ 74 w 91"/>
                  <a:gd name="T11" fmla="*/ 1357 h 1460"/>
                  <a:gd name="T12" fmla="*/ 69 w 91"/>
                  <a:gd name="T13" fmla="*/ 1327 h 1460"/>
                  <a:gd name="T14" fmla="*/ 64 w 91"/>
                  <a:gd name="T15" fmla="*/ 1252 h 1460"/>
                  <a:gd name="T16" fmla="*/ 76 w 91"/>
                  <a:gd name="T17" fmla="*/ 1195 h 1460"/>
                  <a:gd name="T18" fmla="*/ 76 w 91"/>
                  <a:gd name="T19" fmla="*/ 1160 h 1460"/>
                  <a:gd name="T20" fmla="*/ 76 w 91"/>
                  <a:gd name="T21" fmla="*/ 1132 h 1460"/>
                  <a:gd name="T22" fmla="*/ 75 w 91"/>
                  <a:gd name="T23" fmla="*/ 1104 h 1460"/>
                  <a:gd name="T24" fmla="*/ 69 w 91"/>
                  <a:gd name="T25" fmla="*/ 1073 h 1460"/>
                  <a:gd name="T26" fmla="*/ 71 w 91"/>
                  <a:gd name="T27" fmla="*/ 1034 h 1460"/>
                  <a:gd name="T28" fmla="*/ 71 w 91"/>
                  <a:gd name="T29" fmla="*/ 989 h 1460"/>
                  <a:gd name="T30" fmla="*/ 68 w 91"/>
                  <a:gd name="T31" fmla="*/ 949 h 1460"/>
                  <a:gd name="T32" fmla="*/ 67 w 91"/>
                  <a:gd name="T33" fmla="*/ 808 h 1460"/>
                  <a:gd name="T34" fmla="*/ 65 w 91"/>
                  <a:gd name="T35" fmla="*/ 751 h 1460"/>
                  <a:gd name="T36" fmla="*/ 65 w 91"/>
                  <a:gd name="T37" fmla="*/ 709 h 1460"/>
                  <a:gd name="T38" fmla="*/ 74 w 91"/>
                  <a:gd name="T39" fmla="*/ 688 h 1460"/>
                  <a:gd name="T40" fmla="*/ 86 w 91"/>
                  <a:gd name="T41" fmla="*/ 663 h 1460"/>
                  <a:gd name="T42" fmla="*/ 69 w 91"/>
                  <a:gd name="T43" fmla="*/ 634 h 1460"/>
                  <a:gd name="T44" fmla="*/ 59 w 91"/>
                  <a:gd name="T45" fmla="*/ 605 h 1460"/>
                  <a:gd name="T46" fmla="*/ 54 w 91"/>
                  <a:gd name="T47" fmla="*/ 564 h 1460"/>
                  <a:gd name="T48" fmla="*/ 53 w 91"/>
                  <a:gd name="T49" fmla="*/ 489 h 1460"/>
                  <a:gd name="T50" fmla="*/ 60 w 91"/>
                  <a:gd name="T51" fmla="*/ 459 h 1460"/>
                  <a:gd name="T52" fmla="*/ 60 w 91"/>
                  <a:gd name="T53" fmla="*/ 410 h 1460"/>
                  <a:gd name="T54" fmla="*/ 64 w 91"/>
                  <a:gd name="T55" fmla="*/ 361 h 1460"/>
                  <a:gd name="T56" fmla="*/ 67 w 91"/>
                  <a:gd name="T57" fmla="*/ 333 h 1460"/>
                  <a:gd name="T58" fmla="*/ 67 w 91"/>
                  <a:gd name="T59" fmla="*/ 184 h 1460"/>
                  <a:gd name="T60" fmla="*/ 67 w 91"/>
                  <a:gd name="T61" fmla="*/ 37 h 1460"/>
                  <a:gd name="T62" fmla="*/ 43 w 91"/>
                  <a:gd name="T63" fmla="*/ 27 h 1460"/>
                  <a:gd name="T64" fmla="*/ 13 w 91"/>
                  <a:gd name="T65" fmla="*/ 24 h 1460"/>
                  <a:gd name="T66" fmla="*/ 6 w 91"/>
                  <a:gd name="T67" fmla="*/ 2 h 1460"/>
                  <a:gd name="T68" fmla="*/ 37 w 91"/>
                  <a:gd name="T69" fmla="*/ 3 h 1460"/>
                  <a:gd name="T70" fmla="*/ 62 w 91"/>
                  <a:gd name="T71" fmla="*/ 8 h 1460"/>
                  <a:gd name="T72" fmla="*/ 78 w 91"/>
                  <a:gd name="T73" fmla="*/ 20 h 1460"/>
                  <a:gd name="T74" fmla="*/ 88 w 91"/>
                  <a:gd name="T75" fmla="*/ 37 h 1460"/>
                  <a:gd name="T76" fmla="*/ 88 w 91"/>
                  <a:gd name="T77" fmla="*/ 324 h 1460"/>
                  <a:gd name="T78" fmla="*/ 85 w 91"/>
                  <a:gd name="T79" fmla="*/ 359 h 1460"/>
                  <a:gd name="T80" fmla="*/ 80 w 91"/>
                  <a:gd name="T81" fmla="*/ 389 h 1460"/>
                  <a:gd name="T82" fmla="*/ 81 w 91"/>
                  <a:gd name="T83" fmla="*/ 424 h 1460"/>
                  <a:gd name="T84" fmla="*/ 79 w 91"/>
                  <a:gd name="T85" fmla="*/ 464 h 1460"/>
                  <a:gd name="T86" fmla="*/ 78 w 91"/>
                  <a:gd name="T87" fmla="*/ 571 h 1460"/>
                  <a:gd name="T88" fmla="*/ 81 w 91"/>
                  <a:gd name="T89" fmla="*/ 595 h 1460"/>
                  <a:gd name="T90" fmla="*/ 86 w 91"/>
                  <a:gd name="T91" fmla="*/ 619 h 1460"/>
                  <a:gd name="T92" fmla="*/ 88 w 91"/>
                  <a:gd name="T93" fmla="*/ 704 h 1460"/>
                  <a:gd name="T94" fmla="*/ 86 w 91"/>
                  <a:gd name="T95" fmla="*/ 746 h 1460"/>
                  <a:gd name="T96" fmla="*/ 85 w 91"/>
                  <a:gd name="T97" fmla="*/ 790 h 1460"/>
                  <a:gd name="T98" fmla="*/ 91 w 91"/>
                  <a:gd name="T99" fmla="*/ 818 h 1460"/>
                  <a:gd name="T100" fmla="*/ 88 w 91"/>
                  <a:gd name="T101" fmla="*/ 964 h 1460"/>
                  <a:gd name="T102" fmla="*/ 90 w 91"/>
                  <a:gd name="T103" fmla="*/ 1065 h 1460"/>
                  <a:gd name="T104" fmla="*/ 89 w 91"/>
                  <a:gd name="T105" fmla="*/ 1086 h 1460"/>
                  <a:gd name="T106" fmla="*/ 85 w 91"/>
                  <a:gd name="T107" fmla="*/ 1247 h 1460"/>
                  <a:gd name="T108" fmla="*/ 89 w 91"/>
                  <a:gd name="T109" fmla="*/ 1311 h 1460"/>
                  <a:gd name="T110" fmla="*/ 84 w 91"/>
                  <a:gd name="T111" fmla="*/ 1366 h 1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460">
                    <a:moveTo>
                      <a:pt x="84" y="1366"/>
                    </a:moveTo>
                    <a:lnTo>
                      <a:pt x="91" y="1363"/>
                    </a:lnTo>
                    <a:lnTo>
                      <a:pt x="91" y="1457"/>
                    </a:lnTo>
                    <a:lnTo>
                      <a:pt x="85" y="1457"/>
                    </a:lnTo>
                    <a:lnTo>
                      <a:pt x="80" y="1458"/>
                    </a:lnTo>
                    <a:lnTo>
                      <a:pt x="74" y="1458"/>
                    </a:lnTo>
                    <a:lnTo>
                      <a:pt x="67" y="1460"/>
                    </a:lnTo>
                    <a:lnTo>
                      <a:pt x="58" y="1456"/>
                    </a:lnTo>
                    <a:lnTo>
                      <a:pt x="55" y="1449"/>
                    </a:lnTo>
                    <a:lnTo>
                      <a:pt x="58" y="1440"/>
                    </a:lnTo>
                    <a:lnTo>
                      <a:pt x="67" y="1437"/>
                    </a:lnTo>
                    <a:lnTo>
                      <a:pt x="74" y="1436"/>
                    </a:lnTo>
                    <a:lnTo>
                      <a:pt x="83" y="1435"/>
                    </a:lnTo>
                    <a:lnTo>
                      <a:pt x="83" y="1424"/>
                    </a:lnTo>
                    <a:lnTo>
                      <a:pt x="84" y="1415"/>
                    </a:lnTo>
                    <a:lnTo>
                      <a:pt x="86" y="1406"/>
                    </a:lnTo>
                    <a:lnTo>
                      <a:pt x="89" y="1399"/>
                    </a:lnTo>
                    <a:lnTo>
                      <a:pt x="89" y="1390"/>
                    </a:lnTo>
                    <a:lnTo>
                      <a:pt x="89" y="1382"/>
                    </a:lnTo>
                    <a:lnTo>
                      <a:pt x="88" y="1373"/>
                    </a:lnTo>
                    <a:lnTo>
                      <a:pt x="84" y="1366"/>
                    </a:lnTo>
                    <a:lnTo>
                      <a:pt x="80" y="1361"/>
                    </a:lnTo>
                    <a:lnTo>
                      <a:pt x="76" y="1359"/>
                    </a:lnTo>
                    <a:lnTo>
                      <a:pt x="74" y="1357"/>
                    </a:lnTo>
                    <a:lnTo>
                      <a:pt x="73" y="1356"/>
                    </a:lnTo>
                    <a:lnTo>
                      <a:pt x="71" y="1351"/>
                    </a:lnTo>
                    <a:lnTo>
                      <a:pt x="71" y="1346"/>
                    </a:lnTo>
                    <a:lnTo>
                      <a:pt x="69" y="1327"/>
                    </a:lnTo>
                    <a:lnTo>
                      <a:pt x="67" y="1310"/>
                    </a:lnTo>
                    <a:lnTo>
                      <a:pt x="64" y="1290"/>
                    </a:lnTo>
                    <a:lnTo>
                      <a:pt x="64" y="1271"/>
                    </a:lnTo>
                    <a:lnTo>
                      <a:pt x="64" y="1252"/>
                    </a:lnTo>
                    <a:lnTo>
                      <a:pt x="67" y="1233"/>
                    </a:lnTo>
                    <a:lnTo>
                      <a:pt x="69" y="1216"/>
                    </a:lnTo>
                    <a:lnTo>
                      <a:pt x="76" y="1201"/>
                    </a:lnTo>
                    <a:lnTo>
                      <a:pt x="76" y="1195"/>
                    </a:lnTo>
                    <a:lnTo>
                      <a:pt x="76" y="1187"/>
                    </a:lnTo>
                    <a:lnTo>
                      <a:pt x="76" y="1179"/>
                    </a:lnTo>
                    <a:lnTo>
                      <a:pt x="78" y="1170"/>
                    </a:lnTo>
                    <a:lnTo>
                      <a:pt x="76" y="1160"/>
                    </a:lnTo>
                    <a:lnTo>
                      <a:pt x="76" y="1151"/>
                    </a:lnTo>
                    <a:lnTo>
                      <a:pt x="76" y="1143"/>
                    </a:lnTo>
                    <a:lnTo>
                      <a:pt x="76" y="1139"/>
                    </a:lnTo>
                    <a:lnTo>
                      <a:pt x="76" y="1132"/>
                    </a:lnTo>
                    <a:lnTo>
                      <a:pt x="76" y="1125"/>
                    </a:lnTo>
                    <a:lnTo>
                      <a:pt x="76" y="1119"/>
                    </a:lnTo>
                    <a:lnTo>
                      <a:pt x="78" y="1114"/>
                    </a:lnTo>
                    <a:lnTo>
                      <a:pt x="75" y="1104"/>
                    </a:lnTo>
                    <a:lnTo>
                      <a:pt x="69" y="1096"/>
                    </a:lnTo>
                    <a:lnTo>
                      <a:pt x="65" y="1088"/>
                    </a:lnTo>
                    <a:lnTo>
                      <a:pt x="67" y="1081"/>
                    </a:lnTo>
                    <a:lnTo>
                      <a:pt x="69" y="1073"/>
                    </a:lnTo>
                    <a:lnTo>
                      <a:pt x="71" y="1067"/>
                    </a:lnTo>
                    <a:lnTo>
                      <a:pt x="71" y="1056"/>
                    </a:lnTo>
                    <a:lnTo>
                      <a:pt x="71" y="1045"/>
                    </a:lnTo>
                    <a:lnTo>
                      <a:pt x="71" y="1034"/>
                    </a:lnTo>
                    <a:lnTo>
                      <a:pt x="71" y="1023"/>
                    </a:lnTo>
                    <a:lnTo>
                      <a:pt x="71" y="1011"/>
                    </a:lnTo>
                    <a:lnTo>
                      <a:pt x="71" y="1000"/>
                    </a:lnTo>
                    <a:lnTo>
                      <a:pt x="71" y="989"/>
                    </a:lnTo>
                    <a:lnTo>
                      <a:pt x="71" y="979"/>
                    </a:lnTo>
                    <a:lnTo>
                      <a:pt x="65" y="971"/>
                    </a:lnTo>
                    <a:lnTo>
                      <a:pt x="64" y="959"/>
                    </a:lnTo>
                    <a:lnTo>
                      <a:pt x="68" y="949"/>
                    </a:lnTo>
                    <a:lnTo>
                      <a:pt x="76" y="943"/>
                    </a:lnTo>
                    <a:lnTo>
                      <a:pt x="76" y="833"/>
                    </a:lnTo>
                    <a:lnTo>
                      <a:pt x="70" y="821"/>
                    </a:lnTo>
                    <a:lnTo>
                      <a:pt x="67" y="808"/>
                    </a:lnTo>
                    <a:lnTo>
                      <a:pt x="65" y="793"/>
                    </a:lnTo>
                    <a:lnTo>
                      <a:pt x="65" y="780"/>
                    </a:lnTo>
                    <a:lnTo>
                      <a:pt x="64" y="765"/>
                    </a:lnTo>
                    <a:lnTo>
                      <a:pt x="65" y="751"/>
                    </a:lnTo>
                    <a:lnTo>
                      <a:pt x="65" y="738"/>
                    </a:lnTo>
                    <a:lnTo>
                      <a:pt x="67" y="728"/>
                    </a:lnTo>
                    <a:lnTo>
                      <a:pt x="65" y="717"/>
                    </a:lnTo>
                    <a:lnTo>
                      <a:pt x="65" y="709"/>
                    </a:lnTo>
                    <a:lnTo>
                      <a:pt x="65" y="703"/>
                    </a:lnTo>
                    <a:lnTo>
                      <a:pt x="68" y="698"/>
                    </a:lnTo>
                    <a:lnTo>
                      <a:pt x="69" y="693"/>
                    </a:lnTo>
                    <a:lnTo>
                      <a:pt x="74" y="688"/>
                    </a:lnTo>
                    <a:lnTo>
                      <a:pt x="79" y="683"/>
                    </a:lnTo>
                    <a:lnTo>
                      <a:pt x="88" y="680"/>
                    </a:lnTo>
                    <a:lnTo>
                      <a:pt x="86" y="671"/>
                    </a:lnTo>
                    <a:lnTo>
                      <a:pt x="86" y="663"/>
                    </a:lnTo>
                    <a:lnTo>
                      <a:pt x="85" y="655"/>
                    </a:lnTo>
                    <a:lnTo>
                      <a:pt x="84" y="647"/>
                    </a:lnTo>
                    <a:lnTo>
                      <a:pt x="75" y="640"/>
                    </a:lnTo>
                    <a:lnTo>
                      <a:pt x="69" y="634"/>
                    </a:lnTo>
                    <a:lnTo>
                      <a:pt x="64" y="626"/>
                    </a:lnTo>
                    <a:lnTo>
                      <a:pt x="63" y="620"/>
                    </a:lnTo>
                    <a:lnTo>
                      <a:pt x="59" y="613"/>
                    </a:lnTo>
                    <a:lnTo>
                      <a:pt x="59" y="605"/>
                    </a:lnTo>
                    <a:lnTo>
                      <a:pt x="59" y="595"/>
                    </a:lnTo>
                    <a:lnTo>
                      <a:pt x="60" y="585"/>
                    </a:lnTo>
                    <a:lnTo>
                      <a:pt x="57" y="578"/>
                    </a:lnTo>
                    <a:lnTo>
                      <a:pt x="54" y="564"/>
                    </a:lnTo>
                    <a:lnTo>
                      <a:pt x="53" y="547"/>
                    </a:lnTo>
                    <a:lnTo>
                      <a:pt x="53" y="527"/>
                    </a:lnTo>
                    <a:lnTo>
                      <a:pt x="53" y="506"/>
                    </a:lnTo>
                    <a:lnTo>
                      <a:pt x="53" y="489"/>
                    </a:lnTo>
                    <a:lnTo>
                      <a:pt x="54" y="474"/>
                    </a:lnTo>
                    <a:lnTo>
                      <a:pt x="57" y="468"/>
                    </a:lnTo>
                    <a:lnTo>
                      <a:pt x="58" y="462"/>
                    </a:lnTo>
                    <a:lnTo>
                      <a:pt x="60" y="459"/>
                    </a:lnTo>
                    <a:lnTo>
                      <a:pt x="60" y="445"/>
                    </a:lnTo>
                    <a:lnTo>
                      <a:pt x="62" y="434"/>
                    </a:lnTo>
                    <a:lnTo>
                      <a:pt x="60" y="421"/>
                    </a:lnTo>
                    <a:lnTo>
                      <a:pt x="60" y="410"/>
                    </a:lnTo>
                    <a:lnTo>
                      <a:pt x="59" y="397"/>
                    </a:lnTo>
                    <a:lnTo>
                      <a:pt x="60" y="385"/>
                    </a:lnTo>
                    <a:lnTo>
                      <a:pt x="60" y="372"/>
                    </a:lnTo>
                    <a:lnTo>
                      <a:pt x="64" y="361"/>
                    </a:lnTo>
                    <a:lnTo>
                      <a:pt x="64" y="353"/>
                    </a:lnTo>
                    <a:lnTo>
                      <a:pt x="65" y="346"/>
                    </a:lnTo>
                    <a:lnTo>
                      <a:pt x="65" y="340"/>
                    </a:lnTo>
                    <a:lnTo>
                      <a:pt x="67" y="333"/>
                    </a:lnTo>
                    <a:lnTo>
                      <a:pt x="67" y="296"/>
                    </a:lnTo>
                    <a:lnTo>
                      <a:pt x="67" y="259"/>
                    </a:lnTo>
                    <a:lnTo>
                      <a:pt x="67" y="221"/>
                    </a:lnTo>
                    <a:lnTo>
                      <a:pt x="67" y="184"/>
                    </a:lnTo>
                    <a:lnTo>
                      <a:pt x="67" y="147"/>
                    </a:lnTo>
                    <a:lnTo>
                      <a:pt x="67" y="110"/>
                    </a:lnTo>
                    <a:lnTo>
                      <a:pt x="67" y="73"/>
                    </a:lnTo>
                    <a:lnTo>
                      <a:pt x="67" y="37"/>
                    </a:lnTo>
                    <a:lnTo>
                      <a:pt x="60" y="32"/>
                    </a:lnTo>
                    <a:lnTo>
                      <a:pt x="55" y="29"/>
                    </a:lnTo>
                    <a:lnTo>
                      <a:pt x="48" y="28"/>
                    </a:lnTo>
                    <a:lnTo>
                      <a:pt x="43" y="27"/>
                    </a:lnTo>
                    <a:lnTo>
                      <a:pt x="38" y="26"/>
                    </a:lnTo>
                    <a:lnTo>
                      <a:pt x="34" y="24"/>
                    </a:lnTo>
                    <a:lnTo>
                      <a:pt x="24" y="23"/>
                    </a:lnTo>
                    <a:lnTo>
                      <a:pt x="13" y="24"/>
                    </a:lnTo>
                    <a:lnTo>
                      <a:pt x="3" y="21"/>
                    </a:lnTo>
                    <a:lnTo>
                      <a:pt x="0" y="13"/>
                    </a:lnTo>
                    <a:lnTo>
                      <a:pt x="1" y="6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21" y="1"/>
                    </a:lnTo>
                    <a:lnTo>
                      <a:pt x="28" y="1"/>
                    </a:lnTo>
                    <a:lnTo>
                      <a:pt x="37" y="3"/>
                    </a:lnTo>
                    <a:lnTo>
                      <a:pt x="43" y="6"/>
                    </a:lnTo>
                    <a:lnTo>
                      <a:pt x="50" y="8"/>
                    </a:lnTo>
                    <a:lnTo>
                      <a:pt x="55" y="8"/>
                    </a:lnTo>
                    <a:lnTo>
                      <a:pt x="62" y="8"/>
                    </a:lnTo>
                    <a:lnTo>
                      <a:pt x="65" y="11"/>
                    </a:lnTo>
                    <a:lnTo>
                      <a:pt x="73" y="17"/>
                    </a:lnTo>
                    <a:lnTo>
                      <a:pt x="71" y="20"/>
                    </a:lnTo>
                    <a:lnTo>
                      <a:pt x="78" y="20"/>
                    </a:lnTo>
                    <a:lnTo>
                      <a:pt x="83" y="22"/>
                    </a:lnTo>
                    <a:lnTo>
                      <a:pt x="85" y="26"/>
                    </a:lnTo>
                    <a:lnTo>
                      <a:pt x="88" y="32"/>
                    </a:lnTo>
                    <a:lnTo>
                      <a:pt x="88" y="37"/>
                    </a:lnTo>
                    <a:lnTo>
                      <a:pt x="88" y="44"/>
                    </a:lnTo>
                    <a:lnTo>
                      <a:pt x="88" y="52"/>
                    </a:lnTo>
                    <a:lnTo>
                      <a:pt x="88" y="60"/>
                    </a:lnTo>
                    <a:lnTo>
                      <a:pt x="88" y="324"/>
                    </a:lnTo>
                    <a:lnTo>
                      <a:pt x="86" y="333"/>
                    </a:lnTo>
                    <a:lnTo>
                      <a:pt x="86" y="343"/>
                    </a:lnTo>
                    <a:lnTo>
                      <a:pt x="85" y="350"/>
                    </a:lnTo>
                    <a:lnTo>
                      <a:pt x="85" y="359"/>
                    </a:lnTo>
                    <a:lnTo>
                      <a:pt x="84" y="366"/>
                    </a:lnTo>
                    <a:lnTo>
                      <a:pt x="83" y="374"/>
                    </a:lnTo>
                    <a:lnTo>
                      <a:pt x="80" y="381"/>
                    </a:lnTo>
                    <a:lnTo>
                      <a:pt x="80" y="389"/>
                    </a:lnTo>
                    <a:lnTo>
                      <a:pt x="80" y="397"/>
                    </a:lnTo>
                    <a:lnTo>
                      <a:pt x="80" y="407"/>
                    </a:lnTo>
                    <a:lnTo>
                      <a:pt x="80" y="416"/>
                    </a:lnTo>
                    <a:lnTo>
                      <a:pt x="81" y="424"/>
                    </a:lnTo>
                    <a:lnTo>
                      <a:pt x="81" y="433"/>
                    </a:lnTo>
                    <a:lnTo>
                      <a:pt x="83" y="443"/>
                    </a:lnTo>
                    <a:lnTo>
                      <a:pt x="80" y="454"/>
                    </a:lnTo>
                    <a:lnTo>
                      <a:pt x="79" y="464"/>
                    </a:lnTo>
                    <a:lnTo>
                      <a:pt x="76" y="473"/>
                    </a:lnTo>
                    <a:lnTo>
                      <a:pt x="76" y="485"/>
                    </a:lnTo>
                    <a:lnTo>
                      <a:pt x="76" y="568"/>
                    </a:lnTo>
                    <a:lnTo>
                      <a:pt x="78" y="571"/>
                    </a:lnTo>
                    <a:lnTo>
                      <a:pt x="80" y="576"/>
                    </a:lnTo>
                    <a:lnTo>
                      <a:pt x="80" y="582"/>
                    </a:lnTo>
                    <a:lnTo>
                      <a:pt x="81" y="589"/>
                    </a:lnTo>
                    <a:lnTo>
                      <a:pt x="81" y="595"/>
                    </a:lnTo>
                    <a:lnTo>
                      <a:pt x="81" y="603"/>
                    </a:lnTo>
                    <a:lnTo>
                      <a:pt x="81" y="609"/>
                    </a:lnTo>
                    <a:lnTo>
                      <a:pt x="83" y="614"/>
                    </a:lnTo>
                    <a:lnTo>
                      <a:pt x="86" y="619"/>
                    </a:lnTo>
                    <a:lnTo>
                      <a:pt x="91" y="625"/>
                    </a:lnTo>
                    <a:lnTo>
                      <a:pt x="91" y="703"/>
                    </a:lnTo>
                    <a:lnTo>
                      <a:pt x="88" y="703"/>
                    </a:lnTo>
                    <a:lnTo>
                      <a:pt x="88" y="704"/>
                    </a:lnTo>
                    <a:lnTo>
                      <a:pt x="86" y="714"/>
                    </a:lnTo>
                    <a:lnTo>
                      <a:pt x="86" y="725"/>
                    </a:lnTo>
                    <a:lnTo>
                      <a:pt x="86" y="735"/>
                    </a:lnTo>
                    <a:lnTo>
                      <a:pt x="86" y="746"/>
                    </a:lnTo>
                    <a:lnTo>
                      <a:pt x="85" y="756"/>
                    </a:lnTo>
                    <a:lnTo>
                      <a:pt x="85" y="767"/>
                    </a:lnTo>
                    <a:lnTo>
                      <a:pt x="85" y="779"/>
                    </a:lnTo>
                    <a:lnTo>
                      <a:pt x="85" y="790"/>
                    </a:lnTo>
                    <a:lnTo>
                      <a:pt x="85" y="796"/>
                    </a:lnTo>
                    <a:lnTo>
                      <a:pt x="86" y="803"/>
                    </a:lnTo>
                    <a:lnTo>
                      <a:pt x="89" y="811"/>
                    </a:lnTo>
                    <a:lnTo>
                      <a:pt x="91" y="818"/>
                    </a:lnTo>
                    <a:lnTo>
                      <a:pt x="91" y="956"/>
                    </a:lnTo>
                    <a:lnTo>
                      <a:pt x="89" y="957"/>
                    </a:lnTo>
                    <a:lnTo>
                      <a:pt x="88" y="959"/>
                    </a:lnTo>
                    <a:lnTo>
                      <a:pt x="88" y="964"/>
                    </a:lnTo>
                    <a:lnTo>
                      <a:pt x="89" y="971"/>
                    </a:lnTo>
                    <a:lnTo>
                      <a:pt x="91" y="982"/>
                    </a:lnTo>
                    <a:lnTo>
                      <a:pt x="91" y="1057"/>
                    </a:lnTo>
                    <a:lnTo>
                      <a:pt x="90" y="1065"/>
                    </a:lnTo>
                    <a:lnTo>
                      <a:pt x="89" y="1073"/>
                    </a:lnTo>
                    <a:lnTo>
                      <a:pt x="88" y="1080"/>
                    </a:lnTo>
                    <a:lnTo>
                      <a:pt x="88" y="1083"/>
                    </a:lnTo>
                    <a:lnTo>
                      <a:pt x="89" y="1086"/>
                    </a:lnTo>
                    <a:lnTo>
                      <a:pt x="91" y="1089"/>
                    </a:lnTo>
                    <a:lnTo>
                      <a:pt x="91" y="1217"/>
                    </a:lnTo>
                    <a:lnTo>
                      <a:pt x="86" y="1232"/>
                    </a:lnTo>
                    <a:lnTo>
                      <a:pt x="85" y="1247"/>
                    </a:lnTo>
                    <a:lnTo>
                      <a:pt x="85" y="1263"/>
                    </a:lnTo>
                    <a:lnTo>
                      <a:pt x="86" y="1279"/>
                    </a:lnTo>
                    <a:lnTo>
                      <a:pt x="86" y="1294"/>
                    </a:lnTo>
                    <a:lnTo>
                      <a:pt x="89" y="1311"/>
                    </a:lnTo>
                    <a:lnTo>
                      <a:pt x="90" y="1326"/>
                    </a:lnTo>
                    <a:lnTo>
                      <a:pt x="91" y="1343"/>
                    </a:lnTo>
                    <a:lnTo>
                      <a:pt x="91" y="1363"/>
                    </a:lnTo>
                    <a:lnTo>
                      <a:pt x="84" y="136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79" name="Freeform 447"/>
              <p:cNvSpPr>
                <a:spLocks/>
              </p:cNvSpPr>
              <p:nvPr/>
            </p:nvSpPr>
            <p:spPr bwMode="auto">
              <a:xfrm>
                <a:off x="446" y="1490"/>
                <a:ext cx="18" cy="291"/>
              </a:xfrm>
              <a:custGeom>
                <a:avLst/>
                <a:gdLst>
                  <a:gd name="T0" fmla="*/ 1 w 91"/>
                  <a:gd name="T1" fmla="*/ 1325 h 1458"/>
                  <a:gd name="T2" fmla="*/ 5 w 91"/>
                  <a:gd name="T3" fmla="*/ 1261 h 1458"/>
                  <a:gd name="T4" fmla="*/ 1 w 91"/>
                  <a:gd name="T5" fmla="*/ 1087 h 1458"/>
                  <a:gd name="T6" fmla="*/ 1 w 91"/>
                  <a:gd name="T7" fmla="*/ 1072 h 1458"/>
                  <a:gd name="T8" fmla="*/ 1 w 91"/>
                  <a:gd name="T9" fmla="*/ 973 h 1458"/>
                  <a:gd name="T10" fmla="*/ 3 w 91"/>
                  <a:gd name="T11" fmla="*/ 957 h 1458"/>
                  <a:gd name="T12" fmla="*/ 1 w 91"/>
                  <a:gd name="T13" fmla="*/ 809 h 1458"/>
                  <a:gd name="T14" fmla="*/ 3 w 91"/>
                  <a:gd name="T15" fmla="*/ 777 h 1458"/>
                  <a:gd name="T16" fmla="*/ 3 w 91"/>
                  <a:gd name="T17" fmla="*/ 733 h 1458"/>
                  <a:gd name="T18" fmla="*/ 1 w 91"/>
                  <a:gd name="T19" fmla="*/ 701 h 1458"/>
                  <a:gd name="T20" fmla="*/ 8 w 91"/>
                  <a:gd name="T21" fmla="*/ 607 h 1458"/>
                  <a:gd name="T22" fmla="*/ 8 w 91"/>
                  <a:gd name="T23" fmla="*/ 580 h 1458"/>
                  <a:gd name="T24" fmla="*/ 15 w 91"/>
                  <a:gd name="T25" fmla="*/ 483 h 1458"/>
                  <a:gd name="T26" fmla="*/ 10 w 91"/>
                  <a:gd name="T27" fmla="*/ 441 h 1458"/>
                  <a:gd name="T28" fmla="*/ 11 w 91"/>
                  <a:gd name="T29" fmla="*/ 405 h 1458"/>
                  <a:gd name="T30" fmla="*/ 10 w 91"/>
                  <a:gd name="T31" fmla="*/ 372 h 1458"/>
                  <a:gd name="T32" fmla="*/ 2 w 91"/>
                  <a:gd name="T33" fmla="*/ 341 h 1458"/>
                  <a:gd name="T34" fmla="*/ 2 w 91"/>
                  <a:gd name="T35" fmla="*/ 51 h 1458"/>
                  <a:gd name="T36" fmla="*/ 2 w 91"/>
                  <a:gd name="T37" fmla="*/ 24 h 1458"/>
                  <a:gd name="T38" fmla="*/ 18 w 91"/>
                  <a:gd name="T39" fmla="*/ 15 h 1458"/>
                  <a:gd name="T40" fmla="*/ 42 w 91"/>
                  <a:gd name="T41" fmla="*/ 6 h 1458"/>
                  <a:gd name="T42" fmla="*/ 69 w 91"/>
                  <a:gd name="T43" fmla="*/ 0 h 1458"/>
                  <a:gd name="T44" fmla="*/ 91 w 91"/>
                  <a:gd name="T45" fmla="*/ 12 h 1458"/>
                  <a:gd name="T46" fmla="*/ 55 w 91"/>
                  <a:gd name="T47" fmla="*/ 22 h 1458"/>
                  <a:gd name="T48" fmla="*/ 34 w 91"/>
                  <a:gd name="T49" fmla="*/ 27 h 1458"/>
                  <a:gd name="T50" fmla="*/ 26 w 91"/>
                  <a:gd name="T51" fmla="*/ 109 h 1458"/>
                  <a:gd name="T52" fmla="*/ 26 w 91"/>
                  <a:gd name="T53" fmla="*/ 256 h 1458"/>
                  <a:gd name="T54" fmla="*/ 25 w 91"/>
                  <a:gd name="T55" fmla="*/ 344 h 1458"/>
                  <a:gd name="T56" fmla="*/ 29 w 91"/>
                  <a:gd name="T57" fmla="*/ 383 h 1458"/>
                  <a:gd name="T58" fmla="*/ 28 w 91"/>
                  <a:gd name="T59" fmla="*/ 432 h 1458"/>
                  <a:gd name="T60" fmla="*/ 34 w 91"/>
                  <a:gd name="T61" fmla="*/ 466 h 1458"/>
                  <a:gd name="T62" fmla="*/ 37 w 91"/>
                  <a:gd name="T63" fmla="*/ 525 h 1458"/>
                  <a:gd name="T64" fmla="*/ 29 w 91"/>
                  <a:gd name="T65" fmla="*/ 583 h 1458"/>
                  <a:gd name="T66" fmla="*/ 28 w 91"/>
                  <a:gd name="T67" fmla="*/ 618 h 1458"/>
                  <a:gd name="T68" fmla="*/ 7 w 91"/>
                  <a:gd name="T69" fmla="*/ 645 h 1458"/>
                  <a:gd name="T70" fmla="*/ 3 w 91"/>
                  <a:gd name="T71" fmla="*/ 677 h 1458"/>
                  <a:gd name="T72" fmla="*/ 23 w 91"/>
                  <a:gd name="T73" fmla="*/ 696 h 1458"/>
                  <a:gd name="T74" fmla="*/ 26 w 91"/>
                  <a:gd name="T75" fmla="*/ 726 h 1458"/>
                  <a:gd name="T76" fmla="*/ 26 w 91"/>
                  <a:gd name="T77" fmla="*/ 778 h 1458"/>
                  <a:gd name="T78" fmla="*/ 15 w 91"/>
                  <a:gd name="T79" fmla="*/ 831 h 1458"/>
                  <a:gd name="T80" fmla="*/ 23 w 91"/>
                  <a:gd name="T81" fmla="*/ 968 h 1458"/>
                  <a:gd name="T82" fmla="*/ 18 w 91"/>
                  <a:gd name="T83" fmla="*/ 1009 h 1458"/>
                  <a:gd name="T84" fmla="*/ 18 w 91"/>
                  <a:gd name="T85" fmla="*/ 1054 h 1458"/>
                  <a:gd name="T86" fmla="*/ 25 w 91"/>
                  <a:gd name="T87" fmla="*/ 1086 h 1458"/>
                  <a:gd name="T88" fmla="*/ 13 w 91"/>
                  <a:gd name="T89" fmla="*/ 1124 h 1458"/>
                  <a:gd name="T90" fmla="*/ 12 w 91"/>
                  <a:gd name="T91" fmla="*/ 1158 h 1458"/>
                  <a:gd name="T92" fmla="*/ 12 w 91"/>
                  <a:gd name="T93" fmla="*/ 1193 h 1458"/>
                  <a:gd name="T94" fmla="*/ 23 w 91"/>
                  <a:gd name="T95" fmla="*/ 1250 h 1458"/>
                  <a:gd name="T96" fmla="*/ 20 w 91"/>
                  <a:gd name="T97" fmla="*/ 1325 h 1458"/>
                  <a:gd name="T98" fmla="*/ 15 w 91"/>
                  <a:gd name="T99" fmla="*/ 1355 h 1458"/>
                  <a:gd name="T100" fmla="*/ 1 w 91"/>
                  <a:gd name="T101" fmla="*/ 1372 h 1458"/>
                  <a:gd name="T102" fmla="*/ 3 w 91"/>
                  <a:gd name="T103" fmla="*/ 1406 h 1458"/>
                  <a:gd name="T104" fmla="*/ 17 w 91"/>
                  <a:gd name="T105" fmla="*/ 1434 h 1458"/>
                  <a:gd name="T106" fmla="*/ 32 w 91"/>
                  <a:gd name="T107" fmla="*/ 1454 h 1458"/>
                  <a:gd name="T108" fmla="*/ 3 w 91"/>
                  <a:gd name="T109" fmla="*/ 1455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1" h="1458">
                    <a:moveTo>
                      <a:pt x="6" y="1363"/>
                    </a:moveTo>
                    <a:lnTo>
                      <a:pt x="1" y="1361"/>
                    </a:lnTo>
                    <a:lnTo>
                      <a:pt x="1" y="1341"/>
                    </a:lnTo>
                    <a:lnTo>
                      <a:pt x="1" y="1325"/>
                    </a:lnTo>
                    <a:lnTo>
                      <a:pt x="2" y="1309"/>
                    </a:lnTo>
                    <a:lnTo>
                      <a:pt x="2" y="1293"/>
                    </a:lnTo>
                    <a:lnTo>
                      <a:pt x="5" y="1277"/>
                    </a:lnTo>
                    <a:lnTo>
                      <a:pt x="5" y="1261"/>
                    </a:lnTo>
                    <a:lnTo>
                      <a:pt x="5" y="1245"/>
                    </a:lnTo>
                    <a:lnTo>
                      <a:pt x="3" y="1230"/>
                    </a:lnTo>
                    <a:lnTo>
                      <a:pt x="1" y="1215"/>
                    </a:lnTo>
                    <a:lnTo>
                      <a:pt x="1" y="1087"/>
                    </a:lnTo>
                    <a:lnTo>
                      <a:pt x="1" y="1084"/>
                    </a:lnTo>
                    <a:lnTo>
                      <a:pt x="3" y="1081"/>
                    </a:lnTo>
                    <a:lnTo>
                      <a:pt x="2" y="1077"/>
                    </a:lnTo>
                    <a:lnTo>
                      <a:pt x="1" y="1072"/>
                    </a:lnTo>
                    <a:lnTo>
                      <a:pt x="1" y="1064"/>
                    </a:lnTo>
                    <a:lnTo>
                      <a:pt x="1" y="1056"/>
                    </a:lnTo>
                    <a:lnTo>
                      <a:pt x="1" y="981"/>
                    </a:lnTo>
                    <a:lnTo>
                      <a:pt x="1" y="973"/>
                    </a:lnTo>
                    <a:lnTo>
                      <a:pt x="1" y="968"/>
                    </a:lnTo>
                    <a:lnTo>
                      <a:pt x="2" y="965"/>
                    </a:lnTo>
                    <a:lnTo>
                      <a:pt x="3" y="965"/>
                    </a:lnTo>
                    <a:lnTo>
                      <a:pt x="3" y="957"/>
                    </a:lnTo>
                    <a:lnTo>
                      <a:pt x="1" y="955"/>
                    </a:lnTo>
                    <a:lnTo>
                      <a:pt x="1" y="954"/>
                    </a:lnTo>
                    <a:lnTo>
                      <a:pt x="1" y="816"/>
                    </a:lnTo>
                    <a:lnTo>
                      <a:pt x="1" y="809"/>
                    </a:lnTo>
                    <a:lnTo>
                      <a:pt x="2" y="803"/>
                    </a:lnTo>
                    <a:lnTo>
                      <a:pt x="2" y="795"/>
                    </a:lnTo>
                    <a:lnTo>
                      <a:pt x="3" y="788"/>
                    </a:lnTo>
                    <a:lnTo>
                      <a:pt x="3" y="777"/>
                    </a:lnTo>
                    <a:lnTo>
                      <a:pt x="3" y="765"/>
                    </a:lnTo>
                    <a:lnTo>
                      <a:pt x="3" y="754"/>
                    </a:lnTo>
                    <a:lnTo>
                      <a:pt x="3" y="744"/>
                    </a:lnTo>
                    <a:lnTo>
                      <a:pt x="3" y="733"/>
                    </a:lnTo>
                    <a:lnTo>
                      <a:pt x="3" y="723"/>
                    </a:lnTo>
                    <a:lnTo>
                      <a:pt x="3" y="712"/>
                    </a:lnTo>
                    <a:lnTo>
                      <a:pt x="3" y="702"/>
                    </a:lnTo>
                    <a:lnTo>
                      <a:pt x="1" y="701"/>
                    </a:lnTo>
                    <a:lnTo>
                      <a:pt x="1" y="623"/>
                    </a:lnTo>
                    <a:lnTo>
                      <a:pt x="3" y="617"/>
                    </a:lnTo>
                    <a:lnTo>
                      <a:pt x="10" y="613"/>
                    </a:lnTo>
                    <a:lnTo>
                      <a:pt x="8" y="607"/>
                    </a:lnTo>
                    <a:lnTo>
                      <a:pt x="8" y="602"/>
                    </a:lnTo>
                    <a:lnTo>
                      <a:pt x="8" y="594"/>
                    </a:lnTo>
                    <a:lnTo>
                      <a:pt x="8" y="587"/>
                    </a:lnTo>
                    <a:lnTo>
                      <a:pt x="8" y="580"/>
                    </a:lnTo>
                    <a:lnTo>
                      <a:pt x="10" y="573"/>
                    </a:lnTo>
                    <a:lnTo>
                      <a:pt x="11" y="568"/>
                    </a:lnTo>
                    <a:lnTo>
                      <a:pt x="15" y="567"/>
                    </a:lnTo>
                    <a:lnTo>
                      <a:pt x="15" y="483"/>
                    </a:lnTo>
                    <a:lnTo>
                      <a:pt x="13" y="472"/>
                    </a:lnTo>
                    <a:lnTo>
                      <a:pt x="12" y="462"/>
                    </a:lnTo>
                    <a:lnTo>
                      <a:pt x="10" y="452"/>
                    </a:lnTo>
                    <a:lnTo>
                      <a:pt x="10" y="441"/>
                    </a:lnTo>
                    <a:lnTo>
                      <a:pt x="10" y="431"/>
                    </a:lnTo>
                    <a:lnTo>
                      <a:pt x="10" y="422"/>
                    </a:lnTo>
                    <a:lnTo>
                      <a:pt x="10" y="414"/>
                    </a:lnTo>
                    <a:lnTo>
                      <a:pt x="11" y="405"/>
                    </a:lnTo>
                    <a:lnTo>
                      <a:pt x="10" y="395"/>
                    </a:lnTo>
                    <a:lnTo>
                      <a:pt x="10" y="386"/>
                    </a:lnTo>
                    <a:lnTo>
                      <a:pt x="10" y="379"/>
                    </a:lnTo>
                    <a:lnTo>
                      <a:pt x="10" y="372"/>
                    </a:lnTo>
                    <a:lnTo>
                      <a:pt x="7" y="364"/>
                    </a:lnTo>
                    <a:lnTo>
                      <a:pt x="3" y="359"/>
                    </a:lnTo>
                    <a:lnTo>
                      <a:pt x="2" y="349"/>
                    </a:lnTo>
                    <a:lnTo>
                      <a:pt x="2" y="341"/>
                    </a:lnTo>
                    <a:lnTo>
                      <a:pt x="2" y="331"/>
                    </a:lnTo>
                    <a:lnTo>
                      <a:pt x="3" y="323"/>
                    </a:lnTo>
                    <a:lnTo>
                      <a:pt x="3" y="60"/>
                    </a:lnTo>
                    <a:lnTo>
                      <a:pt x="2" y="51"/>
                    </a:lnTo>
                    <a:lnTo>
                      <a:pt x="2" y="43"/>
                    </a:lnTo>
                    <a:lnTo>
                      <a:pt x="1" y="36"/>
                    </a:lnTo>
                    <a:lnTo>
                      <a:pt x="2" y="30"/>
                    </a:lnTo>
                    <a:lnTo>
                      <a:pt x="2" y="24"/>
                    </a:lnTo>
                    <a:lnTo>
                      <a:pt x="7" y="20"/>
                    </a:lnTo>
                    <a:lnTo>
                      <a:pt x="11" y="17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23" y="9"/>
                    </a:lnTo>
                    <a:lnTo>
                      <a:pt x="28" y="6"/>
                    </a:lnTo>
                    <a:lnTo>
                      <a:pt x="33" y="6"/>
                    </a:lnTo>
                    <a:lnTo>
                      <a:pt x="42" y="6"/>
                    </a:lnTo>
                    <a:lnTo>
                      <a:pt x="44" y="4"/>
                    </a:lnTo>
                    <a:lnTo>
                      <a:pt x="52" y="1"/>
                    </a:lnTo>
                    <a:lnTo>
                      <a:pt x="59" y="0"/>
                    </a:lnTo>
                    <a:lnTo>
                      <a:pt x="69" y="0"/>
                    </a:lnTo>
                    <a:lnTo>
                      <a:pt x="77" y="0"/>
                    </a:lnTo>
                    <a:lnTo>
                      <a:pt x="84" y="3"/>
                    </a:lnTo>
                    <a:lnTo>
                      <a:pt x="89" y="5"/>
                    </a:lnTo>
                    <a:lnTo>
                      <a:pt x="91" y="12"/>
                    </a:lnTo>
                    <a:lnTo>
                      <a:pt x="86" y="19"/>
                    </a:lnTo>
                    <a:lnTo>
                      <a:pt x="77" y="22"/>
                    </a:lnTo>
                    <a:lnTo>
                      <a:pt x="64" y="21"/>
                    </a:lnTo>
                    <a:lnTo>
                      <a:pt x="55" y="22"/>
                    </a:lnTo>
                    <a:lnTo>
                      <a:pt x="51" y="24"/>
                    </a:lnTo>
                    <a:lnTo>
                      <a:pt x="47" y="25"/>
                    </a:lnTo>
                    <a:lnTo>
                      <a:pt x="41" y="26"/>
                    </a:lnTo>
                    <a:lnTo>
                      <a:pt x="34" y="27"/>
                    </a:lnTo>
                    <a:lnTo>
                      <a:pt x="29" y="31"/>
                    </a:lnTo>
                    <a:lnTo>
                      <a:pt x="26" y="35"/>
                    </a:lnTo>
                    <a:lnTo>
                      <a:pt x="26" y="72"/>
                    </a:lnTo>
                    <a:lnTo>
                      <a:pt x="26" y="109"/>
                    </a:lnTo>
                    <a:lnTo>
                      <a:pt x="26" y="146"/>
                    </a:lnTo>
                    <a:lnTo>
                      <a:pt x="26" y="183"/>
                    </a:lnTo>
                    <a:lnTo>
                      <a:pt x="26" y="219"/>
                    </a:lnTo>
                    <a:lnTo>
                      <a:pt x="26" y="256"/>
                    </a:lnTo>
                    <a:lnTo>
                      <a:pt x="26" y="294"/>
                    </a:lnTo>
                    <a:lnTo>
                      <a:pt x="26" y="331"/>
                    </a:lnTo>
                    <a:lnTo>
                      <a:pt x="25" y="338"/>
                    </a:lnTo>
                    <a:lnTo>
                      <a:pt x="25" y="344"/>
                    </a:lnTo>
                    <a:lnTo>
                      <a:pt x="25" y="351"/>
                    </a:lnTo>
                    <a:lnTo>
                      <a:pt x="27" y="359"/>
                    </a:lnTo>
                    <a:lnTo>
                      <a:pt x="28" y="370"/>
                    </a:lnTo>
                    <a:lnTo>
                      <a:pt x="29" y="383"/>
                    </a:lnTo>
                    <a:lnTo>
                      <a:pt x="29" y="395"/>
                    </a:lnTo>
                    <a:lnTo>
                      <a:pt x="29" y="407"/>
                    </a:lnTo>
                    <a:lnTo>
                      <a:pt x="28" y="419"/>
                    </a:lnTo>
                    <a:lnTo>
                      <a:pt x="28" y="432"/>
                    </a:lnTo>
                    <a:lnTo>
                      <a:pt x="28" y="443"/>
                    </a:lnTo>
                    <a:lnTo>
                      <a:pt x="31" y="457"/>
                    </a:lnTo>
                    <a:lnTo>
                      <a:pt x="32" y="459"/>
                    </a:lnTo>
                    <a:lnTo>
                      <a:pt x="34" y="466"/>
                    </a:lnTo>
                    <a:lnTo>
                      <a:pt x="34" y="472"/>
                    </a:lnTo>
                    <a:lnTo>
                      <a:pt x="36" y="487"/>
                    </a:lnTo>
                    <a:lnTo>
                      <a:pt x="36" y="504"/>
                    </a:lnTo>
                    <a:lnTo>
                      <a:pt x="37" y="525"/>
                    </a:lnTo>
                    <a:lnTo>
                      <a:pt x="36" y="545"/>
                    </a:lnTo>
                    <a:lnTo>
                      <a:pt x="34" y="562"/>
                    </a:lnTo>
                    <a:lnTo>
                      <a:pt x="32" y="576"/>
                    </a:lnTo>
                    <a:lnTo>
                      <a:pt x="29" y="583"/>
                    </a:lnTo>
                    <a:lnTo>
                      <a:pt x="29" y="593"/>
                    </a:lnTo>
                    <a:lnTo>
                      <a:pt x="29" y="603"/>
                    </a:lnTo>
                    <a:lnTo>
                      <a:pt x="28" y="611"/>
                    </a:lnTo>
                    <a:lnTo>
                      <a:pt x="28" y="618"/>
                    </a:lnTo>
                    <a:lnTo>
                      <a:pt x="23" y="624"/>
                    </a:lnTo>
                    <a:lnTo>
                      <a:pt x="20" y="632"/>
                    </a:lnTo>
                    <a:lnTo>
                      <a:pt x="13" y="638"/>
                    </a:lnTo>
                    <a:lnTo>
                      <a:pt x="7" y="645"/>
                    </a:lnTo>
                    <a:lnTo>
                      <a:pt x="3" y="653"/>
                    </a:lnTo>
                    <a:lnTo>
                      <a:pt x="3" y="661"/>
                    </a:lnTo>
                    <a:lnTo>
                      <a:pt x="3" y="669"/>
                    </a:lnTo>
                    <a:lnTo>
                      <a:pt x="3" y="677"/>
                    </a:lnTo>
                    <a:lnTo>
                      <a:pt x="10" y="681"/>
                    </a:lnTo>
                    <a:lnTo>
                      <a:pt x="16" y="686"/>
                    </a:lnTo>
                    <a:lnTo>
                      <a:pt x="20" y="691"/>
                    </a:lnTo>
                    <a:lnTo>
                      <a:pt x="23" y="696"/>
                    </a:lnTo>
                    <a:lnTo>
                      <a:pt x="23" y="701"/>
                    </a:lnTo>
                    <a:lnTo>
                      <a:pt x="25" y="707"/>
                    </a:lnTo>
                    <a:lnTo>
                      <a:pt x="25" y="715"/>
                    </a:lnTo>
                    <a:lnTo>
                      <a:pt x="26" y="726"/>
                    </a:lnTo>
                    <a:lnTo>
                      <a:pt x="26" y="736"/>
                    </a:lnTo>
                    <a:lnTo>
                      <a:pt x="26" y="749"/>
                    </a:lnTo>
                    <a:lnTo>
                      <a:pt x="26" y="763"/>
                    </a:lnTo>
                    <a:lnTo>
                      <a:pt x="26" y="778"/>
                    </a:lnTo>
                    <a:lnTo>
                      <a:pt x="23" y="791"/>
                    </a:lnTo>
                    <a:lnTo>
                      <a:pt x="22" y="806"/>
                    </a:lnTo>
                    <a:lnTo>
                      <a:pt x="18" y="819"/>
                    </a:lnTo>
                    <a:lnTo>
                      <a:pt x="15" y="831"/>
                    </a:lnTo>
                    <a:lnTo>
                      <a:pt x="15" y="941"/>
                    </a:lnTo>
                    <a:lnTo>
                      <a:pt x="21" y="947"/>
                    </a:lnTo>
                    <a:lnTo>
                      <a:pt x="25" y="957"/>
                    </a:lnTo>
                    <a:lnTo>
                      <a:pt x="23" y="968"/>
                    </a:lnTo>
                    <a:lnTo>
                      <a:pt x="18" y="977"/>
                    </a:lnTo>
                    <a:lnTo>
                      <a:pt x="18" y="987"/>
                    </a:lnTo>
                    <a:lnTo>
                      <a:pt x="18" y="998"/>
                    </a:lnTo>
                    <a:lnTo>
                      <a:pt x="18" y="1009"/>
                    </a:lnTo>
                    <a:lnTo>
                      <a:pt x="18" y="1020"/>
                    </a:lnTo>
                    <a:lnTo>
                      <a:pt x="18" y="1032"/>
                    </a:lnTo>
                    <a:lnTo>
                      <a:pt x="18" y="1043"/>
                    </a:lnTo>
                    <a:lnTo>
                      <a:pt x="18" y="1054"/>
                    </a:lnTo>
                    <a:lnTo>
                      <a:pt x="18" y="1066"/>
                    </a:lnTo>
                    <a:lnTo>
                      <a:pt x="20" y="1071"/>
                    </a:lnTo>
                    <a:lnTo>
                      <a:pt x="23" y="1079"/>
                    </a:lnTo>
                    <a:lnTo>
                      <a:pt x="25" y="1086"/>
                    </a:lnTo>
                    <a:lnTo>
                      <a:pt x="22" y="1095"/>
                    </a:lnTo>
                    <a:lnTo>
                      <a:pt x="13" y="1103"/>
                    </a:lnTo>
                    <a:lnTo>
                      <a:pt x="12" y="1113"/>
                    </a:lnTo>
                    <a:lnTo>
                      <a:pt x="13" y="1124"/>
                    </a:lnTo>
                    <a:lnTo>
                      <a:pt x="15" y="1137"/>
                    </a:lnTo>
                    <a:lnTo>
                      <a:pt x="13" y="1141"/>
                    </a:lnTo>
                    <a:lnTo>
                      <a:pt x="13" y="1149"/>
                    </a:lnTo>
                    <a:lnTo>
                      <a:pt x="12" y="1158"/>
                    </a:lnTo>
                    <a:lnTo>
                      <a:pt x="12" y="1168"/>
                    </a:lnTo>
                    <a:lnTo>
                      <a:pt x="12" y="1176"/>
                    </a:lnTo>
                    <a:lnTo>
                      <a:pt x="12" y="1186"/>
                    </a:lnTo>
                    <a:lnTo>
                      <a:pt x="12" y="1193"/>
                    </a:lnTo>
                    <a:lnTo>
                      <a:pt x="15" y="1199"/>
                    </a:lnTo>
                    <a:lnTo>
                      <a:pt x="18" y="1214"/>
                    </a:lnTo>
                    <a:lnTo>
                      <a:pt x="23" y="1231"/>
                    </a:lnTo>
                    <a:lnTo>
                      <a:pt x="23" y="1250"/>
                    </a:lnTo>
                    <a:lnTo>
                      <a:pt x="25" y="1269"/>
                    </a:lnTo>
                    <a:lnTo>
                      <a:pt x="23" y="1288"/>
                    </a:lnTo>
                    <a:lnTo>
                      <a:pt x="22" y="1308"/>
                    </a:lnTo>
                    <a:lnTo>
                      <a:pt x="20" y="1325"/>
                    </a:lnTo>
                    <a:lnTo>
                      <a:pt x="20" y="1344"/>
                    </a:lnTo>
                    <a:lnTo>
                      <a:pt x="17" y="1349"/>
                    </a:lnTo>
                    <a:lnTo>
                      <a:pt x="16" y="1354"/>
                    </a:lnTo>
                    <a:lnTo>
                      <a:pt x="15" y="1355"/>
                    </a:lnTo>
                    <a:lnTo>
                      <a:pt x="13" y="1357"/>
                    </a:lnTo>
                    <a:lnTo>
                      <a:pt x="10" y="1359"/>
                    </a:lnTo>
                    <a:lnTo>
                      <a:pt x="6" y="1363"/>
                    </a:lnTo>
                    <a:lnTo>
                      <a:pt x="1" y="1372"/>
                    </a:lnTo>
                    <a:lnTo>
                      <a:pt x="0" y="1381"/>
                    </a:lnTo>
                    <a:lnTo>
                      <a:pt x="0" y="1389"/>
                    </a:lnTo>
                    <a:lnTo>
                      <a:pt x="2" y="1398"/>
                    </a:lnTo>
                    <a:lnTo>
                      <a:pt x="3" y="1406"/>
                    </a:lnTo>
                    <a:lnTo>
                      <a:pt x="6" y="1414"/>
                    </a:lnTo>
                    <a:lnTo>
                      <a:pt x="8" y="1423"/>
                    </a:lnTo>
                    <a:lnTo>
                      <a:pt x="10" y="1433"/>
                    </a:lnTo>
                    <a:lnTo>
                      <a:pt x="17" y="1434"/>
                    </a:lnTo>
                    <a:lnTo>
                      <a:pt x="26" y="1437"/>
                    </a:lnTo>
                    <a:lnTo>
                      <a:pt x="32" y="1439"/>
                    </a:lnTo>
                    <a:lnTo>
                      <a:pt x="34" y="1446"/>
                    </a:lnTo>
                    <a:lnTo>
                      <a:pt x="32" y="1454"/>
                    </a:lnTo>
                    <a:lnTo>
                      <a:pt x="26" y="1458"/>
                    </a:lnTo>
                    <a:lnTo>
                      <a:pt x="16" y="1456"/>
                    </a:lnTo>
                    <a:lnTo>
                      <a:pt x="10" y="1456"/>
                    </a:lnTo>
                    <a:lnTo>
                      <a:pt x="3" y="1455"/>
                    </a:lnTo>
                    <a:lnTo>
                      <a:pt x="1" y="1455"/>
                    </a:lnTo>
                    <a:lnTo>
                      <a:pt x="1" y="1361"/>
                    </a:lnTo>
                    <a:lnTo>
                      <a:pt x="6" y="1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0" name="Freeform 448"/>
              <p:cNvSpPr>
                <a:spLocks noEditPoints="1"/>
              </p:cNvSpPr>
              <p:nvPr/>
            </p:nvSpPr>
            <p:spPr bwMode="auto">
              <a:xfrm>
                <a:off x="442" y="1614"/>
                <a:ext cx="4" cy="167"/>
              </a:xfrm>
              <a:custGeom>
                <a:avLst/>
                <a:gdLst>
                  <a:gd name="T0" fmla="*/ 15 w 22"/>
                  <a:gd name="T1" fmla="*/ 737 h 832"/>
                  <a:gd name="T2" fmla="*/ 22 w 22"/>
                  <a:gd name="T3" fmla="*/ 832 h 832"/>
                  <a:gd name="T4" fmla="*/ 11 w 22"/>
                  <a:gd name="T5" fmla="*/ 823 h 832"/>
                  <a:gd name="T6" fmla="*/ 10 w 22"/>
                  <a:gd name="T7" fmla="*/ 812 h 832"/>
                  <a:gd name="T8" fmla="*/ 10 w 22"/>
                  <a:gd name="T9" fmla="*/ 797 h 832"/>
                  <a:gd name="T10" fmla="*/ 3 w 22"/>
                  <a:gd name="T11" fmla="*/ 783 h 832"/>
                  <a:gd name="T12" fmla="*/ 1 w 22"/>
                  <a:gd name="T13" fmla="*/ 762 h 832"/>
                  <a:gd name="T14" fmla="*/ 1 w 22"/>
                  <a:gd name="T15" fmla="*/ 742 h 832"/>
                  <a:gd name="T16" fmla="*/ 10 w 22"/>
                  <a:gd name="T17" fmla="*/ 733 h 832"/>
                  <a:gd name="T18" fmla="*/ 22 w 22"/>
                  <a:gd name="T19" fmla="*/ 718 h 832"/>
                  <a:gd name="T20" fmla="*/ 22 w 22"/>
                  <a:gd name="T21" fmla="*/ 0 h 832"/>
                  <a:gd name="T22" fmla="*/ 12 w 22"/>
                  <a:gd name="T23" fmla="*/ 71 h 832"/>
                  <a:gd name="T24" fmla="*/ 3 w 22"/>
                  <a:gd name="T25" fmla="*/ 51 h 832"/>
                  <a:gd name="T26" fmla="*/ 5 w 22"/>
                  <a:gd name="T27" fmla="*/ 28 h 832"/>
                  <a:gd name="T28" fmla="*/ 15 w 22"/>
                  <a:gd name="T29" fmla="*/ 7 h 832"/>
                  <a:gd name="T30" fmla="*/ 22 w 22"/>
                  <a:gd name="T31" fmla="*/ 193 h 832"/>
                  <a:gd name="T32" fmla="*/ 16 w 22"/>
                  <a:gd name="T33" fmla="*/ 318 h 832"/>
                  <a:gd name="T34" fmla="*/ 12 w 22"/>
                  <a:gd name="T35" fmla="*/ 285 h 832"/>
                  <a:gd name="T36" fmla="*/ 12 w 22"/>
                  <a:gd name="T37" fmla="*/ 248 h 832"/>
                  <a:gd name="T38" fmla="*/ 13 w 22"/>
                  <a:gd name="T39" fmla="*/ 215 h 832"/>
                  <a:gd name="T40" fmla="*/ 16 w 22"/>
                  <a:gd name="T41" fmla="*/ 199 h 832"/>
                  <a:gd name="T42" fmla="*/ 20 w 22"/>
                  <a:gd name="T43" fmla="*/ 194 h 832"/>
                  <a:gd name="T44" fmla="*/ 22 w 22"/>
                  <a:gd name="T45" fmla="*/ 358 h 832"/>
                  <a:gd name="T46" fmla="*/ 20 w 22"/>
                  <a:gd name="T47" fmla="*/ 423 h 832"/>
                  <a:gd name="T48" fmla="*/ 18 w 22"/>
                  <a:gd name="T49" fmla="*/ 405 h 832"/>
                  <a:gd name="T50" fmla="*/ 18 w 22"/>
                  <a:gd name="T51" fmla="*/ 384 h 832"/>
                  <a:gd name="T52" fmla="*/ 20 w 22"/>
                  <a:gd name="T53" fmla="*/ 365 h 832"/>
                  <a:gd name="T54" fmla="*/ 22 w 22"/>
                  <a:gd name="T55" fmla="*/ 464 h 832"/>
                  <a:gd name="T56" fmla="*/ 20 w 22"/>
                  <a:gd name="T57" fmla="*/ 589 h 832"/>
                  <a:gd name="T58" fmla="*/ 15 w 22"/>
                  <a:gd name="T59" fmla="*/ 578 h 832"/>
                  <a:gd name="T60" fmla="*/ 13 w 22"/>
                  <a:gd name="T61" fmla="*/ 560 h 832"/>
                  <a:gd name="T62" fmla="*/ 13 w 22"/>
                  <a:gd name="T63" fmla="*/ 539 h 832"/>
                  <a:gd name="T64" fmla="*/ 13 w 22"/>
                  <a:gd name="T65" fmla="*/ 521 h 832"/>
                  <a:gd name="T66" fmla="*/ 13 w 22"/>
                  <a:gd name="T67" fmla="*/ 505 h 832"/>
                  <a:gd name="T68" fmla="*/ 13 w 22"/>
                  <a:gd name="T69" fmla="*/ 492 h 832"/>
                  <a:gd name="T70" fmla="*/ 16 w 22"/>
                  <a:gd name="T71" fmla="*/ 473 h 8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832">
                    <a:moveTo>
                      <a:pt x="22" y="738"/>
                    </a:moveTo>
                    <a:lnTo>
                      <a:pt x="15" y="737"/>
                    </a:lnTo>
                    <a:lnTo>
                      <a:pt x="22" y="738"/>
                    </a:lnTo>
                    <a:lnTo>
                      <a:pt x="22" y="832"/>
                    </a:lnTo>
                    <a:lnTo>
                      <a:pt x="15" y="828"/>
                    </a:lnTo>
                    <a:lnTo>
                      <a:pt x="11" y="823"/>
                    </a:lnTo>
                    <a:lnTo>
                      <a:pt x="10" y="817"/>
                    </a:lnTo>
                    <a:lnTo>
                      <a:pt x="10" y="812"/>
                    </a:lnTo>
                    <a:lnTo>
                      <a:pt x="10" y="805"/>
                    </a:lnTo>
                    <a:lnTo>
                      <a:pt x="10" y="797"/>
                    </a:lnTo>
                    <a:lnTo>
                      <a:pt x="6" y="790"/>
                    </a:lnTo>
                    <a:lnTo>
                      <a:pt x="3" y="783"/>
                    </a:lnTo>
                    <a:lnTo>
                      <a:pt x="1" y="771"/>
                    </a:lnTo>
                    <a:lnTo>
                      <a:pt x="1" y="762"/>
                    </a:lnTo>
                    <a:lnTo>
                      <a:pt x="0" y="750"/>
                    </a:lnTo>
                    <a:lnTo>
                      <a:pt x="1" y="742"/>
                    </a:lnTo>
                    <a:lnTo>
                      <a:pt x="5" y="736"/>
                    </a:lnTo>
                    <a:lnTo>
                      <a:pt x="10" y="733"/>
                    </a:lnTo>
                    <a:lnTo>
                      <a:pt x="13" y="723"/>
                    </a:lnTo>
                    <a:lnTo>
                      <a:pt x="22" y="718"/>
                    </a:lnTo>
                    <a:lnTo>
                      <a:pt x="22" y="738"/>
                    </a:lnTo>
                    <a:close/>
                    <a:moveTo>
                      <a:pt x="22" y="0"/>
                    </a:moveTo>
                    <a:lnTo>
                      <a:pt x="22" y="78"/>
                    </a:lnTo>
                    <a:lnTo>
                      <a:pt x="12" y="71"/>
                    </a:lnTo>
                    <a:lnTo>
                      <a:pt x="7" y="62"/>
                    </a:lnTo>
                    <a:lnTo>
                      <a:pt x="3" y="51"/>
                    </a:lnTo>
                    <a:lnTo>
                      <a:pt x="3" y="41"/>
                    </a:lnTo>
                    <a:lnTo>
                      <a:pt x="5" y="28"/>
                    </a:lnTo>
                    <a:lnTo>
                      <a:pt x="8" y="19"/>
                    </a:lnTo>
                    <a:lnTo>
                      <a:pt x="15" y="7"/>
                    </a:lnTo>
                    <a:lnTo>
                      <a:pt x="22" y="0"/>
                    </a:lnTo>
                    <a:close/>
                    <a:moveTo>
                      <a:pt x="22" y="193"/>
                    </a:moveTo>
                    <a:lnTo>
                      <a:pt x="22" y="331"/>
                    </a:lnTo>
                    <a:lnTo>
                      <a:pt x="16" y="318"/>
                    </a:lnTo>
                    <a:lnTo>
                      <a:pt x="13" y="303"/>
                    </a:lnTo>
                    <a:lnTo>
                      <a:pt x="12" y="285"/>
                    </a:lnTo>
                    <a:lnTo>
                      <a:pt x="12" y="267"/>
                    </a:lnTo>
                    <a:lnTo>
                      <a:pt x="12" y="248"/>
                    </a:lnTo>
                    <a:lnTo>
                      <a:pt x="13" y="230"/>
                    </a:lnTo>
                    <a:lnTo>
                      <a:pt x="13" y="215"/>
                    </a:lnTo>
                    <a:lnTo>
                      <a:pt x="15" y="206"/>
                    </a:lnTo>
                    <a:lnTo>
                      <a:pt x="16" y="199"/>
                    </a:lnTo>
                    <a:lnTo>
                      <a:pt x="20" y="197"/>
                    </a:lnTo>
                    <a:lnTo>
                      <a:pt x="20" y="194"/>
                    </a:lnTo>
                    <a:lnTo>
                      <a:pt x="22" y="193"/>
                    </a:lnTo>
                    <a:close/>
                    <a:moveTo>
                      <a:pt x="22" y="358"/>
                    </a:moveTo>
                    <a:lnTo>
                      <a:pt x="22" y="433"/>
                    </a:lnTo>
                    <a:lnTo>
                      <a:pt x="20" y="423"/>
                    </a:lnTo>
                    <a:lnTo>
                      <a:pt x="18" y="415"/>
                    </a:lnTo>
                    <a:lnTo>
                      <a:pt x="18" y="405"/>
                    </a:lnTo>
                    <a:lnTo>
                      <a:pt x="18" y="395"/>
                    </a:lnTo>
                    <a:lnTo>
                      <a:pt x="18" y="384"/>
                    </a:lnTo>
                    <a:lnTo>
                      <a:pt x="18" y="374"/>
                    </a:lnTo>
                    <a:lnTo>
                      <a:pt x="20" y="365"/>
                    </a:lnTo>
                    <a:lnTo>
                      <a:pt x="22" y="358"/>
                    </a:lnTo>
                    <a:close/>
                    <a:moveTo>
                      <a:pt x="22" y="464"/>
                    </a:moveTo>
                    <a:lnTo>
                      <a:pt x="22" y="592"/>
                    </a:lnTo>
                    <a:lnTo>
                      <a:pt x="20" y="589"/>
                    </a:lnTo>
                    <a:lnTo>
                      <a:pt x="18" y="587"/>
                    </a:lnTo>
                    <a:lnTo>
                      <a:pt x="15" y="578"/>
                    </a:lnTo>
                    <a:lnTo>
                      <a:pt x="13" y="570"/>
                    </a:lnTo>
                    <a:lnTo>
                      <a:pt x="13" y="560"/>
                    </a:lnTo>
                    <a:lnTo>
                      <a:pt x="13" y="550"/>
                    </a:lnTo>
                    <a:lnTo>
                      <a:pt x="13" y="539"/>
                    </a:lnTo>
                    <a:lnTo>
                      <a:pt x="13" y="530"/>
                    </a:lnTo>
                    <a:lnTo>
                      <a:pt x="13" y="521"/>
                    </a:lnTo>
                    <a:lnTo>
                      <a:pt x="15" y="514"/>
                    </a:lnTo>
                    <a:lnTo>
                      <a:pt x="13" y="505"/>
                    </a:lnTo>
                    <a:lnTo>
                      <a:pt x="13" y="498"/>
                    </a:lnTo>
                    <a:lnTo>
                      <a:pt x="13" y="492"/>
                    </a:lnTo>
                    <a:lnTo>
                      <a:pt x="13" y="485"/>
                    </a:lnTo>
                    <a:lnTo>
                      <a:pt x="16" y="473"/>
                    </a:lnTo>
                    <a:lnTo>
                      <a:pt x="22" y="4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1" name="Freeform 449"/>
              <p:cNvSpPr>
                <a:spLocks/>
              </p:cNvSpPr>
              <p:nvPr/>
            </p:nvSpPr>
            <p:spPr bwMode="auto">
              <a:xfrm>
                <a:off x="703" y="1489"/>
                <a:ext cx="18" cy="291"/>
              </a:xfrm>
              <a:custGeom>
                <a:avLst/>
                <a:gdLst>
                  <a:gd name="T0" fmla="*/ 0 w 91"/>
                  <a:gd name="T1" fmla="*/ 1326 h 1456"/>
                  <a:gd name="T2" fmla="*/ 5 w 91"/>
                  <a:gd name="T3" fmla="*/ 1262 h 1456"/>
                  <a:gd name="T4" fmla="*/ 0 w 91"/>
                  <a:gd name="T5" fmla="*/ 1087 h 1456"/>
                  <a:gd name="T6" fmla="*/ 3 w 91"/>
                  <a:gd name="T7" fmla="*/ 1072 h 1456"/>
                  <a:gd name="T8" fmla="*/ 3 w 91"/>
                  <a:gd name="T9" fmla="*/ 969 h 1456"/>
                  <a:gd name="T10" fmla="*/ 0 w 91"/>
                  <a:gd name="T11" fmla="*/ 955 h 1456"/>
                  <a:gd name="T12" fmla="*/ 4 w 91"/>
                  <a:gd name="T13" fmla="*/ 795 h 1456"/>
                  <a:gd name="T14" fmla="*/ 5 w 91"/>
                  <a:gd name="T15" fmla="*/ 755 h 1456"/>
                  <a:gd name="T16" fmla="*/ 5 w 91"/>
                  <a:gd name="T17" fmla="*/ 713 h 1456"/>
                  <a:gd name="T18" fmla="*/ 0 w 91"/>
                  <a:gd name="T19" fmla="*/ 623 h 1456"/>
                  <a:gd name="T20" fmla="*/ 10 w 91"/>
                  <a:gd name="T21" fmla="*/ 602 h 1456"/>
                  <a:gd name="T22" fmla="*/ 12 w 91"/>
                  <a:gd name="T23" fmla="*/ 573 h 1456"/>
                  <a:gd name="T24" fmla="*/ 15 w 91"/>
                  <a:gd name="T25" fmla="*/ 472 h 1456"/>
                  <a:gd name="T26" fmla="*/ 12 w 91"/>
                  <a:gd name="T27" fmla="*/ 432 h 1456"/>
                  <a:gd name="T28" fmla="*/ 12 w 91"/>
                  <a:gd name="T29" fmla="*/ 395 h 1456"/>
                  <a:gd name="T30" fmla="*/ 8 w 91"/>
                  <a:gd name="T31" fmla="*/ 364 h 1456"/>
                  <a:gd name="T32" fmla="*/ 4 w 91"/>
                  <a:gd name="T33" fmla="*/ 332 h 1456"/>
                  <a:gd name="T34" fmla="*/ 4 w 91"/>
                  <a:gd name="T35" fmla="*/ 43 h 1456"/>
                  <a:gd name="T36" fmla="*/ 8 w 91"/>
                  <a:gd name="T37" fmla="*/ 21 h 1456"/>
                  <a:gd name="T38" fmla="*/ 24 w 91"/>
                  <a:gd name="T39" fmla="*/ 10 h 1456"/>
                  <a:gd name="T40" fmla="*/ 46 w 91"/>
                  <a:gd name="T41" fmla="*/ 5 h 1456"/>
                  <a:gd name="T42" fmla="*/ 76 w 91"/>
                  <a:gd name="T43" fmla="*/ 0 h 1456"/>
                  <a:gd name="T44" fmla="*/ 86 w 91"/>
                  <a:gd name="T45" fmla="*/ 20 h 1456"/>
                  <a:gd name="T46" fmla="*/ 51 w 91"/>
                  <a:gd name="T47" fmla="*/ 23 h 1456"/>
                  <a:gd name="T48" fmla="*/ 30 w 91"/>
                  <a:gd name="T49" fmla="*/ 32 h 1456"/>
                  <a:gd name="T50" fmla="*/ 25 w 91"/>
                  <a:gd name="T51" fmla="*/ 146 h 1456"/>
                  <a:gd name="T52" fmla="*/ 25 w 91"/>
                  <a:gd name="T53" fmla="*/ 295 h 1456"/>
                  <a:gd name="T54" fmla="*/ 25 w 91"/>
                  <a:gd name="T55" fmla="*/ 352 h 1456"/>
                  <a:gd name="T56" fmla="*/ 30 w 91"/>
                  <a:gd name="T57" fmla="*/ 395 h 1456"/>
                  <a:gd name="T58" fmla="*/ 29 w 91"/>
                  <a:gd name="T59" fmla="*/ 444 h 1456"/>
                  <a:gd name="T60" fmla="*/ 36 w 91"/>
                  <a:gd name="T61" fmla="*/ 472 h 1456"/>
                  <a:gd name="T62" fmla="*/ 36 w 91"/>
                  <a:gd name="T63" fmla="*/ 546 h 1456"/>
                  <a:gd name="T64" fmla="*/ 30 w 91"/>
                  <a:gd name="T65" fmla="*/ 594 h 1456"/>
                  <a:gd name="T66" fmla="*/ 24 w 91"/>
                  <a:gd name="T67" fmla="*/ 625 h 1456"/>
                  <a:gd name="T68" fmla="*/ 5 w 91"/>
                  <a:gd name="T69" fmla="*/ 654 h 1456"/>
                  <a:gd name="T70" fmla="*/ 12 w 91"/>
                  <a:gd name="T71" fmla="*/ 682 h 1456"/>
                  <a:gd name="T72" fmla="*/ 23 w 91"/>
                  <a:gd name="T73" fmla="*/ 702 h 1456"/>
                  <a:gd name="T74" fmla="*/ 25 w 91"/>
                  <a:gd name="T75" fmla="*/ 737 h 1456"/>
                  <a:gd name="T76" fmla="*/ 24 w 91"/>
                  <a:gd name="T77" fmla="*/ 792 h 1456"/>
                  <a:gd name="T78" fmla="*/ 17 w 91"/>
                  <a:gd name="T79" fmla="*/ 940 h 1456"/>
                  <a:gd name="T80" fmla="*/ 20 w 91"/>
                  <a:gd name="T81" fmla="*/ 977 h 1456"/>
                  <a:gd name="T82" fmla="*/ 20 w 91"/>
                  <a:gd name="T83" fmla="*/ 1022 h 1456"/>
                  <a:gd name="T84" fmla="*/ 20 w 91"/>
                  <a:gd name="T85" fmla="*/ 1066 h 1456"/>
                  <a:gd name="T86" fmla="*/ 22 w 91"/>
                  <a:gd name="T87" fmla="*/ 1095 h 1456"/>
                  <a:gd name="T88" fmla="*/ 14 w 91"/>
                  <a:gd name="T89" fmla="*/ 1123 h 1456"/>
                  <a:gd name="T90" fmla="*/ 15 w 91"/>
                  <a:gd name="T91" fmla="*/ 1149 h 1456"/>
                  <a:gd name="T92" fmla="*/ 14 w 91"/>
                  <a:gd name="T93" fmla="*/ 1186 h 1456"/>
                  <a:gd name="T94" fmla="*/ 24 w 91"/>
                  <a:gd name="T95" fmla="*/ 1232 h 1456"/>
                  <a:gd name="T96" fmla="*/ 23 w 91"/>
                  <a:gd name="T97" fmla="*/ 1308 h 1456"/>
                  <a:gd name="T98" fmla="*/ 17 w 91"/>
                  <a:gd name="T99" fmla="*/ 1353 h 1456"/>
                  <a:gd name="T100" fmla="*/ 8 w 91"/>
                  <a:gd name="T101" fmla="*/ 1363 h 1456"/>
                  <a:gd name="T102" fmla="*/ 4 w 91"/>
                  <a:gd name="T103" fmla="*/ 1398 h 1456"/>
                  <a:gd name="T104" fmla="*/ 12 w 91"/>
                  <a:gd name="T105" fmla="*/ 1433 h 1456"/>
                  <a:gd name="T106" fmla="*/ 36 w 91"/>
                  <a:gd name="T107" fmla="*/ 1446 h 1456"/>
                  <a:gd name="T108" fmla="*/ 10 w 91"/>
                  <a:gd name="T109" fmla="*/ 1456 h 1456"/>
                  <a:gd name="T110" fmla="*/ 8 w 91"/>
                  <a:gd name="T111" fmla="*/ 1363 h 1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1" h="1456">
                    <a:moveTo>
                      <a:pt x="8" y="1363"/>
                    </a:moveTo>
                    <a:lnTo>
                      <a:pt x="0" y="1362"/>
                    </a:lnTo>
                    <a:lnTo>
                      <a:pt x="0" y="1342"/>
                    </a:lnTo>
                    <a:lnTo>
                      <a:pt x="0" y="1326"/>
                    </a:lnTo>
                    <a:lnTo>
                      <a:pt x="2" y="1310"/>
                    </a:lnTo>
                    <a:lnTo>
                      <a:pt x="3" y="1294"/>
                    </a:lnTo>
                    <a:lnTo>
                      <a:pt x="5" y="1278"/>
                    </a:lnTo>
                    <a:lnTo>
                      <a:pt x="5" y="1262"/>
                    </a:lnTo>
                    <a:lnTo>
                      <a:pt x="5" y="1246"/>
                    </a:lnTo>
                    <a:lnTo>
                      <a:pt x="3" y="1231"/>
                    </a:lnTo>
                    <a:lnTo>
                      <a:pt x="0" y="1216"/>
                    </a:lnTo>
                    <a:lnTo>
                      <a:pt x="0" y="1087"/>
                    </a:lnTo>
                    <a:lnTo>
                      <a:pt x="3" y="1083"/>
                    </a:lnTo>
                    <a:lnTo>
                      <a:pt x="5" y="1082"/>
                    </a:lnTo>
                    <a:lnTo>
                      <a:pt x="3" y="1077"/>
                    </a:lnTo>
                    <a:lnTo>
                      <a:pt x="3" y="1072"/>
                    </a:lnTo>
                    <a:lnTo>
                      <a:pt x="0" y="1065"/>
                    </a:lnTo>
                    <a:lnTo>
                      <a:pt x="0" y="1057"/>
                    </a:lnTo>
                    <a:lnTo>
                      <a:pt x="0" y="981"/>
                    </a:lnTo>
                    <a:lnTo>
                      <a:pt x="3" y="969"/>
                    </a:lnTo>
                    <a:lnTo>
                      <a:pt x="5" y="963"/>
                    </a:lnTo>
                    <a:lnTo>
                      <a:pt x="5" y="960"/>
                    </a:lnTo>
                    <a:lnTo>
                      <a:pt x="3" y="957"/>
                    </a:lnTo>
                    <a:lnTo>
                      <a:pt x="0" y="955"/>
                    </a:lnTo>
                    <a:lnTo>
                      <a:pt x="0" y="817"/>
                    </a:lnTo>
                    <a:lnTo>
                      <a:pt x="0" y="810"/>
                    </a:lnTo>
                    <a:lnTo>
                      <a:pt x="3" y="802"/>
                    </a:lnTo>
                    <a:lnTo>
                      <a:pt x="4" y="795"/>
                    </a:lnTo>
                    <a:lnTo>
                      <a:pt x="5" y="789"/>
                    </a:lnTo>
                    <a:lnTo>
                      <a:pt x="5" y="778"/>
                    </a:lnTo>
                    <a:lnTo>
                      <a:pt x="5" y="766"/>
                    </a:lnTo>
                    <a:lnTo>
                      <a:pt x="5" y="755"/>
                    </a:lnTo>
                    <a:lnTo>
                      <a:pt x="5" y="745"/>
                    </a:lnTo>
                    <a:lnTo>
                      <a:pt x="5" y="734"/>
                    </a:lnTo>
                    <a:lnTo>
                      <a:pt x="5" y="724"/>
                    </a:lnTo>
                    <a:lnTo>
                      <a:pt x="5" y="713"/>
                    </a:lnTo>
                    <a:lnTo>
                      <a:pt x="5" y="703"/>
                    </a:lnTo>
                    <a:lnTo>
                      <a:pt x="3" y="702"/>
                    </a:lnTo>
                    <a:lnTo>
                      <a:pt x="0" y="702"/>
                    </a:lnTo>
                    <a:lnTo>
                      <a:pt x="0" y="623"/>
                    </a:lnTo>
                    <a:lnTo>
                      <a:pt x="5" y="618"/>
                    </a:lnTo>
                    <a:lnTo>
                      <a:pt x="12" y="613"/>
                    </a:lnTo>
                    <a:lnTo>
                      <a:pt x="10" y="607"/>
                    </a:lnTo>
                    <a:lnTo>
                      <a:pt x="10" y="602"/>
                    </a:lnTo>
                    <a:lnTo>
                      <a:pt x="10" y="594"/>
                    </a:lnTo>
                    <a:lnTo>
                      <a:pt x="10" y="587"/>
                    </a:lnTo>
                    <a:lnTo>
                      <a:pt x="10" y="579"/>
                    </a:lnTo>
                    <a:lnTo>
                      <a:pt x="12" y="573"/>
                    </a:lnTo>
                    <a:lnTo>
                      <a:pt x="13" y="568"/>
                    </a:lnTo>
                    <a:lnTo>
                      <a:pt x="17" y="566"/>
                    </a:lnTo>
                    <a:lnTo>
                      <a:pt x="17" y="484"/>
                    </a:lnTo>
                    <a:lnTo>
                      <a:pt x="15" y="472"/>
                    </a:lnTo>
                    <a:lnTo>
                      <a:pt x="14" y="463"/>
                    </a:lnTo>
                    <a:lnTo>
                      <a:pt x="12" y="453"/>
                    </a:lnTo>
                    <a:lnTo>
                      <a:pt x="12" y="442"/>
                    </a:lnTo>
                    <a:lnTo>
                      <a:pt x="12" y="432"/>
                    </a:lnTo>
                    <a:lnTo>
                      <a:pt x="12" y="423"/>
                    </a:lnTo>
                    <a:lnTo>
                      <a:pt x="12" y="413"/>
                    </a:lnTo>
                    <a:lnTo>
                      <a:pt x="13" y="405"/>
                    </a:lnTo>
                    <a:lnTo>
                      <a:pt x="12" y="395"/>
                    </a:lnTo>
                    <a:lnTo>
                      <a:pt x="12" y="387"/>
                    </a:lnTo>
                    <a:lnTo>
                      <a:pt x="12" y="379"/>
                    </a:lnTo>
                    <a:lnTo>
                      <a:pt x="12" y="373"/>
                    </a:lnTo>
                    <a:lnTo>
                      <a:pt x="8" y="364"/>
                    </a:lnTo>
                    <a:lnTo>
                      <a:pt x="5" y="360"/>
                    </a:lnTo>
                    <a:lnTo>
                      <a:pt x="4" y="350"/>
                    </a:lnTo>
                    <a:lnTo>
                      <a:pt x="4" y="342"/>
                    </a:lnTo>
                    <a:lnTo>
                      <a:pt x="4" y="332"/>
                    </a:lnTo>
                    <a:lnTo>
                      <a:pt x="5" y="324"/>
                    </a:lnTo>
                    <a:lnTo>
                      <a:pt x="5" y="59"/>
                    </a:lnTo>
                    <a:lnTo>
                      <a:pt x="4" y="51"/>
                    </a:lnTo>
                    <a:lnTo>
                      <a:pt x="4" y="43"/>
                    </a:lnTo>
                    <a:lnTo>
                      <a:pt x="3" y="36"/>
                    </a:lnTo>
                    <a:lnTo>
                      <a:pt x="4" y="31"/>
                    </a:lnTo>
                    <a:lnTo>
                      <a:pt x="4" y="25"/>
                    </a:lnTo>
                    <a:lnTo>
                      <a:pt x="8" y="21"/>
                    </a:lnTo>
                    <a:lnTo>
                      <a:pt x="12" y="18"/>
                    </a:lnTo>
                    <a:lnTo>
                      <a:pt x="20" y="18"/>
                    </a:lnTo>
                    <a:lnTo>
                      <a:pt x="18" y="16"/>
                    </a:lnTo>
                    <a:lnTo>
                      <a:pt x="24" y="10"/>
                    </a:lnTo>
                    <a:lnTo>
                      <a:pt x="30" y="7"/>
                    </a:lnTo>
                    <a:lnTo>
                      <a:pt x="35" y="7"/>
                    </a:lnTo>
                    <a:lnTo>
                      <a:pt x="44" y="7"/>
                    </a:lnTo>
                    <a:lnTo>
                      <a:pt x="46" y="5"/>
                    </a:lnTo>
                    <a:lnTo>
                      <a:pt x="54" y="4"/>
                    </a:lnTo>
                    <a:lnTo>
                      <a:pt x="61" y="0"/>
                    </a:lnTo>
                    <a:lnTo>
                      <a:pt x="70" y="0"/>
                    </a:lnTo>
                    <a:lnTo>
                      <a:pt x="76" y="0"/>
                    </a:lnTo>
                    <a:lnTo>
                      <a:pt x="83" y="1"/>
                    </a:lnTo>
                    <a:lnTo>
                      <a:pt x="88" y="5"/>
                    </a:lnTo>
                    <a:lnTo>
                      <a:pt x="91" y="12"/>
                    </a:lnTo>
                    <a:lnTo>
                      <a:pt x="86" y="20"/>
                    </a:lnTo>
                    <a:lnTo>
                      <a:pt x="77" y="22"/>
                    </a:lnTo>
                    <a:lnTo>
                      <a:pt x="65" y="21"/>
                    </a:lnTo>
                    <a:lnTo>
                      <a:pt x="57" y="23"/>
                    </a:lnTo>
                    <a:lnTo>
                      <a:pt x="51" y="23"/>
                    </a:lnTo>
                    <a:lnTo>
                      <a:pt x="48" y="26"/>
                    </a:lnTo>
                    <a:lnTo>
                      <a:pt x="41" y="27"/>
                    </a:lnTo>
                    <a:lnTo>
                      <a:pt x="36" y="28"/>
                    </a:lnTo>
                    <a:lnTo>
                      <a:pt x="30" y="32"/>
                    </a:lnTo>
                    <a:lnTo>
                      <a:pt x="25" y="36"/>
                    </a:lnTo>
                    <a:lnTo>
                      <a:pt x="25" y="72"/>
                    </a:lnTo>
                    <a:lnTo>
                      <a:pt x="25" y="109"/>
                    </a:lnTo>
                    <a:lnTo>
                      <a:pt x="25" y="146"/>
                    </a:lnTo>
                    <a:lnTo>
                      <a:pt x="25" y="183"/>
                    </a:lnTo>
                    <a:lnTo>
                      <a:pt x="25" y="220"/>
                    </a:lnTo>
                    <a:lnTo>
                      <a:pt x="25" y="257"/>
                    </a:lnTo>
                    <a:lnTo>
                      <a:pt x="25" y="295"/>
                    </a:lnTo>
                    <a:lnTo>
                      <a:pt x="25" y="332"/>
                    </a:lnTo>
                    <a:lnTo>
                      <a:pt x="25" y="339"/>
                    </a:lnTo>
                    <a:lnTo>
                      <a:pt x="25" y="345"/>
                    </a:lnTo>
                    <a:lnTo>
                      <a:pt x="25" y="352"/>
                    </a:lnTo>
                    <a:lnTo>
                      <a:pt x="28" y="360"/>
                    </a:lnTo>
                    <a:lnTo>
                      <a:pt x="29" y="371"/>
                    </a:lnTo>
                    <a:lnTo>
                      <a:pt x="30" y="383"/>
                    </a:lnTo>
                    <a:lnTo>
                      <a:pt x="30" y="395"/>
                    </a:lnTo>
                    <a:lnTo>
                      <a:pt x="30" y="407"/>
                    </a:lnTo>
                    <a:lnTo>
                      <a:pt x="29" y="420"/>
                    </a:lnTo>
                    <a:lnTo>
                      <a:pt x="29" y="432"/>
                    </a:lnTo>
                    <a:lnTo>
                      <a:pt x="29" y="444"/>
                    </a:lnTo>
                    <a:lnTo>
                      <a:pt x="30" y="458"/>
                    </a:lnTo>
                    <a:lnTo>
                      <a:pt x="31" y="461"/>
                    </a:lnTo>
                    <a:lnTo>
                      <a:pt x="36" y="464"/>
                    </a:lnTo>
                    <a:lnTo>
                      <a:pt x="36" y="472"/>
                    </a:lnTo>
                    <a:lnTo>
                      <a:pt x="36" y="487"/>
                    </a:lnTo>
                    <a:lnTo>
                      <a:pt x="36" y="504"/>
                    </a:lnTo>
                    <a:lnTo>
                      <a:pt x="38" y="526"/>
                    </a:lnTo>
                    <a:lnTo>
                      <a:pt x="36" y="546"/>
                    </a:lnTo>
                    <a:lnTo>
                      <a:pt x="35" y="563"/>
                    </a:lnTo>
                    <a:lnTo>
                      <a:pt x="33" y="577"/>
                    </a:lnTo>
                    <a:lnTo>
                      <a:pt x="30" y="584"/>
                    </a:lnTo>
                    <a:lnTo>
                      <a:pt x="30" y="594"/>
                    </a:lnTo>
                    <a:lnTo>
                      <a:pt x="30" y="604"/>
                    </a:lnTo>
                    <a:lnTo>
                      <a:pt x="29" y="612"/>
                    </a:lnTo>
                    <a:lnTo>
                      <a:pt x="28" y="619"/>
                    </a:lnTo>
                    <a:lnTo>
                      <a:pt x="24" y="625"/>
                    </a:lnTo>
                    <a:lnTo>
                      <a:pt x="20" y="633"/>
                    </a:lnTo>
                    <a:lnTo>
                      <a:pt x="15" y="639"/>
                    </a:lnTo>
                    <a:lnTo>
                      <a:pt x="9" y="646"/>
                    </a:lnTo>
                    <a:lnTo>
                      <a:pt x="5" y="654"/>
                    </a:lnTo>
                    <a:lnTo>
                      <a:pt x="5" y="661"/>
                    </a:lnTo>
                    <a:lnTo>
                      <a:pt x="5" y="669"/>
                    </a:lnTo>
                    <a:lnTo>
                      <a:pt x="5" y="678"/>
                    </a:lnTo>
                    <a:lnTo>
                      <a:pt x="12" y="682"/>
                    </a:lnTo>
                    <a:lnTo>
                      <a:pt x="18" y="687"/>
                    </a:lnTo>
                    <a:lnTo>
                      <a:pt x="20" y="692"/>
                    </a:lnTo>
                    <a:lnTo>
                      <a:pt x="23" y="697"/>
                    </a:lnTo>
                    <a:lnTo>
                      <a:pt x="23" y="702"/>
                    </a:lnTo>
                    <a:lnTo>
                      <a:pt x="24" y="708"/>
                    </a:lnTo>
                    <a:lnTo>
                      <a:pt x="24" y="716"/>
                    </a:lnTo>
                    <a:lnTo>
                      <a:pt x="25" y="727"/>
                    </a:lnTo>
                    <a:lnTo>
                      <a:pt x="25" y="737"/>
                    </a:lnTo>
                    <a:lnTo>
                      <a:pt x="25" y="750"/>
                    </a:lnTo>
                    <a:lnTo>
                      <a:pt x="25" y="764"/>
                    </a:lnTo>
                    <a:lnTo>
                      <a:pt x="25" y="779"/>
                    </a:lnTo>
                    <a:lnTo>
                      <a:pt x="24" y="792"/>
                    </a:lnTo>
                    <a:lnTo>
                      <a:pt x="23" y="806"/>
                    </a:lnTo>
                    <a:lnTo>
                      <a:pt x="19" y="818"/>
                    </a:lnTo>
                    <a:lnTo>
                      <a:pt x="17" y="831"/>
                    </a:lnTo>
                    <a:lnTo>
                      <a:pt x="17" y="940"/>
                    </a:lnTo>
                    <a:lnTo>
                      <a:pt x="23" y="947"/>
                    </a:lnTo>
                    <a:lnTo>
                      <a:pt x="26" y="958"/>
                    </a:lnTo>
                    <a:lnTo>
                      <a:pt x="25" y="968"/>
                    </a:lnTo>
                    <a:lnTo>
                      <a:pt x="20" y="977"/>
                    </a:lnTo>
                    <a:lnTo>
                      <a:pt x="20" y="988"/>
                    </a:lnTo>
                    <a:lnTo>
                      <a:pt x="20" y="999"/>
                    </a:lnTo>
                    <a:lnTo>
                      <a:pt x="20" y="1010"/>
                    </a:lnTo>
                    <a:lnTo>
                      <a:pt x="20" y="1022"/>
                    </a:lnTo>
                    <a:lnTo>
                      <a:pt x="20" y="1033"/>
                    </a:lnTo>
                    <a:lnTo>
                      <a:pt x="20" y="1044"/>
                    </a:lnTo>
                    <a:lnTo>
                      <a:pt x="20" y="1055"/>
                    </a:lnTo>
                    <a:lnTo>
                      <a:pt x="20" y="1066"/>
                    </a:lnTo>
                    <a:lnTo>
                      <a:pt x="22" y="1072"/>
                    </a:lnTo>
                    <a:lnTo>
                      <a:pt x="24" y="1080"/>
                    </a:lnTo>
                    <a:lnTo>
                      <a:pt x="25" y="1087"/>
                    </a:lnTo>
                    <a:lnTo>
                      <a:pt x="22" y="1095"/>
                    </a:lnTo>
                    <a:lnTo>
                      <a:pt x="14" y="1103"/>
                    </a:lnTo>
                    <a:lnTo>
                      <a:pt x="13" y="1113"/>
                    </a:lnTo>
                    <a:lnTo>
                      <a:pt x="13" y="1117"/>
                    </a:lnTo>
                    <a:lnTo>
                      <a:pt x="14" y="1123"/>
                    </a:lnTo>
                    <a:lnTo>
                      <a:pt x="15" y="1130"/>
                    </a:lnTo>
                    <a:lnTo>
                      <a:pt x="17" y="1138"/>
                    </a:lnTo>
                    <a:lnTo>
                      <a:pt x="15" y="1142"/>
                    </a:lnTo>
                    <a:lnTo>
                      <a:pt x="15" y="1149"/>
                    </a:lnTo>
                    <a:lnTo>
                      <a:pt x="14" y="1158"/>
                    </a:lnTo>
                    <a:lnTo>
                      <a:pt x="14" y="1168"/>
                    </a:lnTo>
                    <a:lnTo>
                      <a:pt x="14" y="1176"/>
                    </a:lnTo>
                    <a:lnTo>
                      <a:pt x="14" y="1186"/>
                    </a:lnTo>
                    <a:lnTo>
                      <a:pt x="14" y="1192"/>
                    </a:lnTo>
                    <a:lnTo>
                      <a:pt x="17" y="1200"/>
                    </a:lnTo>
                    <a:lnTo>
                      <a:pt x="20" y="1215"/>
                    </a:lnTo>
                    <a:lnTo>
                      <a:pt x="24" y="1232"/>
                    </a:lnTo>
                    <a:lnTo>
                      <a:pt x="24" y="1251"/>
                    </a:lnTo>
                    <a:lnTo>
                      <a:pt x="25" y="1270"/>
                    </a:lnTo>
                    <a:lnTo>
                      <a:pt x="24" y="1289"/>
                    </a:lnTo>
                    <a:lnTo>
                      <a:pt x="23" y="1308"/>
                    </a:lnTo>
                    <a:lnTo>
                      <a:pt x="20" y="1325"/>
                    </a:lnTo>
                    <a:lnTo>
                      <a:pt x="20" y="1343"/>
                    </a:lnTo>
                    <a:lnTo>
                      <a:pt x="18" y="1348"/>
                    </a:lnTo>
                    <a:lnTo>
                      <a:pt x="17" y="1353"/>
                    </a:lnTo>
                    <a:lnTo>
                      <a:pt x="15" y="1355"/>
                    </a:lnTo>
                    <a:lnTo>
                      <a:pt x="14" y="1357"/>
                    </a:lnTo>
                    <a:lnTo>
                      <a:pt x="10" y="1358"/>
                    </a:lnTo>
                    <a:lnTo>
                      <a:pt x="8" y="1363"/>
                    </a:lnTo>
                    <a:lnTo>
                      <a:pt x="3" y="1372"/>
                    </a:lnTo>
                    <a:lnTo>
                      <a:pt x="2" y="1381"/>
                    </a:lnTo>
                    <a:lnTo>
                      <a:pt x="2" y="1389"/>
                    </a:lnTo>
                    <a:lnTo>
                      <a:pt x="4" y="1398"/>
                    </a:lnTo>
                    <a:lnTo>
                      <a:pt x="4" y="1405"/>
                    </a:lnTo>
                    <a:lnTo>
                      <a:pt x="8" y="1414"/>
                    </a:lnTo>
                    <a:lnTo>
                      <a:pt x="9" y="1423"/>
                    </a:lnTo>
                    <a:lnTo>
                      <a:pt x="12" y="1433"/>
                    </a:lnTo>
                    <a:lnTo>
                      <a:pt x="18" y="1434"/>
                    </a:lnTo>
                    <a:lnTo>
                      <a:pt x="25" y="1436"/>
                    </a:lnTo>
                    <a:lnTo>
                      <a:pt x="33" y="1439"/>
                    </a:lnTo>
                    <a:lnTo>
                      <a:pt x="36" y="1446"/>
                    </a:lnTo>
                    <a:lnTo>
                      <a:pt x="33" y="1452"/>
                    </a:lnTo>
                    <a:lnTo>
                      <a:pt x="25" y="1456"/>
                    </a:lnTo>
                    <a:lnTo>
                      <a:pt x="18" y="1456"/>
                    </a:lnTo>
                    <a:lnTo>
                      <a:pt x="10" y="1456"/>
                    </a:lnTo>
                    <a:lnTo>
                      <a:pt x="4" y="1456"/>
                    </a:lnTo>
                    <a:lnTo>
                      <a:pt x="0" y="1456"/>
                    </a:lnTo>
                    <a:lnTo>
                      <a:pt x="0" y="1362"/>
                    </a:lnTo>
                    <a:lnTo>
                      <a:pt x="8" y="13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2" name="Freeform 450"/>
              <p:cNvSpPr>
                <a:spLocks noEditPoints="1"/>
              </p:cNvSpPr>
              <p:nvPr/>
            </p:nvSpPr>
            <p:spPr bwMode="auto">
              <a:xfrm>
                <a:off x="699" y="1613"/>
                <a:ext cx="4" cy="167"/>
              </a:xfrm>
              <a:custGeom>
                <a:avLst/>
                <a:gdLst>
                  <a:gd name="T0" fmla="*/ 12 w 19"/>
                  <a:gd name="T1" fmla="*/ 737 h 833"/>
                  <a:gd name="T2" fmla="*/ 19 w 19"/>
                  <a:gd name="T3" fmla="*/ 833 h 833"/>
                  <a:gd name="T4" fmla="*/ 8 w 19"/>
                  <a:gd name="T5" fmla="*/ 822 h 833"/>
                  <a:gd name="T6" fmla="*/ 7 w 19"/>
                  <a:gd name="T7" fmla="*/ 811 h 833"/>
                  <a:gd name="T8" fmla="*/ 8 w 19"/>
                  <a:gd name="T9" fmla="*/ 796 h 833"/>
                  <a:gd name="T10" fmla="*/ 5 w 19"/>
                  <a:gd name="T11" fmla="*/ 790 h 833"/>
                  <a:gd name="T12" fmla="*/ 0 w 19"/>
                  <a:gd name="T13" fmla="*/ 771 h 833"/>
                  <a:gd name="T14" fmla="*/ 0 w 19"/>
                  <a:gd name="T15" fmla="*/ 750 h 833"/>
                  <a:gd name="T16" fmla="*/ 2 w 19"/>
                  <a:gd name="T17" fmla="*/ 737 h 833"/>
                  <a:gd name="T18" fmla="*/ 12 w 19"/>
                  <a:gd name="T19" fmla="*/ 724 h 833"/>
                  <a:gd name="T20" fmla="*/ 19 w 19"/>
                  <a:gd name="T21" fmla="*/ 739 h 833"/>
                  <a:gd name="T22" fmla="*/ 19 w 19"/>
                  <a:gd name="T23" fmla="*/ 79 h 833"/>
                  <a:gd name="T24" fmla="*/ 6 w 19"/>
                  <a:gd name="T25" fmla="*/ 63 h 833"/>
                  <a:gd name="T26" fmla="*/ 3 w 19"/>
                  <a:gd name="T27" fmla="*/ 42 h 833"/>
                  <a:gd name="T28" fmla="*/ 8 w 19"/>
                  <a:gd name="T29" fmla="*/ 18 h 833"/>
                  <a:gd name="T30" fmla="*/ 19 w 19"/>
                  <a:gd name="T31" fmla="*/ 0 h 833"/>
                  <a:gd name="T32" fmla="*/ 19 w 19"/>
                  <a:gd name="T33" fmla="*/ 332 h 833"/>
                  <a:gd name="T34" fmla="*/ 12 w 19"/>
                  <a:gd name="T35" fmla="*/ 304 h 833"/>
                  <a:gd name="T36" fmla="*/ 11 w 19"/>
                  <a:gd name="T37" fmla="*/ 268 h 833"/>
                  <a:gd name="T38" fmla="*/ 12 w 19"/>
                  <a:gd name="T39" fmla="*/ 231 h 833"/>
                  <a:gd name="T40" fmla="*/ 15 w 19"/>
                  <a:gd name="T41" fmla="*/ 205 h 833"/>
                  <a:gd name="T42" fmla="*/ 19 w 19"/>
                  <a:gd name="T43" fmla="*/ 195 h 833"/>
                  <a:gd name="T44" fmla="*/ 19 w 19"/>
                  <a:gd name="T45" fmla="*/ 358 h 833"/>
                  <a:gd name="T46" fmla="*/ 18 w 19"/>
                  <a:gd name="T47" fmla="*/ 425 h 833"/>
                  <a:gd name="T48" fmla="*/ 18 w 19"/>
                  <a:gd name="T49" fmla="*/ 403 h 833"/>
                  <a:gd name="T50" fmla="*/ 18 w 19"/>
                  <a:gd name="T51" fmla="*/ 382 h 833"/>
                  <a:gd name="T52" fmla="*/ 18 w 19"/>
                  <a:gd name="T53" fmla="*/ 365 h 833"/>
                  <a:gd name="T54" fmla="*/ 19 w 19"/>
                  <a:gd name="T55" fmla="*/ 464 h 833"/>
                  <a:gd name="T56" fmla="*/ 18 w 19"/>
                  <a:gd name="T57" fmla="*/ 590 h 833"/>
                  <a:gd name="T58" fmla="*/ 15 w 19"/>
                  <a:gd name="T59" fmla="*/ 579 h 833"/>
                  <a:gd name="T60" fmla="*/ 13 w 19"/>
                  <a:gd name="T61" fmla="*/ 561 h 833"/>
                  <a:gd name="T62" fmla="*/ 13 w 19"/>
                  <a:gd name="T63" fmla="*/ 541 h 833"/>
                  <a:gd name="T64" fmla="*/ 13 w 19"/>
                  <a:gd name="T65" fmla="*/ 522 h 833"/>
                  <a:gd name="T66" fmla="*/ 13 w 19"/>
                  <a:gd name="T67" fmla="*/ 506 h 833"/>
                  <a:gd name="T68" fmla="*/ 12 w 19"/>
                  <a:gd name="T69" fmla="*/ 491 h 833"/>
                  <a:gd name="T70" fmla="*/ 13 w 19"/>
                  <a:gd name="T71" fmla="*/ 474 h 8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833">
                    <a:moveTo>
                      <a:pt x="19" y="739"/>
                    </a:moveTo>
                    <a:lnTo>
                      <a:pt x="12" y="737"/>
                    </a:lnTo>
                    <a:lnTo>
                      <a:pt x="19" y="739"/>
                    </a:lnTo>
                    <a:lnTo>
                      <a:pt x="19" y="833"/>
                    </a:lnTo>
                    <a:lnTo>
                      <a:pt x="12" y="828"/>
                    </a:lnTo>
                    <a:lnTo>
                      <a:pt x="8" y="822"/>
                    </a:lnTo>
                    <a:lnTo>
                      <a:pt x="7" y="817"/>
                    </a:lnTo>
                    <a:lnTo>
                      <a:pt x="7" y="811"/>
                    </a:lnTo>
                    <a:lnTo>
                      <a:pt x="7" y="803"/>
                    </a:lnTo>
                    <a:lnTo>
                      <a:pt x="8" y="796"/>
                    </a:lnTo>
                    <a:lnTo>
                      <a:pt x="8" y="797"/>
                    </a:lnTo>
                    <a:lnTo>
                      <a:pt x="5" y="790"/>
                    </a:lnTo>
                    <a:lnTo>
                      <a:pt x="2" y="781"/>
                    </a:lnTo>
                    <a:lnTo>
                      <a:pt x="0" y="771"/>
                    </a:lnTo>
                    <a:lnTo>
                      <a:pt x="0" y="761"/>
                    </a:lnTo>
                    <a:lnTo>
                      <a:pt x="0" y="750"/>
                    </a:lnTo>
                    <a:lnTo>
                      <a:pt x="1" y="743"/>
                    </a:lnTo>
                    <a:lnTo>
                      <a:pt x="2" y="737"/>
                    </a:lnTo>
                    <a:lnTo>
                      <a:pt x="7" y="734"/>
                    </a:lnTo>
                    <a:lnTo>
                      <a:pt x="12" y="724"/>
                    </a:lnTo>
                    <a:lnTo>
                      <a:pt x="19" y="719"/>
                    </a:lnTo>
                    <a:lnTo>
                      <a:pt x="19" y="739"/>
                    </a:lnTo>
                    <a:close/>
                    <a:moveTo>
                      <a:pt x="19" y="0"/>
                    </a:moveTo>
                    <a:lnTo>
                      <a:pt x="19" y="79"/>
                    </a:lnTo>
                    <a:lnTo>
                      <a:pt x="11" y="72"/>
                    </a:lnTo>
                    <a:lnTo>
                      <a:pt x="6" y="63"/>
                    </a:lnTo>
                    <a:lnTo>
                      <a:pt x="2" y="52"/>
                    </a:lnTo>
                    <a:lnTo>
                      <a:pt x="3" y="42"/>
                    </a:lnTo>
                    <a:lnTo>
                      <a:pt x="5" y="29"/>
                    </a:lnTo>
                    <a:lnTo>
                      <a:pt x="8" y="18"/>
                    </a:lnTo>
                    <a:lnTo>
                      <a:pt x="12" y="8"/>
                    </a:lnTo>
                    <a:lnTo>
                      <a:pt x="19" y="0"/>
                    </a:lnTo>
                    <a:close/>
                    <a:moveTo>
                      <a:pt x="19" y="194"/>
                    </a:moveTo>
                    <a:lnTo>
                      <a:pt x="19" y="332"/>
                    </a:lnTo>
                    <a:lnTo>
                      <a:pt x="15" y="319"/>
                    </a:lnTo>
                    <a:lnTo>
                      <a:pt x="12" y="304"/>
                    </a:lnTo>
                    <a:lnTo>
                      <a:pt x="11" y="286"/>
                    </a:lnTo>
                    <a:lnTo>
                      <a:pt x="11" y="268"/>
                    </a:lnTo>
                    <a:lnTo>
                      <a:pt x="11" y="249"/>
                    </a:lnTo>
                    <a:lnTo>
                      <a:pt x="12" y="231"/>
                    </a:lnTo>
                    <a:lnTo>
                      <a:pt x="13" y="216"/>
                    </a:lnTo>
                    <a:lnTo>
                      <a:pt x="15" y="205"/>
                    </a:lnTo>
                    <a:lnTo>
                      <a:pt x="15" y="200"/>
                    </a:lnTo>
                    <a:lnTo>
                      <a:pt x="19" y="195"/>
                    </a:lnTo>
                    <a:lnTo>
                      <a:pt x="19" y="194"/>
                    </a:lnTo>
                    <a:close/>
                    <a:moveTo>
                      <a:pt x="19" y="358"/>
                    </a:moveTo>
                    <a:lnTo>
                      <a:pt x="19" y="434"/>
                    </a:lnTo>
                    <a:lnTo>
                      <a:pt x="18" y="425"/>
                    </a:lnTo>
                    <a:lnTo>
                      <a:pt x="18" y="415"/>
                    </a:lnTo>
                    <a:lnTo>
                      <a:pt x="18" y="403"/>
                    </a:lnTo>
                    <a:lnTo>
                      <a:pt x="18" y="394"/>
                    </a:lnTo>
                    <a:lnTo>
                      <a:pt x="18" y="382"/>
                    </a:lnTo>
                    <a:lnTo>
                      <a:pt x="18" y="374"/>
                    </a:lnTo>
                    <a:lnTo>
                      <a:pt x="18" y="365"/>
                    </a:lnTo>
                    <a:lnTo>
                      <a:pt x="19" y="358"/>
                    </a:lnTo>
                    <a:close/>
                    <a:moveTo>
                      <a:pt x="19" y="464"/>
                    </a:moveTo>
                    <a:lnTo>
                      <a:pt x="19" y="593"/>
                    </a:lnTo>
                    <a:lnTo>
                      <a:pt x="18" y="590"/>
                    </a:lnTo>
                    <a:lnTo>
                      <a:pt x="18" y="588"/>
                    </a:lnTo>
                    <a:lnTo>
                      <a:pt x="15" y="579"/>
                    </a:lnTo>
                    <a:lnTo>
                      <a:pt x="13" y="571"/>
                    </a:lnTo>
                    <a:lnTo>
                      <a:pt x="13" y="561"/>
                    </a:lnTo>
                    <a:lnTo>
                      <a:pt x="13" y="551"/>
                    </a:lnTo>
                    <a:lnTo>
                      <a:pt x="13" y="541"/>
                    </a:lnTo>
                    <a:lnTo>
                      <a:pt x="13" y="531"/>
                    </a:lnTo>
                    <a:lnTo>
                      <a:pt x="13" y="522"/>
                    </a:lnTo>
                    <a:lnTo>
                      <a:pt x="15" y="515"/>
                    </a:lnTo>
                    <a:lnTo>
                      <a:pt x="13" y="506"/>
                    </a:lnTo>
                    <a:lnTo>
                      <a:pt x="13" y="499"/>
                    </a:lnTo>
                    <a:lnTo>
                      <a:pt x="12" y="491"/>
                    </a:lnTo>
                    <a:lnTo>
                      <a:pt x="12" y="485"/>
                    </a:lnTo>
                    <a:lnTo>
                      <a:pt x="13" y="474"/>
                    </a:lnTo>
                    <a:lnTo>
                      <a:pt x="19" y="46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3" name="Freeform 451"/>
              <p:cNvSpPr>
                <a:spLocks noEditPoints="1"/>
              </p:cNvSpPr>
              <p:nvPr/>
            </p:nvSpPr>
            <p:spPr bwMode="auto">
              <a:xfrm>
                <a:off x="790" y="1610"/>
                <a:ext cx="4" cy="171"/>
              </a:xfrm>
              <a:custGeom>
                <a:avLst/>
                <a:gdLst>
                  <a:gd name="T0" fmla="*/ 8 w 20"/>
                  <a:gd name="T1" fmla="*/ 758 h 856"/>
                  <a:gd name="T2" fmla="*/ 0 w 20"/>
                  <a:gd name="T3" fmla="*/ 738 h 856"/>
                  <a:gd name="T4" fmla="*/ 0 w 20"/>
                  <a:gd name="T5" fmla="*/ 741 h 856"/>
                  <a:gd name="T6" fmla="*/ 12 w 20"/>
                  <a:gd name="T7" fmla="*/ 753 h 856"/>
                  <a:gd name="T8" fmla="*/ 19 w 20"/>
                  <a:gd name="T9" fmla="*/ 762 h 856"/>
                  <a:gd name="T10" fmla="*/ 20 w 20"/>
                  <a:gd name="T11" fmla="*/ 783 h 856"/>
                  <a:gd name="T12" fmla="*/ 16 w 20"/>
                  <a:gd name="T13" fmla="*/ 804 h 856"/>
                  <a:gd name="T14" fmla="*/ 11 w 20"/>
                  <a:gd name="T15" fmla="*/ 819 h 856"/>
                  <a:gd name="T16" fmla="*/ 10 w 20"/>
                  <a:gd name="T17" fmla="*/ 835 h 856"/>
                  <a:gd name="T18" fmla="*/ 10 w 20"/>
                  <a:gd name="T19" fmla="*/ 846 h 856"/>
                  <a:gd name="T20" fmla="*/ 0 w 20"/>
                  <a:gd name="T21" fmla="*/ 856 h 856"/>
                  <a:gd name="T22" fmla="*/ 0 w 20"/>
                  <a:gd name="T23" fmla="*/ 610 h 856"/>
                  <a:gd name="T24" fmla="*/ 5 w 20"/>
                  <a:gd name="T25" fmla="*/ 488 h 856"/>
                  <a:gd name="T26" fmla="*/ 6 w 20"/>
                  <a:gd name="T27" fmla="*/ 507 h 856"/>
                  <a:gd name="T28" fmla="*/ 6 w 20"/>
                  <a:gd name="T29" fmla="*/ 521 h 856"/>
                  <a:gd name="T30" fmla="*/ 6 w 20"/>
                  <a:gd name="T31" fmla="*/ 537 h 856"/>
                  <a:gd name="T32" fmla="*/ 6 w 20"/>
                  <a:gd name="T33" fmla="*/ 555 h 856"/>
                  <a:gd name="T34" fmla="*/ 5 w 20"/>
                  <a:gd name="T35" fmla="*/ 576 h 856"/>
                  <a:gd name="T36" fmla="*/ 4 w 20"/>
                  <a:gd name="T37" fmla="*/ 595 h 856"/>
                  <a:gd name="T38" fmla="*/ 1 w 20"/>
                  <a:gd name="T39" fmla="*/ 606 h 856"/>
                  <a:gd name="T40" fmla="*/ 0 w 20"/>
                  <a:gd name="T41" fmla="*/ 445 h 856"/>
                  <a:gd name="T42" fmla="*/ 0 w 20"/>
                  <a:gd name="T43" fmla="*/ 376 h 856"/>
                  <a:gd name="T44" fmla="*/ 1 w 20"/>
                  <a:gd name="T45" fmla="*/ 394 h 856"/>
                  <a:gd name="T46" fmla="*/ 0 w 20"/>
                  <a:gd name="T47" fmla="*/ 415 h 856"/>
                  <a:gd name="T48" fmla="*/ 0 w 20"/>
                  <a:gd name="T49" fmla="*/ 435 h 856"/>
                  <a:gd name="T50" fmla="*/ 0 w 20"/>
                  <a:gd name="T51" fmla="*/ 340 h 856"/>
                  <a:gd name="T52" fmla="*/ 0 w 20"/>
                  <a:gd name="T53" fmla="*/ 204 h 856"/>
                  <a:gd name="T54" fmla="*/ 4 w 20"/>
                  <a:gd name="T55" fmla="*/ 206 h 856"/>
                  <a:gd name="T56" fmla="*/ 6 w 20"/>
                  <a:gd name="T57" fmla="*/ 222 h 856"/>
                  <a:gd name="T58" fmla="*/ 8 w 20"/>
                  <a:gd name="T59" fmla="*/ 256 h 856"/>
                  <a:gd name="T60" fmla="*/ 8 w 20"/>
                  <a:gd name="T61" fmla="*/ 294 h 856"/>
                  <a:gd name="T62" fmla="*/ 4 w 20"/>
                  <a:gd name="T63" fmla="*/ 327 h 856"/>
                  <a:gd name="T64" fmla="*/ 0 w 20"/>
                  <a:gd name="T65" fmla="*/ 81 h 856"/>
                  <a:gd name="T66" fmla="*/ 5 w 20"/>
                  <a:gd name="T67" fmla="*/ 9 h 856"/>
                  <a:gd name="T68" fmla="*/ 14 w 20"/>
                  <a:gd name="T69" fmla="*/ 31 h 856"/>
                  <a:gd name="T70" fmla="*/ 15 w 20"/>
                  <a:gd name="T71" fmla="*/ 54 h 856"/>
                  <a:gd name="T72" fmla="*/ 8 w 20"/>
                  <a:gd name="T73" fmla="*/ 73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" h="856">
                    <a:moveTo>
                      <a:pt x="0" y="761"/>
                    </a:moveTo>
                    <a:lnTo>
                      <a:pt x="8" y="758"/>
                    </a:lnTo>
                    <a:lnTo>
                      <a:pt x="0" y="761"/>
                    </a:lnTo>
                    <a:lnTo>
                      <a:pt x="0" y="738"/>
                    </a:lnTo>
                    <a:lnTo>
                      <a:pt x="0" y="740"/>
                    </a:lnTo>
                    <a:lnTo>
                      <a:pt x="0" y="741"/>
                    </a:lnTo>
                    <a:lnTo>
                      <a:pt x="6" y="745"/>
                    </a:lnTo>
                    <a:lnTo>
                      <a:pt x="12" y="753"/>
                    </a:lnTo>
                    <a:lnTo>
                      <a:pt x="16" y="756"/>
                    </a:lnTo>
                    <a:lnTo>
                      <a:pt x="19" y="762"/>
                    </a:lnTo>
                    <a:lnTo>
                      <a:pt x="19" y="772"/>
                    </a:lnTo>
                    <a:lnTo>
                      <a:pt x="20" y="783"/>
                    </a:lnTo>
                    <a:lnTo>
                      <a:pt x="17" y="793"/>
                    </a:lnTo>
                    <a:lnTo>
                      <a:pt x="16" y="804"/>
                    </a:lnTo>
                    <a:lnTo>
                      <a:pt x="14" y="813"/>
                    </a:lnTo>
                    <a:lnTo>
                      <a:pt x="11" y="819"/>
                    </a:lnTo>
                    <a:lnTo>
                      <a:pt x="10" y="828"/>
                    </a:lnTo>
                    <a:lnTo>
                      <a:pt x="10" y="835"/>
                    </a:lnTo>
                    <a:lnTo>
                      <a:pt x="10" y="841"/>
                    </a:lnTo>
                    <a:lnTo>
                      <a:pt x="10" y="846"/>
                    </a:lnTo>
                    <a:lnTo>
                      <a:pt x="6" y="852"/>
                    </a:lnTo>
                    <a:lnTo>
                      <a:pt x="0" y="856"/>
                    </a:lnTo>
                    <a:lnTo>
                      <a:pt x="0" y="761"/>
                    </a:lnTo>
                    <a:close/>
                    <a:moveTo>
                      <a:pt x="0" y="610"/>
                    </a:moveTo>
                    <a:lnTo>
                      <a:pt x="0" y="477"/>
                    </a:lnTo>
                    <a:lnTo>
                      <a:pt x="5" y="488"/>
                    </a:lnTo>
                    <a:lnTo>
                      <a:pt x="6" y="501"/>
                    </a:lnTo>
                    <a:lnTo>
                      <a:pt x="6" y="507"/>
                    </a:lnTo>
                    <a:lnTo>
                      <a:pt x="6" y="513"/>
                    </a:lnTo>
                    <a:lnTo>
                      <a:pt x="6" y="521"/>
                    </a:lnTo>
                    <a:lnTo>
                      <a:pt x="6" y="529"/>
                    </a:lnTo>
                    <a:lnTo>
                      <a:pt x="6" y="537"/>
                    </a:lnTo>
                    <a:lnTo>
                      <a:pt x="6" y="545"/>
                    </a:lnTo>
                    <a:lnTo>
                      <a:pt x="6" y="555"/>
                    </a:lnTo>
                    <a:lnTo>
                      <a:pt x="6" y="566"/>
                    </a:lnTo>
                    <a:lnTo>
                      <a:pt x="5" y="576"/>
                    </a:lnTo>
                    <a:lnTo>
                      <a:pt x="5" y="586"/>
                    </a:lnTo>
                    <a:lnTo>
                      <a:pt x="4" y="595"/>
                    </a:lnTo>
                    <a:lnTo>
                      <a:pt x="3" y="603"/>
                    </a:lnTo>
                    <a:lnTo>
                      <a:pt x="1" y="606"/>
                    </a:lnTo>
                    <a:lnTo>
                      <a:pt x="0" y="610"/>
                    </a:lnTo>
                    <a:close/>
                    <a:moveTo>
                      <a:pt x="0" y="445"/>
                    </a:moveTo>
                    <a:lnTo>
                      <a:pt x="0" y="368"/>
                    </a:lnTo>
                    <a:lnTo>
                      <a:pt x="0" y="376"/>
                    </a:lnTo>
                    <a:lnTo>
                      <a:pt x="1" y="384"/>
                    </a:lnTo>
                    <a:lnTo>
                      <a:pt x="1" y="394"/>
                    </a:lnTo>
                    <a:lnTo>
                      <a:pt x="1" y="405"/>
                    </a:lnTo>
                    <a:lnTo>
                      <a:pt x="0" y="415"/>
                    </a:lnTo>
                    <a:lnTo>
                      <a:pt x="0" y="425"/>
                    </a:lnTo>
                    <a:lnTo>
                      <a:pt x="0" y="435"/>
                    </a:lnTo>
                    <a:lnTo>
                      <a:pt x="0" y="445"/>
                    </a:lnTo>
                    <a:close/>
                    <a:moveTo>
                      <a:pt x="0" y="340"/>
                    </a:moveTo>
                    <a:lnTo>
                      <a:pt x="0" y="200"/>
                    </a:lnTo>
                    <a:lnTo>
                      <a:pt x="0" y="204"/>
                    </a:lnTo>
                    <a:lnTo>
                      <a:pt x="3" y="204"/>
                    </a:lnTo>
                    <a:lnTo>
                      <a:pt x="4" y="206"/>
                    </a:lnTo>
                    <a:lnTo>
                      <a:pt x="6" y="212"/>
                    </a:lnTo>
                    <a:lnTo>
                      <a:pt x="6" y="222"/>
                    </a:lnTo>
                    <a:lnTo>
                      <a:pt x="8" y="238"/>
                    </a:lnTo>
                    <a:lnTo>
                      <a:pt x="8" y="256"/>
                    </a:lnTo>
                    <a:lnTo>
                      <a:pt x="9" y="275"/>
                    </a:lnTo>
                    <a:lnTo>
                      <a:pt x="8" y="294"/>
                    </a:lnTo>
                    <a:lnTo>
                      <a:pt x="6" y="312"/>
                    </a:lnTo>
                    <a:lnTo>
                      <a:pt x="4" y="327"/>
                    </a:lnTo>
                    <a:lnTo>
                      <a:pt x="0" y="340"/>
                    </a:lnTo>
                    <a:close/>
                    <a:moveTo>
                      <a:pt x="0" y="81"/>
                    </a:moveTo>
                    <a:lnTo>
                      <a:pt x="0" y="0"/>
                    </a:lnTo>
                    <a:lnTo>
                      <a:pt x="5" y="9"/>
                    </a:lnTo>
                    <a:lnTo>
                      <a:pt x="10" y="20"/>
                    </a:lnTo>
                    <a:lnTo>
                      <a:pt x="14" y="31"/>
                    </a:lnTo>
                    <a:lnTo>
                      <a:pt x="16" y="44"/>
                    </a:lnTo>
                    <a:lnTo>
                      <a:pt x="15" y="54"/>
                    </a:lnTo>
                    <a:lnTo>
                      <a:pt x="12" y="65"/>
                    </a:lnTo>
                    <a:lnTo>
                      <a:pt x="8" y="73"/>
                    </a:lnTo>
                    <a:lnTo>
                      <a:pt x="0" y="8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4" name="Freeform 452"/>
              <p:cNvSpPr>
                <a:spLocks/>
              </p:cNvSpPr>
              <p:nvPr/>
            </p:nvSpPr>
            <p:spPr bwMode="auto">
              <a:xfrm>
                <a:off x="772" y="1482"/>
                <a:ext cx="18" cy="299"/>
              </a:xfrm>
              <a:custGeom>
                <a:avLst/>
                <a:gdLst>
                  <a:gd name="T0" fmla="*/ 85 w 90"/>
                  <a:gd name="T1" fmla="*/ 1496 h 1499"/>
                  <a:gd name="T2" fmla="*/ 57 w 90"/>
                  <a:gd name="T3" fmla="*/ 1495 h 1499"/>
                  <a:gd name="T4" fmla="*/ 73 w 90"/>
                  <a:gd name="T5" fmla="*/ 1475 h 1499"/>
                  <a:gd name="T6" fmla="*/ 84 w 90"/>
                  <a:gd name="T7" fmla="*/ 1444 h 1499"/>
                  <a:gd name="T8" fmla="*/ 85 w 90"/>
                  <a:gd name="T9" fmla="*/ 1411 h 1499"/>
                  <a:gd name="T10" fmla="*/ 74 w 90"/>
                  <a:gd name="T11" fmla="*/ 1393 h 1499"/>
                  <a:gd name="T12" fmla="*/ 68 w 90"/>
                  <a:gd name="T13" fmla="*/ 1364 h 1499"/>
                  <a:gd name="T14" fmla="*/ 63 w 90"/>
                  <a:gd name="T15" fmla="*/ 1286 h 1499"/>
                  <a:gd name="T16" fmla="*/ 75 w 90"/>
                  <a:gd name="T17" fmla="*/ 1226 h 1499"/>
                  <a:gd name="T18" fmla="*/ 76 w 90"/>
                  <a:gd name="T19" fmla="*/ 1189 h 1499"/>
                  <a:gd name="T20" fmla="*/ 76 w 90"/>
                  <a:gd name="T21" fmla="*/ 1162 h 1499"/>
                  <a:gd name="T22" fmla="*/ 74 w 90"/>
                  <a:gd name="T23" fmla="*/ 1133 h 1499"/>
                  <a:gd name="T24" fmla="*/ 68 w 90"/>
                  <a:gd name="T25" fmla="*/ 1102 h 1499"/>
                  <a:gd name="T26" fmla="*/ 70 w 90"/>
                  <a:gd name="T27" fmla="*/ 1061 h 1499"/>
                  <a:gd name="T28" fmla="*/ 70 w 90"/>
                  <a:gd name="T29" fmla="*/ 1017 h 1499"/>
                  <a:gd name="T30" fmla="*/ 68 w 90"/>
                  <a:gd name="T31" fmla="*/ 974 h 1499"/>
                  <a:gd name="T32" fmla="*/ 67 w 90"/>
                  <a:gd name="T33" fmla="*/ 827 h 1499"/>
                  <a:gd name="T34" fmla="*/ 64 w 90"/>
                  <a:gd name="T35" fmla="*/ 770 h 1499"/>
                  <a:gd name="T36" fmla="*/ 64 w 90"/>
                  <a:gd name="T37" fmla="*/ 728 h 1499"/>
                  <a:gd name="T38" fmla="*/ 71 w 90"/>
                  <a:gd name="T39" fmla="*/ 707 h 1499"/>
                  <a:gd name="T40" fmla="*/ 84 w 90"/>
                  <a:gd name="T41" fmla="*/ 680 h 1499"/>
                  <a:gd name="T42" fmla="*/ 68 w 90"/>
                  <a:gd name="T43" fmla="*/ 649 h 1499"/>
                  <a:gd name="T44" fmla="*/ 59 w 90"/>
                  <a:gd name="T45" fmla="*/ 619 h 1499"/>
                  <a:gd name="T46" fmla="*/ 54 w 90"/>
                  <a:gd name="T47" fmla="*/ 579 h 1499"/>
                  <a:gd name="T48" fmla="*/ 53 w 90"/>
                  <a:gd name="T49" fmla="*/ 500 h 1499"/>
                  <a:gd name="T50" fmla="*/ 60 w 90"/>
                  <a:gd name="T51" fmla="*/ 470 h 1499"/>
                  <a:gd name="T52" fmla="*/ 60 w 90"/>
                  <a:gd name="T53" fmla="*/ 419 h 1499"/>
                  <a:gd name="T54" fmla="*/ 64 w 90"/>
                  <a:gd name="T55" fmla="*/ 369 h 1499"/>
                  <a:gd name="T56" fmla="*/ 65 w 90"/>
                  <a:gd name="T57" fmla="*/ 341 h 1499"/>
                  <a:gd name="T58" fmla="*/ 65 w 90"/>
                  <a:gd name="T59" fmla="*/ 188 h 1499"/>
                  <a:gd name="T60" fmla="*/ 65 w 90"/>
                  <a:gd name="T61" fmla="*/ 37 h 1499"/>
                  <a:gd name="T62" fmla="*/ 43 w 90"/>
                  <a:gd name="T63" fmla="*/ 26 h 1499"/>
                  <a:gd name="T64" fmla="*/ 12 w 90"/>
                  <a:gd name="T65" fmla="*/ 23 h 1499"/>
                  <a:gd name="T66" fmla="*/ 5 w 90"/>
                  <a:gd name="T67" fmla="*/ 1 h 1499"/>
                  <a:gd name="T68" fmla="*/ 36 w 90"/>
                  <a:gd name="T69" fmla="*/ 4 h 1499"/>
                  <a:gd name="T70" fmla="*/ 60 w 90"/>
                  <a:gd name="T71" fmla="*/ 9 h 1499"/>
                  <a:gd name="T72" fmla="*/ 76 w 90"/>
                  <a:gd name="T73" fmla="*/ 18 h 1499"/>
                  <a:gd name="T74" fmla="*/ 85 w 90"/>
                  <a:gd name="T75" fmla="*/ 36 h 1499"/>
                  <a:gd name="T76" fmla="*/ 85 w 90"/>
                  <a:gd name="T77" fmla="*/ 332 h 1499"/>
                  <a:gd name="T78" fmla="*/ 85 w 90"/>
                  <a:gd name="T79" fmla="*/ 368 h 1499"/>
                  <a:gd name="T80" fmla="*/ 79 w 90"/>
                  <a:gd name="T81" fmla="*/ 399 h 1499"/>
                  <a:gd name="T82" fmla="*/ 80 w 90"/>
                  <a:gd name="T83" fmla="*/ 435 h 1499"/>
                  <a:gd name="T84" fmla="*/ 78 w 90"/>
                  <a:gd name="T85" fmla="*/ 476 h 1499"/>
                  <a:gd name="T86" fmla="*/ 78 w 90"/>
                  <a:gd name="T87" fmla="*/ 585 h 1499"/>
                  <a:gd name="T88" fmla="*/ 80 w 90"/>
                  <a:gd name="T89" fmla="*/ 611 h 1499"/>
                  <a:gd name="T90" fmla="*/ 85 w 90"/>
                  <a:gd name="T91" fmla="*/ 634 h 1499"/>
                  <a:gd name="T92" fmla="*/ 85 w 90"/>
                  <a:gd name="T93" fmla="*/ 722 h 1499"/>
                  <a:gd name="T94" fmla="*/ 85 w 90"/>
                  <a:gd name="T95" fmla="*/ 765 h 1499"/>
                  <a:gd name="T96" fmla="*/ 85 w 90"/>
                  <a:gd name="T97" fmla="*/ 811 h 1499"/>
                  <a:gd name="T98" fmla="*/ 90 w 90"/>
                  <a:gd name="T99" fmla="*/ 840 h 1499"/>
                  <a:gd name="T100" fmla="*/ 85 w 90"/>
                  <a:gd name="T101" fmla="*/ 991 h 1499"/>
                  <a:gd name="T102" fmla="*/ 89 w 90"/>
                  <a:gd name="T103" fmla="*/ 1092 h 1499"/>
                  <a:gd name="T104" fmla="*/ 88 w 90"/>
                  <a:gd name="T105" fmla="*/ 1115 h 1499"/>
                  <a:gd name="T106" fmla="*/ 84 w 90"/>
                  <a:gd name="T107" fmla="*/ 1281 h 1499"/>
                  <a:gd name="T108" fmla="*/ 86 w 90"/>
                  <a:gd name="T109" fmla="*/ 1345 h 1499"/>
                  <a:gd name="T110" fmla="*/ 83 w 90"/>
                  <a:gd name="T111" fmla="*/ 1402 h 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0" h="1499">
                    <a:moveTo>
                      <a:pt x="83" y="1402"/>
                    </a:moveTo>
                    <a:lnTo>
                      <a:pt x="90" y="1401"/>
                    </a:lnTo>
                    <a:lnTo>
                      <a:pt x="90" y="1496"/>
                    </a:lnTo>
                    <a:lnTo>
                      <a:pt x="85" y="1496"/>
                    </a:lnTo>
                    <a:lnTo>
                      <a:pt x="80" y="1497"/>
                    </a:lnTo>
                    <a:lnTo>
                      <a:pt x="73" y="1497"/>
                    </a:lnTo>
                    <a:lnTo>
                      <a:pt x="65" y="1499"/>
                    </a:lnTo>
                    <a:lnTo>
                      <a:pt x="57" y="1495"/>
                    </a:lnTo>
                    <a:lnTo>
                      <a:pt x="54" y="1487"/>
                    </a:lnTo>
                    <a:lnTo>
                      <a:pt x="57" y="1480"/>
                    </a:lnTo>
                    <a:lnTo>
                      <a:pt x="65" y="1478"/>
                    </a:lnTo>
                    <a:lnTo>
                      <a:pt x="73" y="1475"/>
                    </a:lnTo>
                    <a:lnTo>
                      <a:pt x="81" y="1474"/>
                    </a:lnTo>
                    <a:lnTo>
                      <a:pt x="81" y="1463"/>
                    </a:lnTo>
                    <a:lnTo>
                      <a:pt x="83" y="1454"/>
                    </a:lnTo>
                    <a:lnTo>
                      <a:pt x="84" y="1444"/>
                    </a:lnTo>
                    <a:lnTo>
                      <a:pt x="86" y="1437"/>
                    </a:lnTo>
                    <a:lnTo>
                      <a:pt x="86" y="1428"/>
                    </a:lnTo>
                    <a:lnTo>
                      <a:pt x="88" y="1419"/>
                    </a:lnTo>
                    <a:lnTo>
                      <a:pt x="85" y="1411"/>
                    </a:lnTo>
                    <a:lnTo>
                      <a:pt x="83" y="1402"/>
                    </a:lnTo>
                    <a:lnTo>
                      <a:pt x="79" y="1397"/>
                    </a:lnTo>
                    <a:lnTo>
                      <a:pt x="76" y="1396"/>
                    </a:lnTo>
                    <a:lnTo>
                      <a:pt x="74" y="1393"/>
                    </a:lnTo>
                    <a:lnTo>
                      <a:pt x="73" y="1392"/>
                    </a:lnTo>
                    <a:lnTo>
                      <a:pt x="70" y="1387"/>
                    </a:lnTo>
                    <a:lnTo>
                      <a:pt x="70" y="1382"/>
                    </a:lnTo>
                    <a:lnTo>
                      <a:pt x="68" y="1364"/>
                    </a:lnTo>
                    <a:lnTo>
                      <a:pt x="67" y="1345"/>
                    </a:lnTo>
                    <a:lnTo>
                      <a:pt x="64" y="1325"/>
                    </a:lnTo>
                    <a:lnTo>
                      <a:pt x="64" y="1305"/>
                    </a:lnTo>
                    <a:lnTo>
                      <a:pt x="63" y="1286"/>
                    </a:lnTo>
                    <a:lnTo>
                      <a:pt x="65" y="1267"/>
                    </a:lnTo>
                    <a:lnTo>
                      <a:pt x="68" y="1248"/>
                    </a:lnTo>
                    <a:lnTo>
                      <a:pt x="74" y="1234"/>
                    </a:lnTo>
                    <a:lnTo>
                      <a:pt x="75" y="1226"/>
                    </a:lnTo>
                    <a:lnTo>
                      <a:pt x="76" y="1219"/>
                    </a:lnTo>
                    <a:lnTo>
                      <a:pt x="76" y="1209"/>
                    </a:lnTo>
                    <a:lnTo>
                      <a:pt x="76" y="1200"/>
                    </a:lnTo>
                    <a:lnTo>
                      <a:pt x="76" y="1189"/>
                    </a:lnTo>
                    <a:lnTo>
                      <a:pt x="76" y="1180"/>
                    </a:lnTo>
                    <a:lnTo>
                      <a:pt x="76" y="1173"/>
                    </a:lnTo>
                    <a:lnTo>
                      <a:pt x="76" y="1169"/>
                    </a:lnTo>
                    <a:lnTo>
                      <a:pt x="76" y="1162"/>
                    </a:lnTo>
                    <a:lnTo>
                      <a:pt x="76" y="1154"/>
                    </a:lnTo>
                    <a:lnTo>
                      <a:pt x="76" y="1148"/>
                    </a:lnTo>
                    <a:lnTo>
                      <a:pt x="76" y="1143"/>
                    </a:lnTo>
                    <a:lnTo>
                      <a:pt x="74" y="1133"/>
                    </a:lnTo>
                    <a:lnTo>
                      <a:pt x="69" y="1125"/>
                    </a:lnTo>
                    <a:lnTo>
                      <a:pt x="64" y="1117"/>
                    </a:lnTo>
                    <a:lnTo>
                      <a:pt x="65" y="1110"/>
                    </a:lnTo>
                    <a:lnTo>
                      <a:pt x="68" y="1102"/>
                    </a:lnTo>
                    <a:lnTo>
                      <a:pt x="70" y="1096"/>
                    </a:lnTo>
                    <a:lnTo>
                      <a:pt x="70" y="1084"/>
                    </a:lnTo>
                    <a:lnTo>
                      <a:pt x="70" y="1073"/>
                    </a:lnTo>
                    <a:lnTo>
                      <a:pt x="70" y="1061"/>
                    </a:lnTo>
                    <a:lnTo>
                      <a:pt x="70" y="1050"/>
                    </a:lnTo>
                    <a:lnTo>
                      <a:pt x="70" y="1039"/>
                    </a:lnTo>
                    <a:lnTo>
                      <a:pt x="70" y="1028"/>
                    </a:lnTo>
                    <a:lnTo>
                      <a:pt x="70" y="1017"/>
                    </a:lnTo>
                    <a:lnTo>
                      <a:pt x="70" y="1006"/>
                    </a:lnTo>
                    <a:lnTo>
                      <a:pt x="64" y="996"/>
                    </a:lnTo>
                    <a:lnTo>
                      <a:pt x="64" y="985"/>
                    </a:lnTo>
                    <a:lnTo>
                      <a:pt x="68" y="974"/>
                    </a:lnTo>
                    <a:lnTo>
                      <a:pt x="76" y="967"/>
                    </a:lnTo>
                    <a:lnTo>
                      <a:pt x="76" y="853"/>
                    </a:lnTo>
                    <a:lnTo>
                      <a:pt x="70" y="841"/>
                    </a:lnTo>
                    <a:lnTo>
                      <a:pt x="67" y="827"/>
                    </a:lnTo>
                    <a:lnTo>
                      <a:pt x="64" y="814"/>
                    </a:lnTo>
                    <a:lnTo>
                      <a:pt x="64" y="800"/>
                    </a:lnTo>
                    <a:lnTo>
                      <a:pt x="64" y="785"/>
                    </a:lnTo>
                    <a:lnTo>
                      <a:pt x="64" y="770"/>
                    </a:lnTo>
                    <a:lnTo>
                      <a:pt x="64" y="757"/>
                    </a:lnTo>
                    <a:lnTo>
                      <a:pt x="65" y="747"/>
                    </a:lnTo>
                    <a:lnTo>
                      <a:pt x="64" y="736"/>
                    </a:lnTo>
                    <a:lnTo>
                      <a:pt x="64" y="728"/>
                    </a:lnTo>
                    <a:lnTo>
                      <a:pt x="64" y="721"/>
                    </a:lnTo>
                    <a:lnTo>
                      <a:pt x="67" y="717"/>
                    </a:lnTo>
                    <a:lnTo>
                      <a:pt x="68" y="711"/>
                    </a:lnTo>
                    <a:lnTo>
                      <a:pt x="71" y="707"/>
                    </a:lnTo>
                    <a:lnTo>
                      <a:pt x="76" y="702"/>
                    </a:lnTo>
                    <a:lnTo>
                      <a:pt x="85" y="697"/>
                    </a:lnTo>
                    <a:lnTo>
                      <a:pt x="84" y="687"/>
                    </a:lnTo>
                    <a:lnTo>
                      <a:pt x="84" y="680"/>
                    </a:lnTo>
                    <a:lnTo>
                      <a:pt x="83" y="671"/>
                    </a:lnTo>
                    <a:lnTo>
                      <a:pt x="81" y="664"/>
                    </a:lnTo>
                    <a:lnTo>
                      <a:pt x="73" y="657"/>
                    </a:lnTo>
                    <a:lnTo>
                      <a:pt x="68" y="649"/>
                    </a:lnTo>
                    <a:lnTo>
                      <a:pt x="63" y="643"/>
                    </a:lnTo>
                    <a:lnTo>
                      <a:pt x="62" y="637"/>
                    </a:lnTo>
                    <a:lnTo>
                      <a:pt x="59" y="628"/>
                    </a:lnTo>
                    <a:lnTo>
                      <a:pt x="59" y="619"/>
                    </a:lnTo>
                    <a:lnTo>
                      <a:pt x="59" y="609"/>
                    </a:lnTo>
                    <a:lnTo>
                      <a:pt x="60" y="600"/>
                    </a:lnTo>
                    <a:lnTo>
                      <a:pt x="57" y="592"/>
                    </a:lnTo>
                    <a:lnTo>
                      <a:pt x="54" y="579"/>
                    </a:lnTo>
                    <a:lnTo>
                      <a:pt x="53" y="560"/>
                    </a:lnTo>
                    <a:lnTo>
                      <a:pt x="53" y="540"/>
                    </a:lnTo>
                    <a:lnTo>
                      <a:pt x="53" y="519"/>
                    </a:lnTo>
                    <a:lnTo>
                      <a:pt x="53" y="500"/>
                    </a:lnTo>
                    <a:lnTo>
                      <a:pt x="53" y="486"/>
                    </a:lnTo>
                    <a:lnTo>
                      <a:pt x="54" y="478"/>
                    </a:lnTo>
                    <a:lnTo>
                      <a:pt x="58" y="473"/>
                    </a:lnTo>
                    <a:lnTo>
                      <a:pt x="60" y="470"/>
                    </a:lnTo>
                    <a:lnTo>
                      <a:pt x="60" y="456"/>
                    </a:lnTo>
                    <a:lnTo>
                      <a:pt x="60" y="444"/>
                    </a:lnTo>
                    <a:lnTo>
                      <a:pt x="60" y="431"/>
                    </a:lnTo>
                    <a:lnTo>
                      <a:pt x="60" y="419"/>
                    </a:lnTo>
                    <a:lnTo>
                      <a:pt x="59" y="405"/>
                    </a:lnTo>
                    <a:lnTo>
                      <a:pt x="59" y="393"/>
                    </a:lnTo>
                    <a:lnTo>
                      <a:pt x="60" y="380"/>
                    </a:lnTo>
                    <a:lnTo>
                      <a:pt x="64" y="369"/>
                    </a:lnTo>
                    <a:lnTo>
                      <a:pt x="64" y="361"/>
                    </a:lnTo>
                    <a:lnTo>
                      <a:pt x="64" y="354"/>
                    </a:lnTo>
                    <a:lnTo>
                      <a:pt x="64" y="347"/>
                    </a:lnTo>
                    <a:lnTo>
                      <a:pt x="65" y="341"/>
                    </a:lnTo>
                    <a:lnTo>
                      <a:pt x="65" y="302"/>
                    </a:lnTo>
                    <a:lnTo>
                      <a:pt x="65" y="264"/>
                    </a:lnTo>
                    <a:lnTo>
                      <a:pt x="65" y="226"/>
                    </a:lnTo>
                    <a:lnTo>
                      <a:pt x="65" y="188"/>
                    </a:lnTo>
                    <a:lnTo>
                      <a:pt x="65" y="150"/>
                    </a:lnTo>
                    <a:lnTo>
                      <a:pt x="65" y="113"/>
                    </a:lnTo>
                    <a:lnTo>
                      <a:pt x="65" y="75"/>
                    </a:lnTo>
                    <a:lnTo>
                      <a:pt x="65" y="37"/>
                    </a:lnTo>
                    <a:lnTo>
                      <a:pt x="59" y="31"/>
                    </a:lnTo>
                    <a:lnTo>
                      <a:pt x="54" y="27"/>
                    </a:lnTo>
                    <a:lnTo>
                      <a:pt x="47" y="27"/>
                    </a:lnTo>
                    <a:lnTo>
                      <a:pt x="43" y="26"/>
                    </a:lnTo>
                    <a:lnTo>
                      <a:pt x="38" y="24"/>
                    </a:lnTo>
                    <a:lnTo>
                      <a:pt x="33" y="23"/>
                    </a:lnTo>
                    <a:lnTo>
                      <a:pt x="23" y="23"/>
                    </a:lnTo>
                    <a:lnTo>
                      <a:pt x="12" y="23"/>
                    </a:lnTo>
                    <a:lnTo>
                      <a:pt x="3" y="20"/>
                    </a:lnTo>
                    <a:lnTo>
                      <a:pt x="0" y="11"/>
                    </a:lnTo>
                    <a:lnTo>
                      <a:pt x="0" y="4"/>
                    </a:lnTo>
                    <a:lnTo>
                      <a:pt x="5" y="1"/>
                    </a:lnTo>
                    <a:lnTo>
                      <a:pt x="11" y="0"/>
                    </a:lnTo>
                    <a:lnTo>
                      <a:pt x="19" y="1"/>
                    </a:lnTo>
                    <a:lnTo>
                      <a:pt x="27" y="1"/>
                    </a:lnTo>
                    <a:lnTo>
                      <a:pt x="36" y="4"/>
                    </a:lnTo>
                    <a:lnTo>
                      <a:pt x="42" y="6"/>
                    </a:lnTo>
                    <a:lnTo>
                      <a:pt x="48" y="9"/>
                    </a:lnTo>
                    <a:lnTo>
                      <a:pt x="54" y="9"/>
                    </a:lnTo>
                    <a:lnTo>
                      <a:pt x="60" y="9"/>
                    </a:lnTo>
                    <a:lnTo>
                      <a:pt x="65" y="10"/>
                    </a:lnTo>
                    <a:lnTo>
                      <a:pt x="73" y="18"/>
                    </a:lnTo>
                    <a:lnTo>
                      <a:pt x="70" y="18"/>
                    </a:lnTo>
                    <a:lnTo>
                      <a:pt x="76" y="18"/>
                    </a:lnTo>
                    <a:lnTo>
                      <a:pt x="81" y="20"/>
                    </a:lnTo>
                    <a:lnTo>
                      <a:pt x="84" y="24"/>
                    </a:lnTo>
                    <a:lnTo>
                      <a:pt x="86" y="31"/>
                    </a:lnTo>
                    <a:lnTo>
                      <a:pt x="85" y="36"/>
                    </a:lnTo>
                    <a:lnTo>
                      <a:pt x="85" y="44"/>
                    </a:lnTo>
                    <a:lnTo>
                      <a:pt x="85" y="51"/>
                    </a:lnTo>
                    <a:lnTo>
                      <a:pt x="85" y="60"/>
                    </a:lnTo>
                    <a:lnTo>
                      <a:pt x="85" y="332"/>
                    </a:lnTo>
                    <a:lnTo>
                      <a:pt x="85" y="340"/>
                    </a:lnTo>
                    <a:lnTo>
                      <a:pt x="85" y="349"/>
                    </a:lnTo>
                    <a:lnTo>
                      <a:pt x="85" y="358"/>
                    </a:lnTo>
                    <a:lnTo>
                      <a:pt x="85" y="368"/>
                    </a:lnTo>
                    <a:lnTo>
                      <a:pt x="83" y="374"/>
                    </a:lnTo>
                    <a:lnTo>
                      <a:pt x="81" y="382"/>
                    </a:lnTo>
                    <a:lnTo>
                      <a:pt x="79" y="389"/>
                    </a:lnTo>
                    <a:lnTo>
                      <a:pt x="79" y="399"/>
                    </a:lnTo>
                    <a:lnTo>
                      <a:pt x="79" y="408"/>
                    </a:lnTo>
                    <a:lnTo>
                      <a:pt x="79" y="418"/>
                    </a:lnTo>
                    <a:lnTo>
                      <a:pt x="79" y="426"/>
                    </a:lnTo>
                    <a:lnTo>
                      <a:pt x="80" y="435"/>
                    </a:lnTo>
                    <a:lnTo>
                      <a:pt x="80" y="444"/>
                    </a:lnTo>
                    <a:lnTo>
                      <a:pt x="81" y="453"/>
                    </a:lnTo>
                    <a:lnTo>
                      <a:pt x="79" y="465"/>
                    </a:lnTo>
                    <a:lnTo>
                      <a:pt x="78" y="476"/>
                    </a:lnTo>
                    <a:lnTo>
                      <a:pt x="75" y="486"/>
                    </a:lnTo>
                    <a:lnTo>
                      <a:pt x="76" y="498"/>
                    </a:lnTo>
                    <a:lnTo>
                      <a:pt x="76" y="583"/>
                    </a:lnTo>
                    <a:lnTo>
                      <a:pt x="78" y="585"/>
                    </a:lnTo>
                    <a:lnTo>
                      <a:pt x="80" y="590"/>
                    </a:lnTo>
                    <a:lnTo>
                      <a:pt x="80" y="597"/>
                    </a:lnTo>
                    <a:lnTo>
                      <a:pt x="81" y="605"/>
                    </a:lnTo>
                    <a:lnTo>
                      <a:pt x="80" y="611"/>
                    </a:lnTo>
                    <a:lnTo>
                      <a:pt x="80" y="618"/>
                    </a:lnTo>
                    <a:lnTo>
                      <a:pt x="80" y="624"/>
                    </a:lnTo>
                    <a:lnTo>
                      <a:pt x="81" y="629"/>
                    </a:lnTo>
                    <a:lnTo>
                      <a:pt x="85" y="634"/>
                    </a:lnTo>
                    <a:lnTo>
                      <a:pt x="90" y="640"/>
                    </a:lnTo>
                    <a:lnTo>
                      <a:pt x="90" y="721"/>
                    </a:lnTo>
                    <a:lnTo>
                      <a:pt x="88" y="721"/>
                    </a:lnTo>
                    <a:lnTo>
                      <a:pt x="85" y="722"/>
                    </a:lnTo>
                    <a:lnTo>
                      <a:pt x="85" y="732"/>
                    </a:lnTo>
                    <a:lnTo>
                      <a:pt x="85" y="743"/>
                    </a:lnTo>
                    <a:lnTo>
                      <a:pt x="85" y="754"/>
                    </a:lnTo>
                    <a:lnTo>
                      <a:pt x="85" y="765"/>
                    </a:lnTo>
                    <a:lnTo>
                      <a:pt x="85" y="777"/>
                    </a:lnTo>
                    <a:lnTo>
                      <a:pt x="85" y="788"/>
                    </a:lnTo>
                    <a:lnTo>
                      <a:pt x="85" y="799"/>
                    </a:lnTo>
                    <a:lnTo>
                      <a:pt x="85" y="811"/>
                    </a:lnTo>
                    <a:lnTo>
                      <a:pt x="85" y="818"/>
                    </a:lnTo>
                    <a:lnTo>
                      <a:pt x="86" y="824"/>
                    </a:lnTo>
                    <a:lnTo>
                      <a:pt x="88" y="831"/>
                    </a:lnTo>
                    <a:lnTo>
                      <a:pt x="90" y="840"/>
                    </a:lnTo>
                    <a:lnTo>
                      <a:pt x="90" y="980"/>
                    </a:lnTo>
                    <a:lnTo>
                      <a:pt x="88" y="982"/>
                    </a:lnTo>
                    <a:lnTo>
                      <a:pt x="85" y="986"/>
                    </a:lnTo>
                    <a:lnTo>
                      <a:pt x="85" y="991"/>
                    </a:lnTo>
                    <a:lnTo>
                      <a:pt x="88" y="997"/>
                    </a:lnTo>
                    <a:lnTo>
                      <a:pt x="90" y="1008"/>
                    </a:lnTo>
                    <a:lnTo>
                      <a:pt x="90" y="1085"/>
                    </a:lnTo>
                    <a:lnTo>
                      <a:pt x="89" y="1092"/>
                    </a:lnTo>
                    <a:lnTo>
                      <a:pt x="88" y="1101"/>
                    </a:lnTo>
                    <a:lnTo>
                      <a:pt x="86" y="1107"/>
                    </a:lnTo>
                    <a:lnTo>
                      <a:pt x="85" y="1112"/>
                    </a:lnTo>
                    <a:lnTo>
                      <a:pt x="88" y="1115"/>
                    </a:lnTo>
                    <a:lnTo>
                      <a:pt x="90" y="1117"/>
                    </a:lnTo>
                    <a:lnTo>
                      <a:pt x="90" y="1250"/>
                    </a:lnTo>
                    <a:lnTo>
                      <a:pt x="85" y="1265"/>
                    </a:lnTo>
                    <a:lnTo>
                      <a:pt x="84" y="1281"/>
                    </a:lnTo>
                    <a:lnTo>
                      <a:pt x="83" y="1296"/>
                    </a:lnTo>
                    <a:lnTo>
                      <a:pt x="84" y="1313"/>
                    </a:lnTo>
                    <a:lnTo>
                      <a:pt x="85" y="1329"/>
                    </a:lnTo>
                    <a:lnTo>
                      <a:pt x="86" y="1345"/>
                    </a:lnTo>
                    <a:lnTo>
                      <a:pt x="88" y="1361"/>
                    </a:lnTo>
                    <a:lnTo>
                      <a:pt x="90" y="1378"/>
                    </a:lnTo>
                    <a:lnTo>
                      <a:pt x="90" y="1401"/>
                    </a:lnTo>
                    <a:lnTo>
                      <a:pt x="83" y="14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5" name="Freeform 453"/>
              <p:cNvSpPr>
                <a:spLocks/>
              </p:cNvSpPr>
              <p:nvPr/>
            </p:nvSpPr>
            <p:spPr bwMode="auto">
              <a:xfrm>
                <a:off x="541" y="1477"/>
                <a:ext cx="1" cy="4"/>
              </a:xfrm>
              <a:custGeom>
                <a:avLst/>
                <a:gdLst>
                  <a:gd name="T0" fmla="*/ 0 w 7"/>
                  <a:gd name="T1" fmla="*/ 18 h 18"/>
                  <a:gd name="T2" fmla="*/ 5 w 7"/>
                  <a:gd name="T3" fmla="*/ 15 h 18"/>
                  <a:gd name="T4" fmla="*/ 7 w 7"/>
                  <a:gd name="T5" fmla="*/ 9 h 18"/>
                  <a:gd name="T6" fmla="*/ 5 w 7"/>
                  <a:gd name="T7" fmla="*/ 4 h 18"/>
                  <a:gd name="T8" fmla="*/ 0 w 7"/>
                  <a:gd name="T9" fmla="*/ 0 h 18"/>
                  <a:gd name="T10" fmla="*/ 0 w 7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8">
                    <a:moveTo>
                      <a:pt x="0" y="18"/>
                    </a:moveTo>
                    <a:lnTo>
                      <a:pt x="5" y="15"/>
                    </a:lnTo>
                    <a:lnTo>
                      <a:pt x="7" y="9"/>
                    </a:lnTo>
                    <a:lnTo>
                      <a:pt x="5" y="4"/>
                    </a:lnTo>
                    <a:lnTo>
                      <a:pt x="0" y="0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6" name="Freeform 454"/>
              <p:cNvSpPr>
                <a:spLocks/>
              </p:cNvSpPr>
              <p:nvPr/>
            </p:nvSpPr>
            <p:spPr bwMode="auto">
              <a:xfrm>
                <a:off x="443" y="1470"/>
                <a:ext cx="98" cy="12"/>
              </a:xfrm>
              <a:custGeom>
                <a:avLst/>
                <a:gdLst>
                  <a:gd name="T0" fmla="*/ 483 w 486"/>
                  <a:gd name="T1" fmla="*/ 53 h 60"/>
                  <a:gd name="T2" fmla="*/ 486 w 486"/>
                  <a:gd name="T3" fmla="*/ 35 h 60"/>
                  <a:gd name="T4" fmla="*/ 466 w 486"/>
                  <a:gd name="T5" fmla="*/ 26 h 60"/>
                  <a:gd name="T6" fmla="*/ 447 w 486"/>
                  <a:gd name="T7" fmla="*/ 25 h 60"/>
                  <a:gd name="T8" fmla="*/ 429 w 486"/>
                  <a:gd name="T9" fmla="*/ 25 h 60"/>
                  <a:gd name="T10" fmla="*/ 411 w 486"/>
                  <a:gd name="T11" fmla="*/ 23 h 60"/>
                  <a:gd name="T12" fmla="*/ 388 w 486"/>
                  <a:gd name="T13" fmla="*/ 19 h 60"/>
                  <a:gd name="T14" fmla="*/ 364 w 486"/>
                  <a:gd name="T15" fmla="*/ 19 h 60"/>
                  <a:gd name="T16" fmla="*/ 338 w 486"/>
                  <a:gd name="T17" fmla="*/ 15 h 60"/>
                  <a:gd name="T18" fmla="*/ 314 w 486"/>
                  <a:gd name="T19" fmla="*/ 14 h 60"/>
                  <a:gd name="T20" fmla="*/ 288 w 486"/>
                  <a:gd name="T21" fmla="*/ 10 h 60"/>
                  <a:gd name="T22" fmla="*/ 263 w 486"/>
                  <a:gd name="T23" fmla="*/ 6 h 60"/>
                  <a:gd name="T24" fmla="*/ 232 w 486"/>
                  <a:gd name="T25" fmla="*/ 1 h 60"/>
                  <a:gd name="T26" fmla="*/ 198 w 486"/>
                  <a:gd name="T27" fmla="*/ 0 h 60"/>
                  <a:gd name="T28" fmla="*/ 165 w 486"/>
                  <a:gd name="T29" fmla="*/ 1 h 60"/>
                  <a:gd name="T30" fmla="*/ 134 w 486"/>
                  <a:gd name="T31" fmla="*/ 3 h 60"/>
                  <a:gd name="T32" fmla="*/ 115 w 486"/>
                  <a:gd name="T33" fmla="*/ 9 h 60"/>
                  <a:gd name="T34" fmla="*/ 97 w 486"/>
                  <a:gd name="T35" fmla="*/ 14 h 60"/>
                  <a:gd name="T36" fmla="*/ 79 w 486"/>
                  <a:gd name="T37" fmla="*/ 19 h 60"/>
                  <a:gd name="T38" fmla="*/ 65 w 486"/>
                  <a:gd name="T39" fmla="*/ 19 h 60"/>
                  <a:gd name="T40" fmla="*/ 51 w 486"/>
                  <a:gd name="T41" fmla="*/ 23 h 60"/>
                  <a:gd name="T42" fmla="*/ 27 w 486"/>
                  <a:gd name="T43" fmla="*/ 39 h 60"/>
                  <a:gd name="T44" fmla="*/ 10 w 486"/>
                  <a:gd name="T45" fmla="*/ 39 h 60"/>
                  <a:gd name="T46" fmla="*/ 0 w 486"/>
                  <a:gd name="T47" fmla="*/ 50 h 60"/>
                  <a:gd name="T48" fmla="*/ 5 w 486"/>
                  <a:gd name="T49" fmla="*/ 58 h 60"/>
                  <a:gd name="T50" fmla="*/ 19 w 486"/>
                  <a:gd name="T51" fmla="*/ 60 h 60"/>
                  <a:gd name="T52" fmla="*/ 34 w 486"/>
                  <a:gd name="T53" fmla="*/ 56 h 60"/>
                  <a:gd name="T54" fmla="*/ 45 w 486"/>
                  <a:gd name="T55" fmla="*/ 51 h 60"/>
                  <a:gd name="T56" fmla="*/ 68 w 486"/>
                  <a:gd name="T57" fmla="*/ 40 h 60"/>
                  <a:gd name="T58" fmla="*/ 92 w 486"/>
                  <a:gd name="T59" fmla="*/ 34 h 60"/>
                  <a:gd name="T60" fmla="*/ 117 w 486"/>
                  <a:gd name="T61" fmla="*/ 29 h 60"/>
                  <a:gd name="T62" fmla="*/ 141 w 486"/>
                  <a:gd name="T63" fmla="*/ 25 h 60"/>
                  <a:gd name="T64" fmla="*/ 202 w 486"/>
                  <a:gd name="T65" fmla="*/ 24 h 60"/>
                  <a:gd name="T66" fmla="*/ 217 w 486"/>
                  <a:gd name="T67" fmla="*/ 23 h 60"/>
                  <a:gd name="T68" fmla="*/ 233 w 486"/>
                  <a:gd name="T69" fmla="*/ 23 h 60"/>
                  <a:gd name="T70" fmla="*/ 248 w 486"/>
                  <a:gd name="T71" fmla="*/ 23 h 60"/>
                  <a:gd name="T72" fmla="*/ 271 w 486"/>
                  <a:gd name="T73" fmla="*/ 27 h 60"/>
                  <a:gd name="T74" fmla="*/ 307 w 486"/>
                  <a:gd name="T75" fmla="*/ 34 h 60"/>
                  <a:gd name="T76" fmla="*/ 345 w 486"/>
                  <a:gd name="T77" fmla="*/ 36 h 60"/>
                  <a:gd name="T78" fmla="*/ 382 w 486"/>
                  <a:gd name="T79" fmla="*/ 37 h 60"/>
                  <a:gd name="T80" fmla="*/ 406 w 486"/>
                  <a:gd name="T81" fmla="*/ 40 h 60"/>
                  <a:gd name="T82" fmla="*/ 425 w 486"/>
                  <a:gd name="T83" fmla="*/ 44 h 60"/>
                  <a:gd name="T84" fmla="*/ 446 w 486"/>
                  <a:gd name="T85" fmla="*/ 46 h 60"/>
                  <a:gd name="T86" fmla="*/ 465 w 486"/>
                  <a:gd name="T87" fmla="*/ 46 h 60"/>
                  <a:gd name="T88" fmla="*/ 476 w 486"/>
                  <a:gd name="T89" fmla="*/ 5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86" h="60">
                    <a:moveTo>
                      <a:pt x="482" y="55"/>
                    </a:moveTo>
                    <a:lnTo>
                      <a:pt x="483" y="53"/>
                    </a:lnTo>
                    <a:lnTo>
                      <a:pt x="486" y="53"/>
                    </a:lnTo>
                    <a:lnTo>
                      <a:pt x="486" y="35"/>
                    </a:lnTo>
                    <a:lnTo>
                      <a:pt x="476" y="29"/>
                    </a:lnTo>
                    <a:lnTo>
                      <a:pt x="466" y="26"/>
                    </a:lnTo>
                    <a:lnTo>
                      <a:pt x="456" y="25"/>
                    </a:lnTo>
                    <a:lnTo>
                      <a:pt x="447" y="25"/>
                    </a:lnTo>
                    <a:lnTo>
                      <a:pt x="437" y="25"/>
                    </a:lnTo>
                    <a:lnTo>
                      <a:pt x="429" y="25"/>
                    </a:lnTo>
                    <a:lnTo>
                      <a:pt x="419" y="24"/>
                    </a:lnTo>
                    <a:lnTo>
                      <a:pt x="411" y="23"/>
                    </a:lnTo>
                    <a:lnTo>
                      <a:pt x="399" y="19"/>
                    </a:lnTo>
                    <a:lnTo>
                      <a:pt x="388" y="19"/>
                    </a:lnTo>
                    <a:lnTo>
                      <a:pt x="376" y="18"/>
                    </a:lnTo>
                    <a:lnTo>
                      <a:pt x="364" y="19"/>
                    </a:lnTo>
                    <a:lnTo>
                      <a:pt x="351" y="16"/>
                    </a:lnTo>
                    <a:lnTo>
                      <a:pt x="338" y="15"/>
                    </a:lnTo>
                    <a:lnTo>
                      <a:pt x="326" y="14"/>
                    </a:lnTo>
                    <a:lnTo>
                      <a:pt x="314" y="14"/>
                    </a:lnTo>
                    <a:lnTo>
                      <a:pt x="300" y="11"/>
                    </a:lnTo>
                    <a:lnTo>
                      <a:pt x="288" y="10"/>
                    </a:lnTo>
                    <a:lnTo>
                      <a:pt x="274" y="8"/>
                    </a:lnTo>
                    <a:lnTo>
                      <a:pt x="263" y="6"/>
                    </a:lnTo>
                    <a:lnTo>
                      <a:pt x="247" y="3"/>
                    </a:lnTo>
                    <a:lnTo>
                      <a:pt x="232" y="1"/>
                    </a:lnTo>
                    <a:lnTo>
                      <a:pt x="214" y="0"/>
                    </a:lnTo>
                    <a:lnTo>
                      <a:pt x="198" y="0"/>
                    </a:lnTo>
                    <a:lnTo>
                      <a:pt x="181" y="0"/>
                    </a:lnTo>
                    <a:lnTo>
                      <a:pt x="165" y="1"/>
                    </a:lnTo>
                    <a:lnTo>
                      <a:pt x="149" y="1"/>
                    </a:lnTo>
                    <a:lnTo>
                      <a:pt x="134" y="3"/>
                    </a:lnTo>
                    <a:lnTo>
                      <a:pt x="123" y="5"/>
                    </a:lnTo>
                    <a:lnTo>
                      <a:pt x="115" y="9"/>
                    </a:lnTo>
                    <a:lnTo>
                      <a:pt x="105" y="11"/>
                    </a:lnTo>
                    <a:lnTo>
                      <a:pt x="97" y="14"/>
                    </a:lnTo>
                    <a:lnTo>
                      <a:pt x="86" y="13"/>
                    </a:lnTo>
                    <a:lnTo>
                      <a:pt x="79" y="19"/>
                    </a:lnTo>
                    <a:lnTo>
                      <a:pt x="72" y="19"/>
                    </a:lnTo>
                    <a:lnTo>
                      <a:pt x="65" y="19"/>
                    </a:lnTo>
                    <a:lnTo>
                      <a:pt x="57" y="20"/>
                    </a:lnTo>
                    <a:lnTo>
                      <a:pt x="51" y="23"/>
                    </a:lnTo>
                    <a:lnTo>
                      <a:pt x="39" y="29"/>
                    </a:lnTo>
                    <a:lnTo>
                      <a:pt x="27" y="39"/>
                    </a:lnTo>
                    <a:lnTo>
                      <a:pt x="19" y="37"/>
                    </a:lnTo>
                    <a:lnTo>
                      <a:pt x="10" y="39"/>
                    </a:lnTo>
                    <a:lnTo>
                      <a:pt x="3" y="42"/>
                    </a:lnTo>
                    <a:lnTo>
                      <a:pt x="0" y="50"/>
                    </a:lnTo>
                    <a:lnTo>
                      <a:pt x="0" y="53"/>
                    </a:lnTo>
                    <a:lnTo>
                      <a:pt x="5" y="58"/>
                    </a:lnTo>
                    <a:lnTo>
                      <a:pt x="11" y="58"/>
                    </a:lnTo>
                    <a:lnTo>
                      <a:pt x="19" y="60"/>
                    </a:lnTo>
                    <a:lnTo>
                      <a:pt x="26" y="57"/>
                    </a:lnTo>
                    <a:lnTo>
                      <a:pt x="34" y="56"/>
                    </a:lnTo>
                    <a:lnTo>
                      <a:pt x="39" y="53"/>
                    </a:lnTo>
                    <a:lnTo>
                      <a:pt x="45" y="51"/>
                    </a:lnTo>
                    <a:lnTo>
                      <a:pt x="56" y="44"/>
                    </a:lnTo>
                    <a:lnTo>
                      <a:pt x="68" y="40"/>
                    </a:lnTo>
                    <a:lnTo>
                      <a:pt x="81" y="37"/>
                    </a:lnTo>
                    <a:lnTo>
                      <a:pt x="92" y="34"/>
                    </a:lnTo>
                    <a:lnTo>
                      <a:pt x="104" y="31"/>
                    </a:lnTo>
                    <a:lnTo>
                      <a:pt x="117" y="29"/>
                    </a:lnTo>
                    <a:lnTo>
                      <a:pt x="128" y="25"/>
                    </a:lnTo>
                    <a:lnTo>
                      <a:pt x="141" y="25"/>
                    </a:lnTo>
                    <a:lnTo>
                      <a:pt x="195" y="25"/>
                    </a:lnTo>
                    <a:lnTo>
                      <a:pt x="202" y="24"/>
                    </a:lnTo>
                    <a:lnTo>
                      <a:pt x="209" y="24"/>
                    </a:lnTo>
                    <a:lnTo>
                      <a:pt x="217" y="23"/>
                    </a:lnTo>
                    <a:lnTo>
                      <a:pt x="226" y="23"/>
                    </a:lnTo>
                    <a:lnTo>
                      <a:pt x="233" y="23"/>
                    </a:lnTo>
                    <a:lnTo>
                      <a:pt x="240" y="23"/>
                    </a:lnTo>
                    <a:lnTo>
                      <a:pt x="248" y="23"/>
                    </a:lnTo>
                    <a:lnTo>
                      <a:pt x="255" y="25"/>
                    </a:lnTo>
                    <a:lnTo>
                      <a:pt x="271" y="27"/>
                    </a:lnTo>
                    <a:lnTo>
                      <a:pt x="289" y="31"/>
                    </a:lnTo>
                    <a:lnTo>
                      <a:pt x="307" y="34"/>
                    </a:lnTo>
                    <a:lnTo>
                      <a:pt x="326" y="36"/>
                    </a:lnTo>
                    <a:lnTo>
                      <a:pt x="345" y="36"/>
                    </a:lnTo>
                    <a:lnTo>
                      <a:pt x="363" y="37"/>
                    </a:lnTo>
                    <a:lnTo>
                      <a:pt x="382" y="37"/>
                    </a:lnTo>
                    <a:lnTo>
                      <a:pt x="400" y="39"/>
                    </a:lnTo>
                    <a:lnTo>
                      <a:pt x="406" y="40"/>
                    </a:lnTo>
                    <a:lnTo>
                      <a:pt x="415" y="42"/>
                    </a:lnTo>
                    <a:lnTo>
                      <a:pt x="425" y="44"/>
                    </a:lnTo>
                    <a:lnTo>
                      <a:pt x="436" y="46"/>
                    </a:lnTo>
                    <a:lnTo>
                      <a:pt x="446" y="46"/>
                    </a:lnTo>
                    <a:lnTo>
                      <a:pt x="456" y="46"/>
                    </a:lnTo>
                    <a:lnTo>
                      <a:pt x="465" y="46"/>
                    </a:lnTo>
                    <a:lnTo>
                      <a:pt x="473" y="47"/>
                    </a:lnTo>
                    <a:lnTo>
                      <a:pt x="476" y="52"/>
                    </a:lnTo>
                    <a:lnTo>
                      <a:pt x="482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7" name="Freeform 455"/>
              <p:cNvSpPr>
                <a:spLocks/>
              </p:cNvSpPr>
              <p:nvPr/>
            </p:nvSpPr>
            <p:spPr bwMode="auto">
              <a:xfrm>
                <a:off x="795" y="1473"/>
                <a:ext cx="1" cy="4"/>
              </a:xfrm>
              <a:custGeom>
                <a:avLst/>
                <a:gdLst>
                  <a:gd name="T0" fmla="*/ 0 w 7"/>
                  <a:gd name="T1" fmla="*/ 20 h 20"/>
                  <a:gd name="T2" fmla="*/ 5 w 7"/>
                  <a:gd name="T3" fmla="*/ 15 h 20"/>
                  <a:gd name="T4" fmla="*/ 7 w 7"/>
                  <a:gd name="T5" fmla="*/ 11 h 20"/>
                  <a:gd name="T6" fmla="*/ 7 w 7"/>
                  <a:gd name="T7" fmla="*/ 9 h 20"/>
                  <a:gd name="T8" fmla="*/ 5 w 7"/>
                  <a:gd name="T9" fmla="*/ 2 h 20"/>
                  <a:gd name="T10" fmla="*/ 0 w 7"/>
                  <a:gd name="T11" fmla="*/ 0 h 20"/>
                  <a:gd name="T12" fmla="*/ 0 w 7"/>
                  <a:gd name="T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20">
                    <a:moveTo>
                      <a:pt x="0" y="20"/>
                    </a:moveTo>
                    <a:lnTo>
                      <a:pt x="5" y="15"/>
                    </a:lnTo>
                    <a:lnTo>
                      <a:pt x="7" y="11"/>
                    </a:lnTo>
                    <a:lnTo>
                      <a:pt x="7" y="9"/>
                    </a:lnTo>
                    <a:lnTo>
                      <a:pt x="5" y="2"/>
                    </a:lnTo>
                    <a:lnTo>
                      <a:pt x="0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8" name="Freeform 456"/>
              <p:cNvSpPr>
                <a:spLocks/>
              </p:cNvSpPr>
              <p:nvPr/>
            </p:nvSpPr>
            <p:spPr bwMode="auto">
              <a:xfrm>
                <a:off x="698" y="1466"/>
                <a:ext cx="97" cy="12"/>
              </a:xfrm>
              <a:custGeom>
                <a:avLst/>
                <a:gdLst>
                  <a:gd name="T0" fmla="*/ 482 w 485"/>
                  <a:gd name="T1" fmla="*/ 55 h 60"/>
                  <a:gd name="T2" fmla="*/ 485 w 485"/>
                  <a:gd name="T3" fmla="*/ 35 h 60"/>
                  <a:gd name="T4" fmla="*/ 466 w 485"/>
                  <a:gd name="T5" fmla="*/ 26 h 60"/>
                  <a:gd name="T6" fmla="*/ 447 w 485"/>
                  <a:gd name="T7" fmla="*/ 25 h 60"/>
                  <a:gd name="T8" fmla="*/ 428 w 485"/>
                  <a:gd name="T9" fmla="*/ 25 h 60"/>
                  <a:gd name="T10" fmla="*/ 412 w 485"/>
                  <a:gd name="T11" fmla="*/ 22 h 60"/>
                  <a:gd name="T12" fmla="*/ 387 w 485"/>
                  <a:gd name="T13" fmla="*/ 19 h 60"/>
                  <a:gd name="T14" fmla="*/ 363 w 485"/>
                  <a:gd name="T15" fmla="*/ 19 h 60"/>
                  <a:gd name="T16" fmla="*/ 337 w 485"/>
                  <a:gd name="T17" fmla="*/ 15 h 60"/>
                  <a:gd name="T18" fmla="*/ 312 w 485"/>
                  <a:gd name="T19" fmla="*/ 14 h 60"/>
                  <a:gd name="T20" fmla="*/ 286 w 485"/>
                  <a:gd name="T21" fmla="*/ 10 h 60"/>
                  <a:gd name="T22" fmla="*/ 263 w 485"/>
                  <a:gd name="T23" fmla="*/ 6 h 60"/>
                  <a:gd name="T24" fmla="*/ 232 w 485"/>
                  <a:gd name="T25" fmla="*/ 1 h 60"/>
                  <a:gd name="T26" fmla="*/ 198 w 485"/>
                  <a:gd name="T27" fmla="*/ 0 h 60"/>
                  <a:gd name="T28" fmla="*/ 164 w 485"/>
                  <a:gd name="T29" fmla="*/ 1 h 60"/>
                  <a:gd name="T30" fmla="*/ 133 w 485"/>
                  <a:gd name="T31" fmla="*/ 3 h 60"/>
                  <a:gd name="T32" fmla="*/ 113 w 485"/>
                  <a:gd name="T33" fmla="*/ 8 h 60"/>
                  <a:gd name="T34" fmla="*/ 96 w 485"/>
                  <a:gd name="T35" fmla="*/ 14 h 60"/>
                  <a:gd name="T36" fmla="*/ 77 w 485"/>
                  <a:gd name="T37" fmla="*/ 19 h 60"/>
                  <a:gd name="T38" fmla="*/ 62 w 485"/>
                  <a:gd name="T39" fmla="*/ 19 h 60"/>
                  <a:gd name="T40" fmla="*/ 50 w 485"/>
                  <a:gd name="T41" fmla="*/ 22 h 60"/>
                  <a:gd name="T42" fmla="*/ 26 w 485"/>
                  <a:gd name="T43" fmla="*/ 39 h 60"/>
                  <a:gd name="T44" fmla="*/ 10 w 485"/>
                  <a:gd name="T45" fmla="*/ 39 h 60"/>
                  <a:gd name="T46" fmla="*/ 0 w 485"/>
                  <a:gd name="T47" fmla="*/ 48 h 60"/>
                  <a:gd name="T48" fmla="*/ 5 w 485"/>
                  <a:gd name="T49" fmla="*/ 57 h 60"/>
                  <a:gd name="T50" fmla="*/ 18 w 485"/>
                  <a:gd name="T51" fmla="*/ 60 h 60"/>
                  <a:gd name="T52" fmla="*/ 32 w 485"/>
                  <a:gd name="T53" fmla="*/ 56 h 60"/>
                  <a:gd name="T54" fmla="*/ 44 w 485"/>
                  <a:gd name="T55" fmla="*/ 51 h 60"/>
                  <a:gd name="T56" fmla="*/ 66 w 485"/>
                  <a:gd name="T57" fmla="*/ 40 h 60"/>
                  <a:gd name="T58" fmla="*/ 89 w 485"/>
                  <a:gd name="T59" fmla="*/ 35 h 60"/>
                  <a:gd name="T60" fmla="*/ 102 w 485"/>
                  <a:gd name="T61" fmla="*/ 31 h 60"/>
                  <a:gd name="T62" fmla="*/ 114 w 485"/>
                  <a:gd name="T63" fmla="*/ 27 h 60"/>
                  <a:gd name="T64" fmla="*/ 127 w 485"/>
                  <a:gd name="T65" fmla="*/ 24 h 60"/>
                  <a:gd name="T66" fmla="*/ 140 w 485"/>
                  <a:gd name="T67" fmla="*/ 24 h 60"/>
                  <a:gd name="T68" fmla="*/ 201 w 485"/>
                  <a:gd name="T69" fmla="*/ 22 h 60"/>
                  <a:gd name="T70" fmla="*/ 216 w 485"/>
                  <a:gd name="T71" fmla="*/ 22 h 60"/>
                  <a:gd name="T72" fmla="*/ 232 w 485"/>
                  <a:gd name="T73" fmla="*/ 22 h 60"/>
                  <a:gd name="T74" fmla="*/ 247 w 485"/>
                  <a:gd name="T75" fmla="*/ 22 h 60"/>
                  <a:gd name="T76" fmla="*/ 270 w 485"/>
                  <a:gd name="T77" fmla="*/ 29 h 60"/>
                  <a:gd name="T78" fmla="*/ 307 w 485"/>
                  <a:gd name="T79" fmla="*/ 34 h 60"/>
                  <a:gd name="T80" fmla="*/ 345 w 485"/>
                  <a:gd name="T81" fmla="*/ 36 h 60"/>
                  <a:gd name="T82" fmla="*/ 381 w 485"/>
                  <a:gd name="T83" fmla="*/ 37 h 60"/>
                  <a:gd name="T84" fmla="*/ 399 w 485"/>
                  <a:gd name="T85" fmla="*/ 40 h 60"/>
                  <a:gd name="T86" fmla="*/ 414 w 485"/>
                  <a:gd name="T87" fmla="*/ 44 h 60"/>
                  <a:gd name="T88" fmla="*/ 434 w 485"/>
                  <a:gd name="T89" fmla="*/ 46 h 60"/>
                  <a:gd name="T90" fmla="*/ 455 w 485"/>
                  <a:gd name="T91" fmla="*/ 47 h 60"/>
                  <a:gd name="T92" fmla="*/ 472 w 485"/>
                  <a:gd name="T93" fmla="*/ 48 h 60"/>
                  <a:gd name="T94" fmla="*/ 481 w 485"/>
                  <a:gd name="T95" fmla="*/ 5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5" h="60">
                    <a:moveTo>
                      <a:pt x="481" y="55"/>
                    </a:moveTo>
                    <a:lnTo>
                      <a:pt x="482" y="55"/>
                    </a:lnTo>
                    <a:lnTo>
                      <a:pt x="485" y="55"/>
                    </a:lnTo>
                    <a:lnTo>
                      <a:pt x="485" y="35"/>
                    </a:lnTo>
                    <a:lnTo>
                      <a:pt x="475" y="29"/>
                    </a:lnTo>
                    <a:lnTo>
                      <a:pt x="466" y="26"/>
                    </a:lnTo>
                    <a:lnTo>
                      <a:pt x="456" y="25"/>
                    </a:lnTo>
                    <a:lnTo>
                      <a:pt x="447" y="25"/>
                    </a:lnTo>
                    <a:lnTo>
                      <a:pt x="438" y="25"/>
                    </a:lnTo>
                    <a:lnTo>
                      <a:pt x="428" y="25"/>
                    </a:lnTo>
                    <a:lnTo>
                      <a:pt x="419" y="24"/>
                    </a:lnTo>
                    <a:lnTo>
                      <a:pt x="412" y="22"/>
                    </a:lnTo>
                    <a:lnTo>
                      <a:pt x="399" y="19"/>
                    </a:lnTo>
                    <a:lnTo>
                      <a:pt x="387" y="19"/>
                    </a:lnTo>
                    <a:lnTo>
                      <a:pt x="374" y="18"/>
                    </a:lnTo>
                    <a:lnTo>
                      <a:pt x="363" y="19"/>
                    </a:lnTo>
                    <a:lnTo>
                      <a:pt x="350" y="16"/>
                    </a:lnTo>
                    <a:lnTo>
                      <a:pt x="337" y="15"/>
                    </a:lnTo>
                    <a:lnTo>
                      <a:pt x="325" y="14"/>
                    </a:lnTo>
                    <a:lnTo>
                      <a:pt x="312" y="14"/>
                    </a:lnTo>
                    <a:lnTo>
                      <a:pt x="299" y="11"/>
                    </a:lnTo>
                    <a:lnTo>
                      <a:pt x="286" y="10"/>
                    </a:lnTo>
                    <a:lnTo>
                      <a:pt x="274" y="8"/>
                    </a:lnTo>
                    <a:lnTo>
                      <a:pt x="263" y="6"/>
                    </a:lnTo>
                    <a:lnTo>
                      <a:pt x="247" y="3"/>
                    </a:lnTo>
                    <a:lnTo>
                      <a:pt x="232" y="1"/>
                    </a:lnTo>
                    <a:lnTo>
                      <a:pt x="215" y="0"/>
                    </a:lnTo>
                    <a:lnTo>
                      <a:pt x="198" y="0"/>
                    </a:lnTo>
                    <a:lnTo>
                      <a:pt x="180" y="0"/>
                    </a:lnTo>
                    <a:lnTo>
                      <a:pt x="164" y="1"/>
                    </a:lnTo>
                    <a:lnTo>
                      <a:pt x="148" y="1"/>
                    </a:lnTo>
                    <a:lnTo>
                      <a:pt x="133" y="3"/>
                    </a:lnTo>
                    <a:lnTo>
                      <a:pt x="122" y="4"/>
                    </a:lnTo>
                    <a:lnTo>
                      <a:pt x="113" y="8"/>
                    </a:lnTo>
                    <a:lnTo>
                      <a:pt x="104" y="11"/>
                    </a:lnTo>
                    <a:lnTo>
                      <a:pt x="96" y="14"/>
                    </a:lnTo>
                    <a:lnTo>
                      <a:pt x="84" y="14"/>
                    </a:lnTo>
                    <a:lnTo>
                      <a:pt x="77" y="19"/>
                    </a:lnTo>
                    <a:lnTo>
                      <a:pt x="70" y="19"/>
                    </a:lnTo>
                    <a:lnTo>
                      <a:pt x="62" y="19"/>
                    </a:lnTo>
                    <a:lnTo>
                      <a:pt x="56" y="20"/>
                    </a:lnTo>
                    <a:lnTo>
                      <a:pt x="50" y="22"/>
                    </a:lnTo>
                    <a:lnTo>
                      <a:pt x="37" y="29"/>
                    </a:lnTo>
                    <a:lnTo>
                      <a:pt x="26" y="39"/>
                    </a:lnTo>
                    <a:lnTo>
                      <a:pt x="18" y="37"/>
                    </a:lnTo>
                    <a:lnTo>
                      <a:pt x="10" y="39"/>
                    </a:lnTo>
                    <a:lnTo>
                      <a:pt x="3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5" y="57"/>
                    </a:lnTo>
                    <a:lnTo>
                      <a:pt x="10" y="58"/>
                    </a:lnTo>
                    <a:lnTo>
                      <a:pt x="18" y="60"/>
                    </a:lnTo>
                    <a:lnTo>
                      <a:pt x="25" y="58"/>
                    </a:lnTo>
                    <a:lnTo>
                      <a:pt x="32" y="56"/>
                    </a:lnTo>
                    <a:lnTo>
                      <a:pt x="37" y="53"/>
                    </a:lnTo>
                    <a:lnTo>
                      <a:pt x="44" y="51"/>
                    </a:lnTo>
                    <a:lnTo>
                      <a:pt x="53" y="42"/>
                    </a:lnTo>
                    <a:lnTo>
                      <a:pt x="66" y="40"/>
                    </a:lnTo>
                    <a:lnTo>
                      <a:pt x="78" y="37"/>
                    </a:lnTo>
                    <a:lnTo>
                      <a:pt x="89" y="35"/>
                    </a:lnTo>
                    <a:lnTo>
                      <a:pt x="96" y="32"/>
                    </a:lnTo>
                    <a:lnTo>
                      <a:pt x="102" y="31"/>
                    </a:lnTo>
                    <a:lnTo>
                      <a:pt x="108" y="29"/>
                    </a:lnTo>
                    <a:lnTo>
                      <a:pt x="114" y="27"/>
                    </a:lnTo>
                    <a:lnTo>
                      <a:pt x="119" y="25"/>
                    </a:lnTo>
                    <a:lnTo>
                      <a:pt x="127" y="24"/>
                    </a:lnTo>
                    <a:lnTo>
                      <a:pt x="133" y="24"/>
                    </a:lnTo>
                    <a:lnTo>
                      <a:pt x="140" y="24"/>
                    </a:lnTo>
                    <a:lnTo>
                      <a:pt x="195" y="24"/>
                    </a:lnTo>
                    <a:lnTo>
                      <a:pt x="201" y="22"/>
                    </a:lnTo>
                    <a:lnTo>
                      <a:pt x="208" y="22"/>
                    </a:lnTo>
                    <a:lnTo>
                      <a:pt x="216" y="22"/>
                    </a:lnTo>
                    <a:lnTo>
                      <a:pt x="224" y="22"/>
                    </a:lnTo>
                    <a:lnTo>
                      <a:pt x="232" y="22"/>
                    </a:lnTo>
                    <a:lnTo>
                      <a:pt x="239" y="22"/>
                    </a:lnTo>
                    <a:lnTo>
                      <a:pt x="247" y="22"/>
                    </a:lnTo>
                    <a:lnTo>
                      <a:pt x="254" y="26"/>
                    </a:lnTo>
                    <a:lnTo>
                      <a:pt x="270" y="29"/>
                    </a:lnTo>
                    <a:lnTo>
                      <a:pt x="289" y="31"/>
                    </a:lnTo>
                    <a:lnTo>
                      <a:pt x="307" y="34"/>
                    </a:lnTo>
                    <a:lnTo>
                      <a:pt x="326" y="36"/>
                    </a:lnTo>
                    <a:lnTo>
                      <a:pt x="345" y="36"/>
                    </a:lnTo>
                    <a:lnTo>
                      <a:pt x="363" y="37"/>
                    </a:lnTo>
                    <a:lnTo>
                      <a:pt x="381" y="37"/>
                    </a:lnTo>
                    <a:lnTo>
                      <a:pt x="399" y="39"/>
                    </a:lnTo>
                    <a:lnTo>
                      <a:pt x="399" y="40"/>
                    </a:lnTo>
                    <a:lnTo>
                      <a:pt x="405" y="41"/>
                    </a:lnTo>
                    <a:lnTo>
                      <a:pt x="414" y="44"/>
                    </a:lnTo>
                    <a:lnTo>
                      <a:pt x="423" y="45"/>
                    </a:lnTo>
                    <a:lnTo>
                      <a:pt x="434" y="46"/>
                    </a:lnTo>
                    <a:lnTo>
                      <a:pt x="444" y="46"/>
                    </a:lnTo>
                    <a:lnTo>
                      <a:pt x="455" y="47"/>
                    </a:lnTo>
                    <a:lnTo>
                      <a:pt x="464" y="47"/>
                    </a:lnTo>
                    <a:lnTo>
                      <a:pt x="472" y="48"/>
                    </a:lnTo>
                    <a:lnTo>
                      <a:pt x="475" y="52"/>
                    </a:lnTo>
                    <a:lnTo>
                      <a:pt x="481" y="5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89" name="Freeform 457"/>
              <p:cNvSpPr>
                <a:spLocks/>
              </p:cNvSpPr>
              <p:nvPr/>
            </p:nvSpPr>
            <p:spPr bwMode="auto">
              <a:xfrm>
                <a:off x="457" y="1486"/>
                <a:ext cx="68" cy="11"/>
              </a:xfrm>
              <a:custGeom>
                <a:avLst/>
                <a:gdLst>
                  <a:gd name="T0" fmla="*/ 13 w 341"/>
                  <a:gd name="T1" fmla="*/ 47 h 57"/>
                  <a:gd name="T2" fmla="*/ 23 w 341"/>
                  <a:gd name="T3" fmla="*/ 42 h 57"/>
                  <a:gd name="T4" fmla="*/ 37 w 341"/>
                  <a:gd name="T5" fmla="*/ 36 h 57"/>
                  <a:gd name="T6" fmla="*/ 55 w 341"/>
                  <a:gd name="T7" fmla="*/ 30 h 57"/>
                  <a:gd name="T8" fmla="*/ 77 w 341"/>
                  <a:gd name="T9" fmla="*/ 30 h 57"/>
                  <a:gd name="T10" fmla="*/ 101 w 341"/>
                  <a:gd name="T11" fmla="*/ 32 h 57"/>
                  <a:gd name="T12" fmla="*/ 122 w 341"/>
                  <a:gd name="T13" fmla="*/ 31 h 57"/>
                  <a:gd name="T14" fmla="*/ 141 w 341"/>
                  <a:gd name="T15" fmla="*/ 27 h 57"/>
                  <a:gd name="T16" fmla="*/ 156 w 341"/>
                  <a:gd name="T17" fmla="*/ 26 h 57"/>
                  <a:gd name="T18" fmla="*/ 174 w 341"/>
                  <a:gd name="T19" fmla="*/ 22 h 57"/>
                  <a:gd name="T20" fmla="*/ 198 w 341"/>
                  <a:gd name="T21" fmla="*/ 26 h 57"/>
                  <a:gd name="T22" fmla="*/ 220 w 341"/>
                  <a:gd name="T23" fmla="*/ 31 h 57"/>
                  <a:gd name="T24" fmla="*/ 238 w 341"/>
                  <a:gd name="T25" fmla="*/ 38 h 57"/>
                  <a:gd name="T26" fmla="*/ 258 w 341"/>
                  <a:gd name="T27" fmla="*/ 41 h 57"/>
                  <a:gd name="T28" fmla="*/ 278 w 341"/>
                  <a:gd name="T29" fmla="*/ 42 h 57"/>
                  <a:gd name="T30" fmla="*/ 295 w 341"/>
                  <a:gd name="T31" fmla="*/ 47 h 57"/>
                  <a:gd name="T32" fmla="*/ 315 w 341"/>
                  <a:gd name="T33" fmla="*/ 50 h 57"/>
                  <a:gd name="T34" fmla="*/ 332 w 341"/>
                  <a:gd name="T35" fmla="*/ 57 h 57"/>
                  <a:gd name="T36" fmla="*/ 341 w 341"/>
                  <a:gd name="T37" fmla="*/ 48 h 57"/>
                  <a:gd name="T38" fmla="*/ 331 w 341"/>
                  <a:gd name="T39" fmla="*/ 33 h 57"/>
                  <a:gd name="T40" fmla="*/ 315 w 341"/>
                  <a:gd name="T41" fmla="*/ 26 h 57"/>
                  <a:gd name="T42" fmla="*/ 295 w 341"/>
                  <a:gd name="T43" fmla="*/ 22 h 57"/>
                  <a:gd name="T44" fmla="*/ 269 w 341"/>
                  <a:gd name="T45" fmla="*/ 24 h 57"/>
                  <a:gd name="T46" fmla="*/ 247 w 341"/>
                  <a:gd name="T47" fmla="*/ 19 h 57"/>
                  <a:gd name="T48" fmla="*/ 215 w 341"/>
                  <a:gd name="T49" fmla="*/ 9 h 57"/>
                  <a:gd name="T50" fmla="*/ 180 w 341"/>
                  <a:gd name="T51" fmla="*/ 1 h 57"/>
                  <a:gd name="T52" fmla="*/ 153 w 341"/>
                  <a:gd name="T53" fmla="*/ 1 h 57"/>
                  <a:gd name="T54" fmla="*/ 137 w 341"/>
                  <a:gd name="T55" fmla="*/ 7 h 57"/>
                  <a:gd name="T56" fmla="*/ 125 w 341"/>
                  <a:gd name="T57" fmla="*/ 10 h 57"/>
                  <a:gd name="T58" fmla="*/ 114 w 341"/>
                  <a:gd name="T59" fmla="*/ 14 h 57"/>
                  <a:gd name="T60" fmla="*/ 101 w 341"/>
                  <a:gd name="T61" fmla="*/ 14 h 57"/>
                  <a:gd name="T62" fmla="*/ 82 w 341"/>
                  <a:gd name="T63" fmla="*/ 14 h 57"/>
                  <a:gd name="T64" fmla="*/ 58 w 341"/>
                  <a:gd name="T65" fmla="*/ 14 h 57"/>
                  <a:gd name="T66" fmla="*/ 37 w 341"/>
                  <a:gd name="T67" fmla="*/ 16 h 57"/>
                  <a:gd name="T68" fmla="*/ 15 w 341"/>
                  <a:gd name="T69" fmla="*/ 24 h 57"/>
                  <a:gd name="T70" fmla="*/ 0 w 341"/>
                  <a:gd name="T71" fmla="*/ 33 h 57"/>
                  <a:gd name="T72" fmla="*/ 4 w 341"/>
                  <a:gd name="T73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1" h="57">
                    <a:moveTo>
                      <a:pt x="11" y="48"/>
                    </a:moveTo>
                    <a:lnTo>
                      <a:pt x="13" y="47"/>
                    </a:lnTo>
                    <a:lnTo>
                      <a:pt x="16" y="47"/>
                    </a:lnTo>
                    <a:lnTo>
                      <a:pt x="23" y="42"/>
                    </a:lnTo>
                    <a:lnTo>
                      <a:pt x="30" y="38"/>
                    </a:lnTo>
                    <a:lnTo>
                      <a:pt x="37" y="36"/>
                    </a:lnTo>
                    <a:lnTo>
                      <a:pt x="46" y="35"/>
                    </a:lnTo>
                    <a:lnTo>
                      <a:pt x="55" y="30"/>
                    </a:lnTo>
                    <a:lnTo>
                      <a:pt x="66" y="30"/>
                    </a:lnTo>
                    <a:lnTo>
                      <a:pt x="77" y="30"/>
                    </a:lnTo>
                    <a:lnTo>
                      <a:pt x="89" y="32"/>
                    </a:lnTo>
                    <a:lnTo>
                      <a:pt x="101" y="32"/>
                    </a:lnTo>
                    <a:lnTo>
                      <a:pt x="112" y="32"/>
                    </a:lnTo>
                    <a:lnTo>
                      <a:pt x="122" y="31"/>
                    </a:lnTo>
                    <a:lnTo>
                      <a:pt x="133" y="27"/>
                    </a:lnTo>
                    <a:lnTo>
                      <a:pt x="141" y="27"/>
                    </a:lnTo>
                    <a:lnTo>
                      <a:pt x="150" y="27"/>
                    </a:lnTo>
                    <a:lnTo>
                      <a:pt x="156" y="26"/>
                    </a:lnTo>
                    <a:lnTo>
                      <a:pt x="161" y="22"/>
                    </a:lnTo>
                    <a:lnTo>
                      <a:pt x="174" y="22"/>
                    </a:lnTo>
                    <a:lnTo>
                      <a:pt x="186" y="25"/>
                    </a:lnTo>
                    <a:lnTo>
                      <a:pt x="198" y="26"/>
                    </a:lnTo>
                    <a:lnTo>
                      <a:pt x="212" y="27"/>
                    </a:lnTo>
                    <a:lnTo>
                      <a:pt x="220" y="31"/>
                    </a:lnTo>
                    <a:lnTo>
                      <a:pt x="229" y="36"/>
                    </a:lnTo>
                    <a:lnTo>
                      <a:pt x="238" y="38"/>
                    </a:lnTo>
                    <a:lnTo>
                      <a:pt x="248" y="41"/>
                    </a:lnTo>
                    <a:lnTo>
                      <a:pt x="258" y="41"/>
                    </a:lnTo>
                    <a:lnTo>
                      <a:pt x="268" y="42"/>
                    </a:lnTo>
                    <a:lnTo>
                      <a:pt x="278" y="42"/>
                    </a:lnTo>
                    <a:lnTo>
                      <a:pt x="289" y="43"/>
                    </a:lnTo>
                    <a:lnTo>
                      <a:pt x="295" y="47"/>
                    </a:lnTo>
                    <a:lnTo>
                      <a:pt x="305" y="48"/>
                    </a:lnTo>
                    <a:lnTo>
                      <a:pt x="315" y="50"/>
                    </a:lnTo>
                    <a:lnTo>
                      <a:pt x="325" y="56"/>
                    </a:lnTo>
                    <a:lnTo>
                      <a:pt x="332" y="57"/>
                    </a:lnTo>
                    <a:lnTo>
                      <a:pt x="340" y="55"/>
                    </a:lnTo>
                    <a:lnTo>
                      <a:pt x="341" y="48"/>
                    </a:lnTo>
                    <a:lnTo>
                      <a:pt x="340" y="42"/>
                    </a:lnTo>
                    <a:lnTo>
                      <a:pt x="331" y="33"/>
                    </a:lnTo>
                    <a:lnTo>
                      <a:pt x="324" y="29"/>
                    </a:lnTo>
                    <a:lnTo>
                      <a:pt x="315" y="26"/>
                    </a:lnTo>
                    <a:lnTo>
                      <a:pt x="305" y="27"/>
                    </a:lnTo>
                    <a:lnTo>
                      <a:pt x="295" y="22"/>
                    </a:lnTo>
                    <a:lnTo>
                      <a:pt x="283" y="22"/>
                    </a:lnTo>
                    <a:lnTo>
                      <a:pt x="269" y="24"/>
                    </a:lnTo>
                    <a:lnTo>
                      <a:pt x="259" y="24"/>
                    </a:lnTo>
                    <a:lnTo>
                      <a:pt x="247" y="19"/>
                    </a:lnTo>
                    <a:lnTo>
                      <a:pt x="232" y="14"/>
                    </a:lnTo>
                    <a:lnTo>
                      <a:pt x="215" y="9"/>
                    </a:lnTo>
                    <a:lnTo>
                      <a:pt x="198" y="5"/>
                    </a:lnTo>
                    <a:lnTo>
                      <a:pt x="180" y="1"/>
                    </a:lnTo>
                    <a:lnTo>
                      <a:pt x="165" y="0"/>
                    </a:lnTo>
                    <a:lnTo>
                      <a:pt x="153" y="1"/>
                    </a:lnTo>
                    <a:lnTo>
                      <a:pt x="145" y="7"/>
                    </a:lnTo>
                    <a:lnTo>
                      <a:pt x="137" y="7"/>
                    </a:lnTo>
                    <a:lnTo>
                      <a:pt x="132" y="9"/>
                    </a:lnTo>
                    <a:lnTo>
                      <a:pt x="125" y="10"/>
                    </a:lnTo>
                    <a:lnTo>
                      <a:pt x="119" y="14"/>
                    </a:lnTo>
                    <a:lnTo>
                      <a:pt x="114" y="14"/>
                    </a:lnTo>
                    <a:lnTo>
                      <a:pt x="108" y="14"/>
                    </a:lnTo>
                    <a:lnTo>
                      <a:pt x="101" y="14"/>
                    </a:lnTo>
                    <a:lnTo>
                      <a:pt x="97" y="14"/>
                    </a:lnTo>
                    <a:lnTo>
                      <a:pt x="82" y="14"/>
                    </a:lnTo>
                    <a:lnTo>
                      <a:pt x="71" y="14"/>
                    </a:lnTo>
                    <a:lnTo>
                      <a:pt x="58" y="14"/>
                    </a:lnTo>
                    <a:lnTo>
                      <a:pt x="49" y="15"/>
                    </a:lnTo>
                    <a:lnTo>
                      <a:pt x="37" y="16"/>
                    </a:lnTo>
                    <a:lnTo>
                      <a:pt x="28" y="20"/>
                    </a:lnTo>
                    <a:lnTo>
                      <a:pt x="15" y="24"/>
                    </a:lnTo>
                    <a:lnTo>
                      <a:pt x="4" y="30"/>
                    </a:lnTo>
                    <a:lnTo>
                      <a:pt x="0" y="33"/>
                    </a:lnTo>
                    <a:lnTo>
                      <a:pt x="0" y="41"/>
                    </a:lnTo>
                    <a:lnTo>
                      <a:pt x="4" y="46"/>
                    </a:lnTo>
                    <a:lnTo>
                      <a:pt x="11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0" name="Freeform 458"/>
              <p:cNvSpPr>
                <a:spLocks/>
              </p:cNvSpPr>
              <p:nvPr/>
            </p:nvSpPr>
            <p:spPr bwMode="auto">
              <a:xfrm>
                <a:off x="711" y="1481"/>
                <a:ext cx="68" cy="12"/>
              </a:xfrm>
              <a:custGeom>
                <a:avLst/>
                <a:gdLst>
                  <a:gd name="T0" fmla="*/ 12 w 342"/>
                  <a:gd name="T1" fmla="*/ 47 h 57"/>
                  <a:gd name="T2" fmla="*/ 22 w 342"/>
                  <a:gd name="T3" fmla="*/ 42 h 57"/>
                  <a:gd name="T4" fmla="*/ 30 w 342"/>
                  <a:gd name="T5" fmla="*/ 38 h 57"/>
                  <a:gd name="T6" fmla="*/ 46 w 342"/>
                  <a:gd name="T7" fmla="*/ 35 h 57"/>
                  <a:gd name="T8" fmla="*/ 66 w 342"/>
                  <a:gd name="T9" fmla="*/ 31 h 57"/>
                  <a:gd name="T10" fmla="*/ 89 w 342"/>
                  <a:gd name="T11" fmla="*/ 32 h 57"/>
                  <a:gd name="T12" fmla="*/ 113 w 342"/>
                  <a:gd name="T13" fmla="*/ 32 h 57"/>
                  <a:gd name="T14" fmla="*/ 134 w 342"/>
                  <a:gd name="T15" fmla="*/ 28 h 57"/>
                  <a:gd name="T16" fmla="*/ 140 w 342"/>
                  <a:gd name="T17" fmla="*/ 27 h 57"/>
                  <a:gd name="T18" fmla="*/ 155 w 342"/>
                  <a:gd name="T19" fmla="*/ 26 h 57"/>
                  <a:gd name="T20" fmla="*/ 166 w 342"/>
                  <a:gd name="T21" fmla="*/ 22 h 57"/>
                  <a:gd name="T22" fmla="*/ 180 w 342"/>
                  <a:gd name="T23" fmla="*/ 24 h 57"/>
                  <a:gd name="T24" fmla="*/ 198 w 342"/>
                  <a:gd name="T25" fmla="*/ 26 h 57"/>
                  <a:gd name="T26" fmla="*/ 219 w 342"/>
                  <a:gd name="T27" fmla="*/ 31 h 57"/>
                  <a:gd name="T28" fmla="*/ 238 w 342"/>
                  <a:gd name="T29" fmla="*/ 37 h 57"/>
                  <a:gd name="T30" fmla="*/ 258 w 342"/>
                  <a:gd name="T31" fmla="*/ 41 h 57"/>
                  <a:gd name="T32" fmla="*/ 278 w 342"/>
                  <a:gd name="T33" fmla="*/ 42 h 57"/>
                  <a:gd name="T34" fmla="*/ 295 w 342"/>
                  <a:gd name="T35" fmla="*/ 48 h 57"/>
                  <a:gd name="T36" fmla="*/ 315 w 342"/>
                  <a:gd name="T37" fmla="*/ 50 h 57"/>
                  <a:gd name="T38" fmla="*/ 332 w 342"/>
                  <a:gd name="T39" fmla="*/ 57 h 57"/>
                  <a:gd name="T40" fmla="*/ 342 w 342"/>
                  <a:gd name="T41" fmla="*/ 47 h 57"/>
                  <a:gd name="T42" fmla="*/ 331 w 342"/>
                  <a:gd name="T43" fmla="*/ 32 h 57"/>
                  <a:gd name="T44" fmla="*/ 315 w 342"/>
                  <a:gd name="T45" fmla="*/ 27 h 57"/>
                  <a:gd name="T46" fmla="*/ 295 w 342"/>
                  <a:gd name="T47" fmla="*/ 22 h 57"/>
                  <a:gd name="T48" fmla="*/ 269 w 342"/>
                  <a:gd name="T49" fmla="*/ 24 h 57"/>
                  <a:gd name="T50" fmla="*/ 247 w 342"/>
                  <a:gd name="T51" fmla="*/ 19 h 57"/>
                  <a:gd name="T52" fmla="*/ 214 w 342"/>
                  <a:gd name="T53" fmla="*/ 7 h 57"/>
                  <a:gd name="T54" fmla="*/ 179 w 342"/>
                  <a:gd name="T55" fmla="*/ 0 h 57"/>
                  <a:gd name="T56" fmla="*/ 151 w 342"/>
                  <a:gd name="T57" fmla="*/ 1 h 57"/>
                  <a:gd name="T58" fmla="*/ 136 w 342"/>
                  <a:gd name="T59" fmla="*/ 7 h 57"/>
                  <a:gd name="T60" fmla="*/ 126 w 342"/>
                  <a:gd name="T61" fmla="*/ 10 h 57"/>
                  <a:gd name="T62" fmla="*/ 114 w 342"/>
                  <a:gd name="T63" fmla="*/ 12 h 57"/>
                  <a:gd name="T64" fmla="*/ 100 w 342"/>
                  <a:gd name="T65" fmla="*/ 12 h 57"/>
                  <a:gd name="T66" fmla="*/ 82 w 342"/>
                  <a:gd name="T67" fmla="*/ 12 h 57"/>
                  <a:gd name="T68" fmla="*/ 58 w 342"/>
                  <a:gd name="T69" fmla="*/ 12 h 57"/>
                  <a:gd name="T70" fmla="*/ 37 w 342"/>
                  <a:gd name="T71" fmla="*/ 15 h 57"/>
                  <a:gd name="T72" fmla="*/ 15 w 342"/>
                  <a:gd name="T73" fmla="*/ 24 h 57"/>
                  <a:gd name="T74" fmla="*/ 0 w 342"/>
                  <a:gd name="T75" fmla="*/ 35 h 57"/>
                  <a:gd name="T76" fmla="*/ 3 w 342"/>
                  <a:gd name="T77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2" h="57">
                    <a:moveTo>
                      <a:pt x="10" y="48"/>
                    </a:moveTo>
                    <a:lnTo>
                      <a:pt x="12" y="47"/>
                    </a:lnTo>
                    <a:lnTo>
                      <a:pt x="16" y="47"/>
                    </a:lnTo>
                    <a:lnTo>
                      <a:pt x="22" y="42"/>
                    </a:lnTo>
                    <a:lnTo>
                      <a:pt x="30" y="40"/>
                    </a:lnTo>
                    <a:lnTo>
                      <a:pt x="30" y="38"/>
                    </a:lnTo>
                    <a:lnTo>
                      <a:pt x="37" y="37"/>
                    </a:lnTo>
                    <a:lnTo>
                      <a:pt x="46" y="35"/>
                    </a:lnTo>
                    <a:lnTo>
                      <a:pt x="55" y="31"/>
                    </a:lnTo>
                    <a:lnTo>
                      <a:pt x="66" y="31"/>
                    </a:lnTo>
                    <a:lnTo>
                      <a:pt x="77" y="31"/>
                    </a:lnTo>
                    <a:lnTo>
                      <a:pt x="89" y="32"/>
                    </a:lnTo>
                    <a:lnTo>
                      <a:pt x="100" y="32"/>
                    </a:lnTo>
                    <a:lnTo>
                      <a:pt x="113" y="32"/>
                    </a:lnTo>
                    <a:lnTo>
                      <a:pt x="123" y="31"/>
                    </a:lnTo>
                    <a:lnTo>
                      <a:pt x="134" y="28"/>
                    </a:lnTo>
                    <a:lnTo>
                      <a:pt x="131" y="27"/>
                    </a:lnTo>
                    <a:lnTo>
                      <a:pt x="140" y="27"/>
                    </a:lnTo>
                    <a:lnTo>
                      <a:pt x="149" y="27"/>
                    </a:lnTo>
                    <a:lnTo>
                      <a:pt x="155" y="26"/>
                    </a:lnTo>
                    <a:lnTo>
                      <a:pt x="160" y="22"/>
                    </a:lnTo>
                    <a:lnTo>
                      <a:pt x="166" y="22"/>
                    </a:lnTo>
                    <a:lnTo>
                      <a:pt x="174" y="22"/>
                    </a:lnTo>
                    <a:lnTo>
                      <a:pt x="180" y="24"/>
                    </a:lnTo>
                    <a:lnTo>
                      <a:pt x="186" y="25"/>
                    </a:lnTo>
                    <a:lnTo>
                      <a:pt x="198" y="26"/>
                    </a:lnTo>
                    <a:lnTo>
                      <a:pt x="212" y="27"/>
                    </a:lnTo>
                    <a:lnTo>
                      <a:pt x="219" y="31"/>
                    </a:lnTo>
                    <a:lnTo>
                      <a:pt x="229" y="35"/>
                    </a:lnTo>
                    <a:lnTo>
                      <a:pt x="238" y="37"/>
                    </a:lnTo>
                    <a:lnTo>
                      <a:pt x="248" y="40"/>
                    </a:lnTo>
                    <a:lnTo>
                      <a:pt x="258" y="41"/>
                    </a:lnTo>
                    <a:lnTo>
                      <a:pt x="268" y="42"/>
                    </a:lnTo>
                    <a:lnTo>
                      <a:pt x="278" y="42"/>
                    </a:lnTo>
                    <a:lnTo>
                      <a:pt x="289" y="43"/>
                    </a:lnTo>
                    <a:lnTo>
                      <a:pt x="295" y="48"/>
                    </a:lnTo>
                    <a:lnTo>
                      <a:pt x="305" y="50"/>
                    </a:lnTo>
                    <a:lnTo>
                      <a:pt x="315" y="50"/>
                    </a:lnTo>
                    <a:lnTo>
                      <a:pt x="325" y="56"/>
                    </a:lnTo>
                    <a:lnTo>
                      <a:pt x="332" y="57"/>
                    </a:lnTo>
                    <a:lnTo>
                      <a:pt x="340" y="54"/>
                    </a:lnTo>
                    <a:lnTo>
                      <a:pt x="342" y="47"/>
                    </a:lnTo>
                    <a:lnTo>
                      <a:pt x="340" y="41"/>
                    </a:lnTo>
                    <a:lnTo>
                      <a:pt x="331" y="32"/>
                    </a:lnTo>
                    <a:lnTo>
                      <a:pt x="323" y="28"/>
                    </a:lnTo>
                    <a:lnTo>
                      <a:pt x="315" y="27"/>
                    </a:lnTo>
                    <a:lnTo>
                      <a:pt x="305" y="28"/>
                    </a:lnTo>
                    <a:lnTo>
                      <a:pt x="295" y="22"/>
                    </a:lnTo>
                    <a:lnTo>
                      <a:pt x="283" y="22"/>
                    </a:lnTo>
                    <a:lnTo>
                      <a:pt x="269" y="24"/>
                    </a:lnTo>
                    <a:lnTo>
                      <a:pt x="259" y="24"/>
                    </a:lnTo>
                    <a:lnTo>
                      <a:pt x="247" y="19"/>
                    </a:lnTo>
                    <a:lnTo>
                      <a:pt x="232" y="14"/>
                    </a:lnTo>
                    <a:lnTo>
                      <a:pt x="214" y="7"/>
                    </a:lnTo>
                    <a:lnTo>
                      <a:pt x="197" y="4"/>
                    </a:lnTo>
                    <a:lnTo>
                      <a:pt x="179" y="0"/>
                    </a:lnTo>
                    <a:lnTo>
                      <a:pt x="164" y="0"/>
                    </a:lnTo>
                    <a:lnTo>
                      <a:pt x="151" y="1"/>
                    </a:lnTo>
                    <a:lnTo>
                      <a:pt x="144" y="7"/>
                    </a:lnTo>
                    <a:lnTo>
                      <a:pt x="136" y="7"/>
                    </a:lnTo>
                    <a:lnTo>
                      <a:pt x="131" y="9"/>
                    </a:lnTo>
                    <a:lnTo>
                      <a:pt x="126" y="10"/>
                    </a:lnTo>
                    <a:lnTo>
                      <a:pt x="119" y="12"/>
                    </a:lnTo>
                    <a:lnTo>
                      <a:pt x="114" y="12"/>
                    </a:lnTo>
                    <a:lnTo>
                      <a:pt x="108" y="12"/>
                    </a:lnTo>
                    <a:lnTo>
                      <a:pt x="100" y="12"/>
                    </a:lnTo>
                    <a:lnTo>
                      <a:pt x="97" y="12"/>
                    </a:lnTo>
                    <a:lnTo>
                      <a:pt x="82" y="12"/>
                    </a:lnTo>
                    <a:lnTo>
                      <a:pt x="69" y="12"/>
                    </a:lnTo>
                    <a:lnTo>
                      <a:pt x="58" y="12"/>
                    </a:lnTo>
                    <a:lnTo>
                      <a:pt x="48" y="14"/>
                    </a:lnTo>
                    <a:lnTo>
                      <a:pt x="37" y="15"/>
                    </a:lnTo>
                    <a:lnTo>
                      <a:pt x="27" y="19"/>
                    </a:lnTo>
                    <a:lnTo>
                      <a:pt x="15" y="24"/>
                    </a:lnTo>
                    <a:lnTo>
                      <a:pt x="4" y="31"/>
                    </a:lnTo>
                    <a:lnTo>
                      <a:pt x="0" y="35"/>
                    </a:lnTo>
                    <a:lnTo>
                      <a:pt x="0" y="41"/>
                    </a:lnTo>
                    <a:lnTo>
                      <a:pt x="3" y="46"/>
                    </a:lnTo>
                    <a:lnTo>
                      <a:pt x="10" y="4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1" name="Freeform 459"/>
              <p:cNvSpPr>
                <a:spLocks/>
              </p:cNvSpPr>
              <p:nvPr/>
            </p:nvSpPr>
            <p:spPr bwMode="auto">
              <a:xfrm>
                <a:off x="472" y="1497"/>
                <a:ext cx="39" cy="8"/>
              </a:xfrm>
              <a:custGeom>
                <a:avLst/>
                <a:gdLst>
                  <a:gd name="T0" fmla="*/ 9 w 195"/>
                  <a:gd name="T1" fmla="*/ 44 h 44"/>
                  <a:gd name="T2" fmla="*/ 12 w 195"/>
                  <a:gd name="T3" fmla="*/ 43 h 44"/>
                  <a:gd name="T4" fmla="*/ 16 w 195"/>
                  <a:gd name="T5" fmla="*/ 42 h 44"/>
                  <a:gd name="T6" fmla="*/ 22 w 195"/>
                  <a:gd name="T7" fmla="*/ 38 h 44"/>
                  <a:gd name="T8" fmla="*/ 30 w 195"/>
                  <a:gd name="T9" fmla="*/ 37 h 44"/>
                  <a:gd name="T10" fmla="*/ 36 w 195"/>
                  <a:gd name="T11" fmla="*/ 34 h 44"/>
                  <a:gd name="T12" fmla="*/ 42 w 195"/>
                  <a:gd name="T13" fmla="*/ 29 h 44"/>
                  <a:gd name="T14" fmla="*/ 50 w 195"/>
                  <a:gd name="T15" fmla="*/ 28 h 44"/>
                  <a:gd name="T16" fmla="*/ 53 w 195"/>
                  <a:gd name="T17" fmla="*/ 24 h 44"/>
                  <a:gd name="T18" fmla="*/ 62 w 195"/>
                  <a:gd name="T19" fmla="*/ 24 h 44"/>
                  <a:gd name="T20" fmla="*/ 73 w 195"/>
                  <a:gd name="T21" fmla="*/ 24 h 44"/>
                  <a:gd name="T22" fmla="*/ 82 w 195"/>
                  <a:gd name="T23" fmla="*/ 24 h 44"/>
                  <a:gd name="T24" fmla="*/ 93 w 195"/>
                  <a:gd name="T25" fmla="*/ 24 h 44"/>
                  <a:gd name="T26" fmla="*/ 102 w 195"/>
                  <a:gd name="T27" fmla="*/ 24 h 44"/>
                  <a:gd name="T28" fmla="*/ 112 w 195"/>
                  <a:gd name="T29" fmla="*/ 24 h 44"/>
                  <a:gd name="T30" fmla="*/ 121 w 195"/>
                  <a:gd name="T31" fmla="*/ 24 h 44"/>
                  <a:gd name="T32" fmla="*/ 131 w 195"/>
                  <a:gd name="T33" fmla="*/ 24 h 44"/>
                  <a:gd name="T34" fmla="*/ 143 w 195"/>
                  <a:gd name="T35" fmla="*/ 26 h 44"/>
                  <a:gd name="T36" fmla="*/ 152 w 195"/>
                  <a:gd name="T37" fmla="*/ 29 h 44"/>
                  <a:gd name="T38" fmla="*/ 162 w 195"/>
                  <a:gd name="T39" fmla="*/ 32 h 44"/>
                  <a:gd name="T40" fmla="*/ 175 w 195"/>
                  <a:gd name="T41" fmla="*/ 33 h 44"/>
                  <a:gd name="T42" fmla="*/ 180 w 195"/>
                  <a:gd name="T43" fmla="*/ 38 h 44"/>
                  <a:gd name="T44" fmla="*/ 186 w 195"/>
                  <a:gd name="T45" fmla="*/ 39 h 44"/>
                  <a:gd name="T46" fmla="*/ 192 w 195"/>
                  <a:gd name="T47" fmla="*/ 35 h 44"/>
                  <a:gd name="T48" fmla="*/ 195 w 195"/>
                  <a:gd name="T49" fmla="*/ 29 h 44"/>
                  <a:gd name="T50" fmla="*/ 192 w 195"/>
                  <a:gd name="T51" fmla="*/ 22 h 44"/>
                  <a:gd name="T52" fmla="*/ 190 w 195"/>
                  <a:gd name="T53" fmla="*/ 18 h 44"/>
                  <a:gd name="T54" fmla="*/ 185 w 195"/>
                  <a:gd name="T55" fmla="*/ 14 h 44"/>
                  <a:gd name="T56" fmla="*/ 181 w 195"/>
                  <a:gd name="T57" fmla="*/ 14 h 44"/>
                  <a:gd name="T58" fmla="*/ 170 w 195"/>
                  <a:gd name="T59" fmla="*/ 13 h 44"/>
                  <a:gd name="T60" fmla="*/ 162 w 195"/>
                  <a:gd name="T61" fmla="*/ 12 h 44"/>
                  <a:gd name="T62" fmla="*/ 151 w 195"/>
                  <a:gd name="T63" fmla="*/ 8 h 44"/>
                  <a:gd name="T64" fmla="*/ 135 w 195"/>
                  <a:gd name="T65" fmla="*/ 4 h 44"/>
                  <a:gd name="T66" fmla="*/ 113 w 195"/>
                  <a:gd name="T67" fmla="*/ 2 h 44"/>
                  <a:gd name="T68" fmla="*/ 89 w 195"/>
                  <a:gd name="T69" fmla="*/ 1 h 44"/>
                  <a:gd name="T70" fmla="*/ 64 w 195"/>
                  <a:gd name="T71" fmla="*/ 0 h 44"/>
                  <a:gd name="T72" fmla="*/ 45 w 195"/>
                  <a:gd name="T73" fmla="*/ 3 h 44"/>
                  <a:gd name="T74" fmla="*/ 30 w 195"/>
                  <a:gd name="T75" fmla="*/ 8 h 44"/>
                  <a:gd name="T76" fmla="*/ 25 w 195"/>
                  <a:gd name="T77" fmla="*/ 19 h 44"/>
                  <a:gd name="T78" fmla="*/ 12 w 195"/>
                  <a:gd name="T79" fmla="*/ 21 h 44"/>
                  <a:gd name="T80" fmla="*/ 4 w 195"/>
                  <a:gd name="T81" fmla="*/ 26 h 44"/>
                  <a:gd name="T82" fmla="*/ 0 w 195"/>
                  <a:gd name="T83" fmla="*/ 30 h 44"/>
                  <a:gd name="T84" fmla="*/ 0 w 195"/>
                  <a:gd name="T85" fmla="*/ 37 h 44"/>
                  <a:gd name="T86" fmla="*/ 3 w 195"/>
                  <a:gd name="T87" fmla="*/ 42 h 44"/>
                  <a:gd name="T88" fmla="*/ 9 w 195"/>
                  <a:gd name="T89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" h="44">
                    <a:moveTo>
                      <a:pt x="9" y="44"/>
                    </a:moveTo>
                    <a:lnTo>
                      <a:pt x="12" y="43"/>
                    </a:lnTo>
                    <a:lnTo>
                      <a:pt x="16" y="42"/>
                    </a:lnTo>
                    <a:lnTo>
                      <a:pt x="22" y="38"/>
                    </a:lnTo>
                    <a:lnTo>
                      <a:pt x="30" y="37"/>
                    </a:lnTo>
                    <a:lnTo>
                      <a:pt x="36" y="34"/>
                    </a:lnTo>
                    <a:lnTo>
                      <a:pt x="42" y="29"/>
                    </a:lnTo>
                    <a:lnTo>
                      <a:pt x="50" y="28"/>
                    </a:lnTo>
                    <a:lnTo>
                      <a:pt x="53" y="24"/>
                    </a:lnTo>
                    <a:lnTo>
                      <a:pt x="62" y="24"/>
                    </a:lnTo>
                    <a:lnTo>
                      <a:pt x="73" y="24"/>
                    </a:lnTo>
                    <a:lnTo>
                      <a:pt x="82" y="24"/>
                    </a:lnTo>
                    <a:lnTo>
                      <a:pt x="93" y="24"/>
                    </a:lnTo>
                    <a:lnTo>
                      <a:pt x="102" y="24"/>
                    </a:lnTo>
                    <a:lnTo>
                      <a:pt x="112" y="24"/>
                    </a:lnTo>
                    <a:lnTo>
                      <a:pt x="121" y="24"/>
                    </a:lnTo>
                    <a:lnTo>
                      <a:pt x="131" y="24"/>
                    </a:lnTo>
                    <a:lnTo>
                      <a:pt x="143" y="26"/>
                    </a:lnTo>
                    <a:lnTo>
                      <a:pt x="152" y="29"/>
                    </a:lnTo>
                    <a:lnTo>
                      <a:pt x="162" y="32"/>
                    </a:lnTo>
                    <a:lnTo>
                      <a:pt x="175" y="33"/>
                    </a:lnTo>
                    <a:lnTo>
                      <a:pt x="180" y="38"/>
                    </a:lnTo>
                    <a:lnTo>
                      <a:pt x="186" y="39"/>
                    </a:lnTo>
                    <a:lnTo>
                      <a:pt x="192" y="35"/>
                    </a:lnTo>
                    <a:lnTo>
                      <a:pt x="195" y="29"/>
                    </a:lnTo>
                    <a:lnTo>
                      <a:pt x="192" y="22"/>
                    </a:lnTo>
                    <a:lnTo>
                      <a:pt x="190" y="18"/>
                    </a:lnTo>
                    <a:lnTo>
                      <a:pt x="185" y="14"/>
                    </a:lnTo>
                    <a:lnTo>
                      <a:pt x="181" y="14"/>
                    </a:lnTo>
                    <a:lnTo>
                      <a:pt x="170" y="13"/>
                    </a:lnTo>
                    <a:lnTo>
                      <a:pt x="162" y="12"/>
                    </a:lnTo>
                    <a:lnTo>
                      <a:pt x="151" y="8"/>
                    </a:lnTo>
                    <a:lnTo>
                      <a:pt x="135" y="4"/>
                    </a:lnTo>
                    <a:lnTo>
                      <a:pt x="113" y="2"/>
                    </a:lnTo>
                    <a:lnTo>
                      <a:pt x="89" y="1"/>
                    </a:lnTo>
                    <a:lnTo>
                      <a:pt x="64" y="0"/>
                    </a:lnTo>
                    <a:lnTo>
                      <a:pt x="45" y="3"/>
                    </a:lnTo>
                    <a:lnTo>
                      <a:pt x="30" y="8"/>
                    </a:lnTo>
                    <a:lnTo>
                      <a:pt x="25" y="19"/>
                    </a:lnTo>
                    <a:lnTo>
                      <a:pt x="12" y="21"/>
                    </a:lnTo>
                    <a:lnTo>
                      <a:pt x="4" y="26"/>
                    </a:lnTo>
                    <a:lnTo>
                      <a:pt x="0" y="30"/>
                    </a:lnTo>
                    <a:lnTo>
                      <a:pt x="0" y="37"/>
                    </a:lnTo>
                    <a:lnTo>
                      <a:pt x="3" y="42"/>
                    </a:lnTo>
                    <a:lnTo>
                      <a:pt x="9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2" name="Freeform 460"/>
              <p:cNvSpPr>
                <a:spLocks/>
              </p:cNvSpPr>
              <p:nvPr/>
            </p:nvSpPr>
            <p:spPr bwMode="auto">
              <a:xfrm>
                <a:off x="726" y="1492"/>
                <a:ext cx="39" cy="9"/>
              </a:xfrm>
              <a:custGeom>
                <a:avLst/>
                <a:gdLst>
                  <a:gd name="T0" fmla="*/ 10 w 194"/>
                  <a:gd name="T1" fmla="*/ 46 h 46"/>
                  <a:gd name="T2" fmla="*/ 12 w 194"/>
                  <a:gd name="T3" fmla="*/ 45 h 46"/>
                  <a:gd name="T4" fmla="*/ 16 w 194"/>
                  <a:gd name="T5" fmla="*/ 44 h 46"/>
                  <a:gd name="T6" fmla="*/ 22 w 194"/>
                  <a:gd name="T7" fmla="*/ 40 h 46"/>
                  <a:gd name="T8" fmla="*/ 30 w 194"/>
                  <a:gd name="T9" fmla="*/ 39 h 46"/>
                  <a:gd name="T10" fmla="*/ 37 w 194"/>
                  <a:gd name="T11" fmla="*/ 36 h 46"/>
                  <a:gd name="T12" fmla="*/ 45 w 194"/>
                  <a:gd name="T13" fmla="*/ 30 h 46"/>
                  <a:gd name="T14" fmla="*/ 48 w 194"/>
                  <a:gd name="T15" fmla="*/ 29 h 46"/>
                  <a:gd name="T16" fmla="*/ 53 w 194"/>
                  <a:gd name="T17" fmla="*/ 25 h 46"/>
                  <a:gd name="T18" fmla="*/ 62 w 194"/>
                  <a:gd name="T19" fmla="*/ 25 h 46"/>
                  <a:gd name="T20" fmla="*/ 73 w 194"/>
                  <a:gd name="T21" fmla="*/ 25 h 46"/>
                  <a:gd name="T22" fmla="*/ 82 w 194"/>
                  <a:gd name="T23" fmla="*/ 25 h 46"/>
                  <a:gd name="T24" fmla="*/ 93 w 194"/>
                  <a:gd name="T25" fmla="*/ 25 h 46"/>
                  <a:gd name="T26" fmla="*/ 102 w 194"/>
                  <a:gd name="T27" fmla="*/ 25 h 46"/>
                  <a:gd name="T28" fmla="*/ 111 w 194"/>
                  <a:gd name="T29" fmla="*/ 25 h 46"/>
                  <a:gd name="T30" fmla="*/ 121 w 194"/>
                  <a:gd name="T31" fmla="*/ 25 h 46"/>
                  <a:gd name="T32" fmla="*/ 131 w 194"/>
                  <a:gd name="T33" fmla="*/ 25 h 46"/>
                  <a:gd name="T34" fmla="*/ 142 w 194"/>
                  <a:gd name="T35" fmla="*/ 26 h 46"/>
                  <a:gd name="T36" fmla="*/ 152 w 194"/>
                  <a:gd name="T37" fmla="*/ 30 h 46"/>
                  <a:gd name="T38" fmla="*/ 162 w 194"/>
                  <a:gd name="T39" fmla="*/ 34 h 46"/>
                  <a:gd name="T40" fmla="*/ 175 w 194"/>
                  <a:gd name="T41" fmla="*/ 35 h 46"/>
                  <a:gd name="T42" fmla="*/ 180 w 194"/>
                  <a:gd name="T43" fmla="*/ 39 h 46"/>
                  <a:gd name="T44" fmla="*/ 186 w 194"/>
                  <a:gd name="T45" fmla="*/ 40 h 46"/>
                  <a:gd name="T46" fmla="*/ 192 w 194"/>
                  <a:gd name="T47" fmla="*/ 36 h 46"/>
                  <a:gd name="T48" fmla="*/ 194 w 194"/>
                  <a:gd name="T49" fmla="*/ 30 h 46"/>
                  <a:gd name="T50" fmla="*/ 192 w 194"/>
                  <a:gd name="T51" fmla="*/ 23 h 46"/>
                  <a:gd name="T52" fmla="*/ 189 w 194"/>
                  <a:gd name="T53" fmla="*/ 19 h 46"/>
                  <a:gd name="T54" fmla="*/ 186 w 194"/>
                  <a:gd name="T55" fmla="*/ 15 h 46"/>
                  <a:gd name="T56" fmla="*/ 182 w 194"/>
                  <a:gd name="T57" fmla="*/ 15 h 46"/>
                  <a:gd name="T58" fmla="*/ 171 w 194"/>
                  <a:gd name="T59" fmla="*/ 14 h 46"/>
                  <a:gd name="T60" fmla="*/ 162 w 194"/>
                  <a:gd name="T61" fmla="*/ 14 h 46"/>
                  <a:gd name="T62" fmla="*/ 151 w 194"/>
                  <a:gd name="T63" fmla="*/ 9 h 46"/>
                  <a:gd name="T64" fmla="*/ 135 w 194"/>
                  <a:gd name="T65" fmla="*/ 5 h 46"/>
                  <a:gd name="T66" fmla="*/ 113 w 194"/>
                  <a:gd name="T67" fmla="*/ 3 h 46"/>
                  <a:gd name="T68" fmla="*/ 89 w 194"/>
                  <a:gd name="T69" fmla="*/ 2 h 46"/>
                  <a:gd name="T70" fmla="*/ 64 w 194"/>
                  <a:gd name="T71" fmla="*/ 0 h 46"/>
                  <a:gd name="T72" fmla="*/ 45 w 194"/>
                  <a:gd name="T73" fmla="*/ 4 h 46"/>
                  <a:gd name="T74" fmla="*/ 30 w 194"/>
                  <a:gd name="T75" fmla="*/ 10 h 46"/>
                  <a:gd name="T76" fmla="*/ 25 w 194"/>
                  <a:gd name="T77" fmla="*/ 22 h 46"/>
                  <a:gd name="T78" fmla="*/ 14 w 194"/>
                  <a:gd name="T79" fmla="*/ 22 h 46"/>
                  <a:gd name="T80" fmla="*/ 4 w 194"/>
                  <a:gd name="T81" fmla="*/ 26 h 46"/>
                  <a:gd name="T82" fmla="*/ 0 w 194"/>
                  <a:gd name="T83" fmla="*/ 31 h 46"/>
                  <a:gd name="T84" fmla="*/ 0 w 194"/>
                  <a:gd name="T85" fmla="*/ 38 h 46"/>
                  <a:gd name="T86" fmla="*/ 2 w 194"/>
                  <a:gd name="T87" fmla="*/ 44 h 46"/>
                  <a:gd name="T88" fmla="*/ 10 w 194"/>
                  <a:gd name="T8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4" h="46">
                    <a:moveTo>
                      <a:pt x="10" y="46"/>
                    </a:moveTo>
                    <a:lnTo>
                      <a:pt x="12" y="45"/>
                    </a:lnTo>
                    <a:lnTo>
                      <a:pt x="16" y="44"/>
                    </a:lnTo>
                    <a:lnTo>
                      <a:pt x="22" y="40"/>
                    </a:lnTo>
                    <a:lnTo>
                      <a:pt x="30" y="39"/>
                    </a:lnTo>
                    <a:lnTo>
                      <a:pt x="37" y="36"/>
                    </a:lnTo>
                    <a:lnTo>
                      <a:pt x="45" y="30"/>
                    </a:lnTo>
                    <a:lnTo>
                      <a:pt x="48" y="29"/>
                    </a:lnTo>
                    <a:lnTo>
                      <a:pt x="53" y="25"/>
                    </a:lnTo>
                    <a:lnTo>
                      <a:pt x="62" y="25"/>
                    </a:lnTo>
                    <a:lnTo>
                      <a:pt x="73" y="25"/>
                    </a:lnTo>
                    <a:lnTo>
                      <a:pt x="82" y="25"/>
                    </a:lnTo>
                    <a:lnTo>
                      <a:pt x="93" y="25"/>
                    </a:lnTo>
                    <a:lnTo>
                      <a:pt x="102" y="25"/>
                    </a:lnTo>
                    <a:lnTo>
                      <a:pt x="111" y="25"/>
                    </a:lnTo>
                    <a:lnTo>
                      <a:pt x="121" y="25"/>
                    </a:lnTo>
                    <a:lnTo>
                      <a:pt x="131" y="25"/>
                    </a:lnTo>
                    <a:lnTo>
                      <a:pt x="142" y="26"/>
                    </a:lnTo>
                    <a:lnTo>
                      <a:pt x="152" y="30"/>
                    </a:lnTo>
                    <a:lnTo>
                      <a:pt x="162" y="34"/>
                    </a:lnTo>
                    <a:lnTo>
                      <a:pt x="175" y="35"/>
                    </a:lnTo>
                    <a:lnTo>
                      <a:pt x="180" y="39"/>
                    </a:lnTo>
                    <a:lnTo>
                      <a:pt x="186" y="40"/>
                    </a:lnTo>
                    <a:lnTo>
                      <a:pt x="192" y="36"/>
                    </a:lnTo>
                    <a:lnTo>
                      <a:pt x="194" y="30"/>
                    </a:lnTo>
                    <a:lnTo>
                      <a:pt x="192" y="23"/>
                    </a:lnTo>
                    <a:lnTo>
                      <a:pt x="189" y="19"/>
                    </a:lnTo>
                    <a:lnTo>
                      <a:pt x="186" y="15"/>
                    </a:lnTo>
                    <a:lnTo>
                      <a:pt x="182" y="15"/>
                    </a:lnTo>
                    <a:lnTo>
                      <a:pt x="171" y="14"/>
                    </a:lnTo>
                    <a:lnTo>
                      <a:pt x="162" y="14"/>
                    </a:lnTo>
                    <a:lnTo>
                      <a:pt x="151" y="9"/>
                    </a:lnTo>
                    <a:lnTo>
                      <a:pt x="135" y="5"/>
                    </a:lnTo>
                    <a:lnTo>
                      <a:pt x="113" y="3"/>
                    </a:lnTo>
                    <a:lnTo>
                      <a:pt x="89" y="2"/>
                    </a:lnTo>
                    <a:lnTo>
                      <a:pt x="64" y="0"/>
                    </a:lnTo>
                    <a:lnTo>
                      <a:pt x="45" y="4"/>
                    </a:lnTo>
                    <a:lnTo>
                      <a:pt x="30" y="10"/>
                    </a:lnTo>
                    <a:lnTo>
                      <a:pt x="25" y="22"/>
                    </a:lnTo>
                    <a:lnTo>
                      <a:pt x="14" y="22"/>
                    </a:lnTo>
                    <a:lnTo>
                      <a:pt x="4" y="26"/>
                    </a:lnTo>
                    <a:lnTo>
                      <a:pt x="0" y="31"/>
                    </a:lnTo>
                    <a:lnTo>
                      <a:pt x="0" y="38"/>
                    </a:lnTo>
                    <a:lnTo>
                      <a:pt x="2" y="44"/>
                    </a:lnTo>
                    <a:lnTo>
                      <a:pt x="10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3" name="Freeform 461"/>
              <p:cNvSpPr>
                <a:spLocks noEditPoints="1"/>
              </p:cNvSpPr>
              <p:nvPr/>
            </p:nvSpPr>
            <p:spPr bwMode="auto">
              <a:xfrm>
                <a:off x="441" y="1477"/>
                <a:ext cx="58" cy="34"/>
              </a:xfrm>
              <a:custGeom>
                <a:avLst/>
                <a:gdLst>
                  <a:gd name="T0" fmla="*/ 134 w 286"/>
                  <a:gd name="T1" fmla="*/ 106 h 169"/>
                  <a:gd name="T2" fmla="*/ 26 w 286"/>
                  <a:gd name="T3" fmla="*/ 10 h 169"/>
                  <a:gd name="T4" fmla="*/ 15 w 286"/>
                  <a:gd name="T5" fmla="*/ 0 h 169"/>
                  <a:gd name="T6" fmla="*/ 5 w 286"/>
                  <a:gd name="T7" fmla="*/ 10 h 169"/>
                  <a:gd name="T8" fmla="*/ 6 w 286"/>
                  <a:gd name="T9" fmla="*/ 29 h 169"/>
                  <a:gd name="T10" fmla="*/ 1 w 286"/>
                  <a:gd name="T11" fmla="*/ 37 h 169"/>
                  <a:gd name="T12" fmla="*/ 1 w 286"/>
                  <a:gd name="T13" fmla="*/ 44 h 169"/>
                  <a:gd name="T14" fmla="*/ 4 w 286"/>
                  <a:gd name="T15" fmla="*/ 55 h 169"/>
                  <a:gd name="T16" fmla="*/ 16 w 286"/>
                  <a:gd name="T17" fmla="*/ 62 h 169"/>
                  <a:gd name="T18" fmla="*/ 34 w 286"/>
                  <a:gd name="T19" fmla="*/ 64 h 169"/>
                  <a:gd name="T20" fmla="*/ 51 w 286"/>
                  <a:gd name="T21" fmla="*/ 65 h 169"/>
                  <a:gd name="T22" fmla="*/ 58 w 286"/>
                  <a:gd name="T23" fmla="*/ 79 h 169"/>
                  <a:gd name="T24" fmla="*/ 57 w 286"/>
                  <a:gd name="T25" fmla="*/ 88 h 169"/>
                  <a:gd name="T26" fmla="*/ 65 w 286"/>
                  <a:gd name="T27" fmla="*/ 106 h 169"/>
                  <a:gd name="T28" fmla="*/ 73 w 286"/>
                  <a:gd name="T29" fmla="*/ 111 h 169"/>
                  <a:gd name="T30" fmla="*/ 78 w 286"/>
                  <a:gd name="T31" fmla="*/ 124 h 169"/>
                  <a:gd name="T32" fmla="*/ 93 w 286"/>
                  <a:gd name="T33" fmla="*/ 128 h 169"/>
                  <a:gd name="T34" fmla="*/ 112 w 286"/>
                  <a:gd name="T35" fmla="*/ 127 h 169"/>
                  <a:gd name="T36" fmla="*/ 128 w 286"/>
                  <a:gd name="T37" fmla="*/ 127 h 169"/>
                  <a:gd name="T38" fmla="*/ 148 w 286"/>
                  <a:gd name="T39" fmla="*/ 146 h 169"/>
                  <a:gd name="T40" fmla="*/ 170 w 286"/>
                  <a:gd name="T41" fmla="*/ 166 h 169"/>
                  <a:gd name="T42" fmla="*/ 206 w 286"/>
                  <a:gd name="T43" fmla="*/ 169 h 169"/>
                  <a:gd name="T44" fmla="*/ 243 w 286"/>
                  <a:gd name="T45" fmla="*/ 166 h 169"/>
                  <a:gd name="T46" fmla="*/ 278 w 286"/>
                  <a:gd name="T47" fmla="*/ 163 h 169"/>
                  <a:gd name="T48" fmla="*/ 286 w 286"/>
                  <a:gd name="T49" fmla="*/ 152 h 169"/>
                  <a:gd name="T50" fmla="*/ 278 w 286"/>
                  <a:gd name="T51" fmla="*/ 142 h 169"/>
                  <a:gd name="T52" fmla="*/ 258 w 286"/>
                  <a:gd name="T53" fmla="*/ 145 h 169"/>
                  <a:gd name="T54" fmla="*/ 242 w 286"/>
                  <a:gd name="T55" fmla="*/ 147 h 169"/>
                  <a:gd name="T56" fmla="*/ 167 w 286"/>
                  <a:gd name="T57" fmla="*/ 140 h 169"/>
                  <a:gd name="T58" fmla="*/ 158 w 286"/>
                  <a:gd name="T59" fmla="*/ 128 h 169"/>
                  <a:gd name="T60" fmla="*/ 153 w 286"/>
                  <a:gd name="T61" fmla="*/ 126 h 169"/>
                  <a:gd name="T62" fmla="*/ 143 w 286"/>
                  <a:gd name="T63" fmla="*/ 114 h 169"/>
                  <a:gd name="T64" fmla="*/ 134 w 286"/>
                  <a:gd name="T65" fmla="*/ 106 h 169"/>
                  <a:gd name="T66" fmla="*/ 87 w 286"/>
                  <a:gd name="T67" fmla="*/ 101 h 169"/>
                  <a:gd name="T68" fmla="*/ 82 w 286"/>
                  <a:gd name="T69" fmla="*/ 85 h 169"/>
                  <a:gd name="T70" fmla="*/ 72 w 286"/>
                  <a:gd name="T71" fmla="*/ 65 h 169"/>
                  <a:gd name="T72" fmla="*/ 65 w 286"/>
                  <a:gd name="T73" fmla="*/ 52 h 169"/>
                  <a:gd name="T74" fmla="*/ 55 w 286"/>
                  <a:gd name="T75" fmla="*/ 46 h 169"/>
                  <a:gd name="T76" fmla="*/ 40 w 286"/>
                  <a:gd name="T77" fmla="*/ 44 h 169"/>
                  <a:gd name="T78" fmla="*/ 26 w 286"/>
                  <a:gd name="T79" fmla="*/ 43 h 169"/>
                  <a:gd name="T80" fmla="*/ 24 w 286"/>
                  <a:gd name="T81" fmla="*/ 33 h 169"/>
                  <a:gd name="T82" fmla="*/ 26 w 286"/>
                  <a:gd name="T83" fmla="*/ 17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86" h="169">
                    <a:moveTo>
                      <a:pt x="134" y="124"/>
                    </a:moveTo>
                    <a:lnTo>
                      <a:pt x="134" y="106"/>
                    </a:lnTo>
                    <a:lnTo>
                      <a:pt x="134" y="124"/>
                    </a:lnTo>
                    <a:close/>
                    <a:moveTo>
                      <a:pt x="26" y="10"/>
                    </a:moveTo>
                    <a:lnTo>
                      <a:pt x="23" y="2"/>
                    </a:lnTo>
                    <a:lnTo>
                      <a:pt x="15" y="0"/>
                    </a:lnTo>
                    <a:lnTo>
                      <a:pt x="8" y="2"/>
                    </a:lnTo>
                    <a:lnTo>
                      <a:pt x="5" y="10"/>
                    </a:lnTo>
                    <a:lnTo>
                      <a:pt x="5" y="19"/>
                    </a:lnTo>
                    <a:lnTo>
                      <a:pt x="6" y="29"/>
                    </a:lnTo>
                    <a:lnTo>
                      <a:pt x="3" y="33"/>
                    </a:lnTo>
                    <a:lnTo>
                      <a:pt x="1" y="37"/>
                    </a:lnTo>
                    <a:lnTo>
                      <a:pt x="1" y="41"/>
                    </a:lnTo>
                    <a:lnTo>
                      <a:pt x="1" y="44"/>
                    </a:lnTo>
                    <a:lnTo>
                      <a:pt x="0" y="50"/>
                    </a:lnTo>
                    <a:lnTo>
                      <a:pt x="4" y="55"/>
                    </a:lnTo>
                    <a:lnTo>
                      <a:pt x="9" y="58"/>
                    </a:lnTo>
                    <a:lnTo>
                      <a:pt x="16" y="62"/>
                    </a:lnTo>
                    <a:lnTo>
                      <a:pt x="24" y="63"/>
                    </a:lnTo>
                    <a:lnTo>
                      <a:pt x="34" y="64"/>
                    </a:lnTo>
                    <a:lnTo>
                      <a:pt x="41" y="64"/>
                    </a:lnTo>
                    <a:lnTo>
                      <a:pt x="51" y="65"/>
                    </a:lnTo>
                    <a:lnTo>
                      <a:pt x="53" y="72"/>
                    </a:lnTo>
                    <a:lnTo>
                      <a:pt x="58" y="79"/>
                    </a:lnTo>
                    <a:lnTo>
                      <a:pt x="57" y="79"/>
                    </a:lnTo>
                    <a:lnTo>
                      <a:pt x="57" y="88"/>
                    </a:lnTo>
                    <a:lnTo>
                      <a:pt x="61" y="98"/>
                    </a:lnTo>
                    <a:lnTo>
                      <a:pt x="65" y="106"/>
                    </a:lnTo>
                    <a:lnTo>
                      <a:pt x="71" y="114"/>
                    </a:lnTo>
                    <a:lnTo>
                      <a:pt x="73" y="111"/>
                    </a:lnTo>
                    <a:lnTo>
                      <a:pt x="73" y="119"/>
                    </a:lnTo>
                    <a:lnTo>
                      <a:pt x="78" y="124"/>
                    </a:lnTo>
                    <a:lnTo>
                      <a:pt x="84" y="126"/>
                    </a:lnTo>
                    <a:lnTo>
                      <a:pt x="93" y="128"/>
                    </a:lnTo>
                    <a:lnTo>
                      <a:pt x="102" y="127"/>
                    </a:lnTo>
                    <a:lnTo>
                      <a:pt x="112" y="127"/>
                    </a:lnTo>
                    <a:lnTo>
                      <a:pt x="119" y="127"/>
                    </a:lnTo>
                    <a:lnTo>
                      <a:pt x="128" y="127"/>
                    </a:lnTo>
                    <a:lnTo>
                      <a:pt x="136" y="138"/>
                    </a:lnTo>
                    <a:lnTo>
                      <a:pt x="148" y="146"/>
                    </a:lnTo>
                    <a:lnTo>
                      <a:pt x="156" y="157"/>
                    </a:lnTo>
                    <a:lnTo>
                      <a:pt x="170" y="166"/>
                    </a:lnTo>
                    <a:lnTo>
                      <a:pt x="186" y="168"/>
                    </a:lnTo>
                    <a:lnTo>
                      <a:pt x="206" y="169"/>
                    </a:lnTo>
                    <a:lnTo>
                      <a:pt x="224" y="167"/>
                    </a:lnTo>
                    <a:lnTo>
                      <a:pt x="243" y="166"/>
                    </a:lnTo>
                    <a:lnTo>
                      <a:pt x="262" y="163"/>
                    </a:lnTo>
                    <a:lnTo>
                      <a:pt x="278" y="163"/>
                    </a:lnTo>
                    <a:lnTo>
                      <a:pt x="284" y="159"/>
                    </a:lnTo>
                    <a:lnTo>
                      <a:pt x="286" y="152"/>
                    </a:lnTo>
                    <a:lnTo>
                      <a:pt x="284" y="145"/>
                    </a:lnTo>
                    <a:lnTo>
                      <a:pt x="278" y="142"/>
                    </a:lnTo>
                    <a:lnTo>
                      <a:pt x="267" y="142"/>
                    </a:lnTo>
                    <a:lnTo>
                      <a:pt x="258" y="145"/>
                    </a:lnTo>
                    <a:lnTo>
                      <a:pt x="249" y="146"/>
                    </a:lnTo>
                    <a:lnTo>
                      <a:pt x="242" y="147"/>
                    </a:lnTo>
                    <a:lnTo>
                      <a:pt x="175" y="147"/>
                    </a:lnTo>
                    <a:lnTo>
                      <a:pt x="167" y="140"/>
                    </a:lnTo>
                    <a:lnTo>
                      <a:pt x="164" y="133"/>
                    </a:lnTo>
                    <a:lnTo>
                      <a:pt x="158" y="128"/>
                    </a:lnTo>
                    <a:lnTo>
                      <a:pt x="150" y="127"/>
                    </a:lnTo>
                    <a:lnTo>
                      <a:pt x="153" y="126"/>
                    </a:lnTo>
                    <a:lnTo>
                      <a:pt x="146" y="120"/>
                    </a:lnTo>
                    <a:lnTo>
                      <a:pt x="143" y="114"/>
                    </a:lnTo>
                    <a:lnTo>
                      <a:pt x="139" y="107"/>
                    </a:lnTo>
                    <a:lnTo>
                      <a:pt x="134" y="106"/>
                    </a:lnTo>
                    <a:lnTo>
                      <a:pt x="91" y="106"/>
                    </a:lnTo>
                    <a:lnTo>
                      <a:pt x="87" y="101"/>
                    </a:lnTo>
                    <a:lnTo>
                      <a:pt x="83" y="98"/>
                    </a:lnTo>
                    <a:lnTo>
                      <a:pt x="82" y="85"/>
                    </a:lnTo>
                    <a:lnTo>
                      <a:pt x="76" y="78"/>
                    </a:lnTo>
                    <a:lnTo>
                      <a:pt x="72" y="65"/>
                    </a:lnTo>
                    <a:lnTo>
                      <a:pt x="70" y="58"/>
                    </a:lnTo>
                    <a:lnTo>
                      <a:pt x="65" y="52"/>
                    </a:lnTo>
                    <a:lnTo>
                      <a:pt x="61" y="48"/>
                    </a:lnTo>
                    <a:lnTo>
                      <a:pt x="55" y="46"/>
                    </a:lnTo>
                    <a:lnTo>
                      <a:pt x="49" y="44"/>
                    </a:lnTo>
                    <a:lnTo>
                      <a:pt x="40" y="44"/>
                    </a:lnTo>
                    <a:lnTo>
                      <a:pt x="31" y="46"/>
                    </a:lnTo>
                    <a:lnTo>
                      <a:pt x="26" y="43"/>
                    </a:lnTo>
                    <a:lnTo>
                      <a:pt x="23" y="41"/>
                    </a:lnTo>
                    <a:lnTo>
                      <a:pt x="24" y="33"/>
                    </a:lnTo>
                    <a:lnTo>
                      <a:pt x="26" y="26"/>
                    </a:lnTo>
                    <a:lnTo>
                      <a:pt x="26" y="17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4" name="Freeform 462"/>
              <p:cNvSpPr>
                <a:spLocks noEditPoints="1"/>
              </p:cNvSpPr>
              <p:nvPr/>
            </p:nvSpPr>
            <p:spPr bwMode="auto">
              <a:xfrm>
                <a:off x="696" y="1473"/>
                <a:ext cx="57" cy="34"/>
              </a:xfrm>
              <a:custGeom>
                <a:avLst/>
                <a:gdLst>
                  <a:gd name="T0" fmla="*/ 132 w 285"/>
                  <a:gd name="T1" fmla="*/ 107 h 169"/>
                  <a:gd name="T2" fmla="*/ 0 w 285"/>
                  <a:gd name="T3" fmla="*/ 45 h 169"/>
                  <a:gd name="T4" fmla="*/ 0 w 285"/>
                  <a:gd name="T5" fmla="*/ 42 h 169"/>
                  <a:gd name="T6" fmla="*/ 3 w 285"/>
                  <a:gd name="T7" fmla="*/ 33 h 169"/>
                  <a:gd name="T8" fmla="*/ 5 w 285"/>
                  <a:gd name="T9" fmla="*/ 19 h 169"/>
                  <a:gd name="T10" fmla="*/ 8 w 285"/>
                  <a:gd name="T11" fmla="*/ 2 h 169"/>
                  <a:gd name="T12" fmla="*/ 21 w 285"/>
                  <a:gd name="T13" fmla="*/ 2 h 169"/>
                  <a:gd name="T14" fmla="*/ 25 w 285"/>
                  <a:gd name="T15" fmla="*/ 17 h 169"/>
                  <a:gd name="T16" fmla="*/ 23 w 285"/>
                  <a:gd name="T17" fmla="*/ 33 h 169"/>
                  <a:gd name="T18" fmla="*/ 24 w 285"/>
                  <a:gd name="T19" fmla="*/ 42 h 169"/>
                  <a:gd name="T20" fmla="*/ 30 w 285"/>
                  <a:gd name="T21" fmla="*/ 47 h 169"/>
                  <a:gd name="T22" fmla="*/ 47 w 285"/>
                  <a:gd name="T23" fmla="*/ 45 h 169"/>
                  <a:gd name="T24" fmla="*/ 60 w 285"/>
                  <a:gd name="T25" fmla="*/ 49 h 169"/>
                  <a:gd name="T26" fmla="*/ 68 w 285"/>
                  <a:gd name="T27" fmla="*/ 58 h 169"/>
                  <a:gd name="T28" fmla="*/ 75 w 285"/>
                  <a:gd name="T29" fmla="*/ 78 h 169"/>
                  <a:gd name="T30" fmla="*/ 81 w 285"/>
                  <a:gd name="T31" fmla="*/ 85 h 169"/>
                  <a:gd name="T32" fmla="*/ 82 w 285"/>
                  <a:gd name="T33" fmla="*/ 97 h 169"/>
                  <a:gd name="T34" fmla="*/ 89 w 285"/>
                  <a:gd name="T35" fmla="*/ 107 h 169"/>
                  <a:gd name="T36" fmla="*/ 138 w 285"/>
                  <a:gd name="T37" fmla="*/ 109 h 169"/>
                  <a:gd name="T38" fmla="*/ 146 w 285"/>
                  <a:gd name="T39" fmla="*/ 120 h 169"/>
                  <a:gd name="T40" fmla="*/ 148 w 285"/>
                  <a:gd name="T41" fmla="*/ 127 h 169"/>
                  <a:gd name="T42" fmla="*/ 163 w 285"/>
                  <a:gd name="T43" fmla="*/ 133 h 169"/>
                  <a:gd name="T44" fmla="*/ 174 w 285"/>
                  <a:gd name="T45" fmla="*/ 148 h 169"/>
                  <a:gd name="T46" fmla="*/ 248 w 285"/>
                  <a:gd name="T47" fmla="*/ 147 h 169"/>
                  <a:gd name="T48" fmla="*/ 265 w 285"/>
                  <a:gd name="T49" fmla="*/ 143 h 169"/>
                  <a:gd name="T50" fmla="*/ 283 w 285"/>
                  <a:gd name="T51" fmla="*/ 146 h 169"/>
                  <a:gd name="T52" fmla="*/ 283 w 285"/>
                  <a:gd name="T53" fmla="*/ 159 h 169"/>
                  <a:gd name="T54" fmla="*/ 260 w 285"/>
                  <a:gd name="T55" fmla="*/ 163 h 169"/>
                  <a:gd name="T56" fmla="*/ 223 w 285"/>
                  <a:gd name="T57" fmla="*/ 167 h 169"/>
                  <a:gd name="T58" fmla="*/ 185 w 285"/>
                  <a:gd name="T59" fmla="*/ 168 h 169"/>
                  <a:gd name="T60" fmla="*/ 155 w 285"/>
                  <a:gd name="T61" fmla="*/ 158 h 169"/>
                  <a:gd name="T62" fmla="*/ 134 w 285"/>
                  <a:gd name="T63" fmla="*/ 138 h 169"/>
                  <a:gd name="T64" fmla="*/ 118 w 285"/>
                  <a:gd name="T65" fmla="*/ 127 h 169"/>
                  <a:gd name="T66" fmla="*/ 99 w 285"/>
                  <a:gd name="T67" fmla="*/ 127 h 169"/>
                  <a:gd name="T68" fmla="*/ 82 w 285"/>
                  <a:gd name="T69" fmla="*/ 126 h 169"/>
                  <a:gd name="T70" fmla="*/ 71 w 285"/>
                  <a:gd name="T71" fmla="*/ 119 h 169"/>
                  <a:gd name="T72" fmla="*/ 70 w 285"/>
                  <a:gd name="T73" fmla="*/ 115 h 169"/>
                  <a:gd name="T74" fmla="*/ 60 w 285"/>
                  <a:gd name="T75" fmla="*/ 97 h 169"/>
                  <a:gd name="T76" fmla="*/ 55 w 285"/>
                  <a:gd name="T77" fmla="*/ 79 h 169"/>
                  <a:gd name="T78" fmla="*/ 52 w 285"/>
                  <a:gd name="T79" fmla="*/ 73 h 169"/>
                  <a:gd name="T80" fmla="*/ 40 w 285"/>
                  <a:gd name="T81" fmla="*/ 64 h 169"/>
                  <a:gd name="T82" fmla="*/ 24 w 285"/>
                  <a:gd name="T83" fmla="*/ 63 h 169"/>
                  <a:gd name="T84" fmla="*/ 9 w 285"/>
                  <a:gd name="T85" fmla="*/ 59 h 169"/>
                  <a:gd name="T86" fmla="*/ 0 w 285"/>
                  <a:gd name="T87" fmla="*/ 5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85" h="169">
                    <a:moveTo>
                      <a:pt x="132" y="123"/>
                    </a:moveTo>
                    <a:lnTo>
                      <a:pt x="132" y="107"/>
                    </a:lnTo>
                    <a:lnTo>
                      <a:pt x="132" y="123"/>
                    </a:lnTo>
                    <a:close/>
                    <a:moveTo>
                      <a:pt x="0" y="45"/>
                    </a:moveTo>
                    <a:lnTo>
                      <a:pt x="0" y="45"/>
                    </a:lnTo>
                    <a:lnTo>
                      <a:pt x="0" y="42"/>
                    </a:lnTo>
                    <a:lnTo>
                      <a:pt x="0" y="38"/>
                    </a:lnTo>
                    <a:lnTo>
                      <a:pt x="3" y="33"/>
                    </a:lnTo>
                    <a:lnTo>
                      <a:pt x="5" y="29"/>
                    </a:lnTo>
                    <a:lnTo>
                      <a:pt x="5" y="19"/>
                    </a:lnTo>
                    <a:lnTo>
                      <a:pt x="5" y="10"/>
                    </a:lnTo>
                    <a:lnTo>
                      <a:pt x="8" y="2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5" y="10"/>
                    </a:lnTo>
                    <a:lnTo>
                      <a:pt x="25" y="17"/>
                    </a:lnTo>
                    <a:lnTo>
                      <a:pt x="25" y="26"/>
                    </a:lnTo>
                    <a:lnTo>
                      <a:pt x="23" y="33"/>
                    </a:lnTo>
                    <a:lnTo>
                      <a:pt x="21" y="42"/>
                    </a:lnTo>
                    <a:lnTo>
                      <a:pt x="24" y="42"/>
                    </a:lnTo>
                    <a:lnTo>
                      <a:pt x="30" y="45"/>
                    </a:lnTo>
                    <a:lnTo>
                      <a:pt x="30" y="47"/>
                    </a:lnTo>
                    <a:lnTo>
                      <a:pt x="39" y="45"/>
                    </a:lnTo>
                    <a:lnTo>
                      <a:pt x="47" y="45"/>
                    </a:lnTo>
                    <a:lnTo>
                      <a:pt x="54" y="47"/>
                    </a:lnTo>
                    <a:lnTo>
                      <a:pt x="60" y="49"/>
                    </a:lnTo>
                    <a:lnTo>
                      <a:pt x="63" y="52"/>
                    </a:lnTo>
                    <a:lnTo>
                      <a:pt x="68" y="58"/>
                    </a:lnTo>
                    <a:lnTo>
                      <a:pt x="71" y="65"/>
                    </a:lnTo>
                    <a:lnTo>
                      <a:pt x="75" y="78"/>
                    </a:lnTo>
                    <a:lnTo>
                      <a:pt x="78" y="80"/>
                    </a:lnTo>
                    <a:lnTo>
                      <a:pt x="81" y="85"/>
                    </a:lnTo>
                    <a:lnTo>
                      <a:pt x="81" y="90"/>
                    </a:lnTo>
                    <a:lnTo>
                      <a:pt x="82" y="97"/>
                    </a:lnTo>
                    <a:lnTo>
                      <a:pt x="85" y="101"/>
                    </a:lnTo>
                    <a:lnTo>
                      <a:pt x="89" y="107"/>
                    </a:lnTo>
                    <a:lnTo>
                      <a:pt x="132" y="107"/>
                    </a:lnTo>
                    <a:lnTo>
                      <a:pt x="138" y="109"/>
                    </a:lnTo>
                    <a:lnTo>
                      <a:pt x="143" y="114"/>
                    </a:lnTo>
                    <a:lnTo>
                      <a:pt x="146" y="120"/>
                    </a:lnTo>
                    <a:lnTo>
                      <a:pt x="151" y="126"/>
                    </a:lnTo>
                    <a:lnTo>
                      <a:pt x="148" y="127"/>
                    </a:lnTo>
                    <a:lnTo>
                      <a:pt x="156" y="128"/>
                    </a:lnTo>
                    <a:lnTo>
                      <a:pt x="163" y="133"/>
                    </a:lnTo>
                    <a:lnTo>
                      <a:pt x="166" y="141"/>
                    </a:lnTo>
                    <a:lnTo>
                      <a:pt x="174" y="148"/>
                    </a:lnTo>
                    <a:lnTo>
                      <a:pt x="241" y="148"/>
                    </a:lnTo>
                    <a:lnTo>
                      <a:pt x="248" y="147"/>
                    </a:lnTo>
                    <a:lnTo>
                      <a:pt x="257" y="146"/>
                    </a:lnTo>
                    <a:lnTo>
                      <a:pt x="265" y="143"/>
                    </a:lnTo>
                    <a:lnTo>
                      <a:pt x="277" y="143"/>
                    </a:lnTo>
                    <a:lnTo>
                      <a:pt x="283" y="146"/>
                    </a:lnTo>
                    <a:lnTo>
                      <a:pt x="285" y="153"/>
                    </a:lnTo>
                    <a:lnTo>
                      <a:pt x="283" y="159"/>
                    </a:lnTo>
                    <a:lnTo>
                      <a:pt x="277" y="163"/>
                    </a:lnTo>
                    <a:lnTo>
                      <a:pt x="260" y="163"/>
                    </a:lnTo>
                    <a:lnTo>
                      <a:pt x="242" y="166"/>
                    </a:lnTo>
                    <a:lnTo>
                      <a:pt x="223" y="167"/>
                    </a:lnTo>
                    <a:lnTo>
                      <a:pt x="205" y="169"/>
                    </a:lnTo>
                    <a:lnTo>
                      <a:pt x="185" y="168"/>
                    </a:lnTo>
                    <a:lnTo>
                      <a:pt x="169" y="166"/>
                    </a:lnTo>
                    <a:lnTo>
                      <a:pt x="155" y="158"/>
                    </a:lnTo>
                    <a:lnTo>
                      <a:pt x="146" y="147"/>
                    </a:lnTo>
                    <a:lnTo>
                      <a:pt x="134" y="138"/>
                    </a:lnTo>
                    <a:lnTo>
                      <a:pt x="127" y="127"/>
                    </a:lnTo>
                    <a:lnTo>
                      <a:pt x="118" y="127"/>
                    </a:lnTo>
                    <a:lnTo>
                      <a:pt x="109" y="127"/>
                    </a:lnTo>
                    <a:lnTo>
                      <a:pt x="99" y="127"/>
                    </a:lnTo>
                    <a:lnTo>
                      <a:pt x="92" y="128"/>
                    </a:lnTo>
                    <a:lnTo>
                      <a:pt x="82" y="126"/>
                    </a:lnTo>
                    <a:lnTo>
                      <a:pt x="76" y="123"/>
                    </a:lnTo>
                    <a:lnTo>
                      <a:pt x="71" y="119"/>
                    </a:lnTo>
                    <a:lnTo>
                      <a:pt x="71" y="111"/>
                    </a:lnTo>
                    <a:lnTo>
                      <a:pt x="70" y="115"/>
                    </a:lnTo>
                    <a:lnTo>
                      <a:pt x="63" y="107"/>
                    </a:lnTo>
                    <a:lnTo>
                      <a:pt x="60" y="97"/>
                    </a:lnTo>
                    <a:lnTo>
                      <a:pt x="56" y="88"/>
                    </a:lnTo>
                    <a:lnTo>
                      <a:pt x="55" y="79"/>
                    </a:lnTo>
                    <a:lnTo>
                      <a:pt x="57" y="81"/>
                    </a:lnTo>
                    <a:lnTo>
                      <a:pt x="52" y="73"/>
                    </a:lnTo>
                    <a:lnTo>
                      <a:pt x="50" y="65"/>
                    </a:lnTo>
                    <a:lnTo>
                      <a:pt x="40" y="64"/>
                    </a:lnTo>
                    <a:lnTo>
                      <a:pt x="33" y="64"/>
                    </a:lnTo>
                    <a:lnTo>
                      <a:pt x="24" y="63"/>
                    </a:lnTo>
                    <a:lnTo>
                      <a:pt x="16" y="63"/>
                    </a:lnTo>
                    <a:lnTo>
                      <a:pt x="9" y="59"/>
                    </a:lnTo>
                    <a:lnTo>
                      <a:pt x="4" y="57"/>
                    </a:lnTo>
                    <a:lnTo>
                      <a:pt x="0" y="52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5" name="Freeform 463"/>
              <p:cNvSpPr>
                <a:spLocks/>
              </p:cNvSpPr>
              <p:nvPr/>
            </p:nvSpPr>
            <p:spPr bwMode="auto">
              <a:xfrm>
                <a:off x="562" y="1264"/>
                <a:ext cx="26" cy="71"/>
              </a:xfrm>
              <a:custGeom>
                <a:avLst/>
                <a:gdLst>
                  <a:gd name="T0" fmla="*/ 0 w 130"/>
                  <a:gd name="T1" fmla="*/ 274 h 358"/>
                  <a:gd name="T2" fmla="*/ 1 w 130"/>
                  <a:gd name="T3" fmla="*/ 26 h 358"/>
                  <a:gd name="T4" fmla="*/ 1 w 130"/>
                  <a:gd name="T5" fmla="*/ 19 h 358"/>
                  <a:gd name="T6" fmla="*/ 0 w 130"/>
                  <a:gd name="T7" fmla="*/ 0 h 358"/>
                  <a:gd name="T8" fmla="*/ 11 w 130"/>
                  <a:gd name="T9" fmla="*/ 0 h 358"/>
                  <a:gd name="T10" fmla="*/ 22 w 130"/>
                  <a:gd name="T11" fmla="*/ 0 h 358"/>
                  <a:gd name="T12" fmla="*/ 32 w 130"/>
                  <a:gd name="T13" fmla="*/ 9 h 358"/>
                  <a:gd name="T14" fmla="*/ 24 w 130"/>
                  <a:gd name="T15" fmla="*/ 22 h 358"/>
                  <a:gd name="T16" fmla="*/ 21 w 130"/>
                  <a:gd name="T17" fmla="*/ 30 h 358"/>
                  <a:gd name="T18" fmla="*/ 18 w 130"/>
                  <a:gd name="T19" fmla="*/ 41 h 358"/>
                  <a:gd name="T20" fmla="*/ 14 w 130"/>
                  <a:gd name="T21" fmla="*/ 50 h 358"/>
                  <a:gd name="T22" fmla="*/ 4 w 130"/>
                  <a:gd name="T23" fmla="*/ 65 h 358"/>
                  <a:gd name="T24" fmla="*/ 8 w 130"/>
                  <a:gd name="T25" fmla="*/ 83 h 358"/>
                  <a:gd name="T26" fmla="*/ 13 w 130"/>
                  <a:gd name="T27" fmla="*/ 100 h 358"/>
                  <a:gd name="T28" fmla="*/ 16 w 130"/>
                  <a:gd name="T29" fmla="*/ 116 h 358"/>
                  <a:gd name="T30" fmla="*/ 14 w 130"/>
                  <a:gd name="T31" fmla="*/ 133 h 358"/>
                  <a:gd name="T32" fmla="*/ 12 w 130"/>
                  <a:gd name="T33" fmla="*/ 144 h 358"/>
                  <a:gd name="T34" fmla="*/ 12 w 130"/>
                  <a:gd name="T35" fmla="*/ 160 h 358"/>
                  <a:gd name="T36" fmla="*/ 12 w 130"/>
                  <a:gd name="T37" fmla="*/ 189 h 358"/>
                  <a:gd name="T38" fmla="*/ 12 w 130"/>
                  <a:gd name="T39" fmla="*/ 217 h 358"/>
                  <a:gd name="T40" fmla="*/ 12 w 130"/>
                  <a:gd name="T41" fmla="*/ 247 h 358"/>
                  <a:gd name="T42" fmla="*/ 13 w 130"/>
                  <a:gd name="T43" fmla="*/ 265 h 358"/>
                  <a:gd name="T44" fmla="*/ 16 w 130"/>
                  <a:gd name="T45" fmla="*/ 284 h 358"/>
                  <a:gd name="T46" fmla="*/ 17 w 130"/>
                  <a:gd name="T47" fmla="*/ 309 h 358"/>
                  <a:gd name="T48" fmla="*/ 17 w 130"/>
                  <a:gd name="T49" fmla="*/ 330 h 358"/>
                  <a:gd name="T50" fmla="*/ 60 w 130"/>
                  <a:gd name="T51" fmla="*/ 336 h 358"/>
                  <a:gd name="T52" fmla="*/ 74 w 130"/>
                  <a:gd name="T53" fmla="*/ 330 h 358"/>
                  <a:gd name="T54" fmla="*/ 97 w 130"/>
                  <a:gd name="T55" fmla="*/ 329 h 358"/>
                  <a:gd name="T56" fmla="*/ 118 w 130"/>
                  <a:gd name="T57" fmla="*/ 331 h 358"/>
                  <a:gd name="T58" fmla="*/ 130 w 130"/>
                  <a:gd name="T59" fmla="*/ 342 h 358"/>
                  <a:gd name="T60" fmla="*/ 121 w 130"/>
                  <a:gd name="T61" fmla="*/ 350 h 358"/>
                  <a:gd name="T62" fmla="*/ 105 w 130"/>
                  <a:gd name="T63" fmla="*/ 352 h 358"/>
                  <a:gd name="T64" fmla="*/ 85 w 130"/>
                  <a:gd name="T65" fmla="*/ 351 h 358"/>
                  <a:gd name="T66" fmla="*/ 73 w 130"/>
                  <a:gd name="T67" fmla="*/ 351 h 358"/>
                  <a:gd name="T68" fmla="*/ 59 w 130"/>
                  <a:gd name="T69" fmla="*/ 356 h 358"/>
                  <a:gd name="T70" fmla="*/ 38 w 130"/>
                  <a:gd name="T71" fmla="*/ 358 h 358"/>
                  <a:gd name="T72" fmla="*/ 14 w 130"/>
                  <a:gd name="T73" fmla="*/ 357 h 358"/>
                  <a:gd name="T74" fmla="*/ 0 w 130"/>
                  <a:gd name="T75" fmla="*/ 352 h 358"/>
                  <a:gd name="T76" fmla="*/ 4 w 130"/>
                  <a:gd name="T77" fmla="*/ 27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30" h="358">
                    <a:moveTo>
                      <a:pt x="4" y="273"/>
                    </a:moveTo>
                    <a:lnTo>
                      <a:pt x="0" y="274"/>
                    </a:lnTo>
                    <a:lnTo>
                      <a:pt x="0" y="34"/>
                    </a:lnTo>
                    <a:lnTo>
                      <a:pt x="1" y="26"/>
                    </a:lnTo>
                    <a:lnTo>
                      <a:pt x="3" y="19"/>
                    </a:lnTo>
                    <a:lnTo>
                      <a:pt x="1" y="19"/>
                    </a:lnTo>
                    <a:lnTo>
                      <a:pt x="0" y="19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9" y="3"/>
                    </a:lnTo>
                    <a:lnTo>
                      <a:pt x="32" y="9"/>
                    </a:lnTo>
                    <a:lnTo>
                      <a:pt x="29" y="15"/>
                    </a:lnTo>
                    <a:lnTo>
                      <a:pt x="24" y="22"/>
                    </a:lnTo>
                    <a:lnTo>
                      <a:pt x="22" y="24"/>
                    </a:lnTo>
                    <a:lnTo>
                      <a:pt x="21" y="30"/>
                    </a:lnTo>
                    <a:lnTo>
                      <a:pt x="18" y="36"/>
                    </a:lnTo>
                    <a:lnTo>
                      <a:pt x="18" y="41"/>
                    </a:lnTo>
                    <a:lnTo>
                      <a:pt x="17" y="41"/>
                    </a:lnTo>
                    <a:lnTo>
                      <a:pt x="14" y="50"/>
                    </a:lnTo>
                    <a:lnTo>
                      <a:pt x="8" y="55"/>
                    </a:lnTo>
                    <a:lnTo>
                      <a:pt x="4" y="65"/>
                    </a:lnTo>
                    <a:lnTo>
                      <a:pt x="6" y="76"/>
                    </a:lnTo>
                    <a:lnTo>
                      <a:pt x="8" y="83"/>
                    </a:lnTo>
                    <a:lnTo>
                      <a:pt x="12" y="92"/>
                    </a:lnTo>
                    <a:lnTo>
                      <a:pt x="13" y="100"/>
                    </a:lnTo>
                    <a:lnTo>
                      <a:pt x="16" y="108"/>
                    </a:lnTo>
                    <a:lnTo>
                      <a:pt x="16" y="116"/>
                    </a:lnTo>
                    <a:lnTo>
                      <a:pt x="16" y="124"/>
                    </a:lnTo>
                    <a:lnTo>
                      <a:pt x="14" y="133"/>
                    </a:lnTo>
                    <a:lnTo>
                      <a:pt x="13" y="143"/>
                    </a:lnTo>
                    <a:lnTo>
                      <a:pt x="12" y="144"/>
                    </a:lnTo>
                    <a:lnTo>
                      <a:pt x="12" y="147"/>
                    </a:lnTo>
                    <a:lnTo>
                      <a:pt x="12" y="160"/>
                    </a:lnTo>
                    <a:lnTo>
                      <a:pt x="12" y="174"/>
                    </a:lnTo>
                    <a:lnTo>
                      <a:pt x="12" y="189"/>
                    </a:lnTo>
                    <a:lnTo>
                      <a:pt x="12" y="204"/>
                    </a:lnTo>
                    <a:lnTo>
                      <a:pt x="12" y="217"/>
                    </a:lnTo>
                    <a:lnTo>
                      <a:pt x="12" y="232"/>
                    </a:lnTo>
                    <a:lnTo>
                      <a:pt x="12" y="247"/>
                    </a:lnTo>
                    <a:lnTo>
                      <a:pt x="12" y="262"/>
                    </a:lnTo>
                    <a:lnTo>
                      <a:pt x="13" y="265"/>
                    </a:lnTo>
                    <a:lnTo>
                      <a:pt x="16" y="273"/>
                    </a:lnTo>
                    <a:lnTo>
                      <a:pt x="16" y="284"/>
                    </a:lnTo>
                    <a:lnTo>
                      <a:pt x="17" y="296"/>
                    </a:lnTo>
                    <a:lnTo>
                      <a:pt x="17" y="309"/>
                    </a:lnTo>
                    <a:lnTo>
                      <a:pt x="17" y="320"/>
                    </a:lnTo>
                    <a:lnTo>
                      <a:pt x="17" y="330"/>
                    </a:lnTo>
                    <a:lnTo>
                      <a:pt x="17" y="336"/>
                    </a:lnTo>
                    <a:lnTo>
                      <a:pt x="60" y="336"/>
                    </a:lnTo>
                    <a:lnTo>
                      <a:pt x="64" y="332"/>
                    </a:lnTo>
                    <a:lnTo>
                      <a:pt x="74" y="330"/>
                    </a:lnTo>
                    <a:lnTo>
                      <a:pt x="84" y="329"/>
                    </a:lnTo>
                    <a:lnTo>
                      <a:pt x="97" y="329"/>
                    </a:lnTo>
                    <a:lnTo>
                      <a:pt x="109" y="329"/>
                    </a:lnTo>
                    <a:lnTo>
                      <a:pt x="118" y="331"/>
                    </a:lnTo>
                    <a:lnTo>
                      <a:pt x="126" y="335"/>
                    </a:lnTo>
                    <a:lnTo>
                      <a:pt x="130" y="342"/>
                    </a:lnTo>
                    <a:lnTo>
                      <a:pt x="127" y="346"/>
                    </a:lnTo>
                    <a:lnTo>
                      <a:pt x="121" y="350"/>
                    </a:lnTo>
                    <a:lnTo>
                      <a:pt x="114" y="351"/>
                    </a:lnTo>
                    <a:lnTo>
                      <a:pt x="105" y="352"/>
                    </a:lnTo>
                    <a:lnTo>
                      <a:pt x="94" y="351"/>
                    </a:lnTo>
                    <a:lnTo>
                      <a:pt x="85" y="351"/>
                    </a:lnTo>
                    <a:lnTo>
                      <a:pt x="76" y="351"/>
                    </a:lnTo>
                    <a:lnTo>
                      <a:pt x="73" y="351"/>
                    </a:lnTo>
                    <a:lnTo>
                      <a:pt x="66" y="353"/>
                    </a:lnTo>
                    <a:lnTo>
                      <a:pt x="59" y="356"/>
                    </a:lnTo>
                    <a:lnTo>
                      <a:pt x="48" y="357"/>
                    </a:lnTo>
                    <a:lnTo>
                      <a:pt x="38" y="358"/>
                    </a:lnTo>
                    <a:lnTo>
                      <a:pt x="26" y="357"/>
                    </a:lnTo>
                    <a:lnTo>
                      <a:pt x="14" y="357"/>
                    </a:lnTo>
                    <a:lnTo>
                      <a:pt x="4" y="355"/>
                    </a:lnTo>
                    <a:lnTo>
                      <a:pt x="0" y="352"/>
                    </a:lnTo>
                    <a:lnTo>
                      <a:pt x="0" y="274"/>
                    </a:lnTo>
                    <a:lnTo>
                      <a:pt x="4" y="2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6" name="Freeform 464"/>
              <p:cNvSpPr>
                <a:spLocks noEditPoints="1"/>
              </p:cNvSpPr>
              <p:nvPr/>
            </p:nvSpPr>
            <p:spPr bwMode="auto">
              <a:xfrm>
                <a:off x="553" y="1263"/>
                <a:ext cx="9" cy="71"/>
              </a:xfrm>
              <a:custGeom>
                <a:avLst/>
                <a:gdLst>
                  <a:gd name="T0" fmla="*/ 48 w 48"/>
                  <a:gd name="T1" fmla="*/ 276 h 354"/>
                  <a:gd name="T2" fmla="*/ 41 w 48"/>
                  <a:gd name="T3" fmla="*/ 280 h 354"/>
                  <a:gd name="T4" fmla="*/ 48 w 48"/>
                  <a:gd name="T5" fmla="*/ 276 h 354"/>
                  <a:gd name="T6" fmla="*/ 48 w 48"/>
                  <a:gd name="T7" fmla="*/ 354 h 354"/>
                  <a:gd name="T8" fmla="*/ 44 w 48"/>
                  <a:gd name="T9" fmla="*/ 352 h 354"/>
                  <a:gd name="T10" fmla="*/ 44 w 48"/>
                  <a:gd name="T11" fmla="*/ 349 h 354"/>
                  <a:gd name="T12" fmla="*/ 44 w 48"/>
                  <a:gd name="T13" fmla="*/ 339 h 354"/>
                  <a:gd name="T14" fmla="*/ 44 w 48"/>
                  <a:gd name="T15" fmla="*/ 331 h 354"/>
                  <a:gd name="T16" fmla="*/ 44 w 48"/>
                  <a:gd name="T17" fmla="*/ 322 h 354"/>
                  <a:gd name="T18" fmla="*/ 44 w 48"/>
                  <a:gd name="T19" fmla="*/ 315 h 354"/>
                  <a:gd name="T20" fmla="*/ 44 w 48"/>
                  <a:gd name="T21" fmla="*/ 306 h 354"/>
                  <a:gd name="T22" fmla="*/ 44 w 48"/>
                  <a:gd name="T23" fmla="*/ 297 h 354"/>
                  <a:gd name="T24" fmla="*/ 44 w 48"/>
                  <a:gd name="T25" fmla="*/ 289 h 354"/>
                  <a:gd name="T26" fmla="*/ 45 w 48"/>
                  <a:gd name="T27" fmla="*/ 281 h 354"/>
                  <a:gd name="T28" fmla="*/ 41 w 48"/>
                  <a:gd name="T29" fmla="*/ 274 h 354"/>
                  <a:gd name="T30" fmla="*/ 39 w 48"/>
                  <a:gd name="T31" fmla="*/ 258 h 354"/>
                  <a:gd name="T32" fmla="*/ 36 w 48"/>
                  <a:gd name="T33" fmla="*/ 237 h 354"/>
                  <a:gd name="T34" fmla="*/ 36 w 48"/>
                  <a:gd name="T35" fmla="*/ 213 h 354"/>
                  <a:gd name="T36" fmla="*/ 36 w 48"/>
                  <a:gd name="T37" fmla="*/ 187 h 354"/>
                  <a:gd name="T38" fmla="*/ 38 w 48"/>
                  <a:gd name="T39" fmla="*/ 163 h 354"/>
                  <a:gd name="T40" fmla="*/ 40 w 48"/>
                  <a:gd name="T41" fmla="*/ 145 h 354"/>
                  <a:gd name="T42" fmla="*/ 44 w 48"/>
                  <a:gd name="T43" fmla="*/ 134 h 354"/>
                  <a:gd name="T44" fmla="*/ 44 w 48"/>
                  <a:gd name="T45" fmla="*/ 128 h 354"/>
                  <a:gd name="T46" fmla="*/ 44 w 48"/>
                  <a:gd name="T47" fmla="*/ 119 h 354"/>
                  <a:gd name="T48" fmla="*/ 44 w 48"/>
                  <a:gd name="T49" fmla="*/ 109 h 354"/>
                  <a:gd name="T50" fmla="*/ 44 w 48"/>
                  <a:gd name="T51" fmla="*/ 104 h 354"/>
                  <a:gd name="T52" fmla="*/ 40 w 48"/>
                  <a:gd name="T53" fmla="*/ 95 h 354"/>
                  <a:gd name="T54" fmla="*/ 36 w 48"/>
                  <a:gd name="T55" fmla="*/ 88 h 354"/>
                  <a:gd name="T56" fmla="*/ 34 w 48"/>
                  <a:gd name="T57" fmla="*/ 78 h 354"/>
                  <a:gd name="T58" fmla="*/ 34 w 48"/>
                  <a:gd name="T59" fmla="*/ 68 h 354"/>
                  <a:gd name="T60" fmla="*/ 33 w 48"/>
                  <a:gd name="T61" fmla="*/ 57 h 354"/>
                  <a:gd name="T62" fmla="*/ 35 w 48"/>
                  <a:gd name="T63" fmla="*/ 50 h 354"/>
                  <a:gd name="T64" fmla="*/ 39 w 48"/>
                  <a:gd name="T65" fmla="*/ 42 h 354"/>
                  <a:gd name="T66" fmla="*/ 48 w 48"/>
                  <a:gd name="T67" fmla="*/ 40 h 354"/>
                  <a:gd name="T68" fmla="*/ 48 w 48"/>
                  <a:gd name="T69" fmla="*/ 36 h 354"/>
                  <a:gd name="T70" fmla="*/ 48 w 48"/>
                  <a:gd name="T71" fmla="*/ 276 h 354"/>
                  <a:gd name="T72" fmla="*/ 48 w 48"/>
                  <a:gd name="T73" fmla="*/ 2 h 354"/>
                  <a:gd name="T74" fmla="*/ 48 w 48"/>
                  <a:gd name="T75" fmla="*/ 21 h 354"/>
                  <a:gd name="T76" fmla="*/ 38 w 48"/>
                  <a:gd name="T77" fmla="*/ 21 h 354"/>
                  <a:gd name="T78" fmla="*/ 25 w 48"/>
                  <a:gd name="T79" fmla="*/ 21 h 354"/>
                  <a:gd name="T80" fmla="*/ 12 w 48"/>
                  <a:gd name="T81" fmla="*/ 21 h 354"/>
                  <a:gd name="T82" fmla="*/ 0 w 48"/>
                  <a:gd name="T83" fmla="*/ 21 h 354"/>
                  <a:gd name="T84" fmla="*/ 0 w 48"/>
                  <a:gd name="T85" fmla="*/ 6 h 354"/>
                  <a:gd name="T86" fmla="*/ 3 w 48"/>
                  <a:gd name="T87" fmla="*/ 2 h 354"/>
                  <a:gd name="T88" fmla="*/ 0 w 48"/>
                  <a:gd name="T89" fmla="*/ 6 h 354"/>
                  <a:gd name="T90" fmla="*/ 0 w 48"/>
                  <a:gd name="T91" fmla="*/ 0 h 354"/>
                  <a:gd name="T92" fmla="*/ 0 w 48"/>
                  <a:gd name="T93" fmla="*/ 1 h 354"/>
                  <a:gd name="T94" fmla="*/ 3 w 48"/>
                  <a:gd name="T95" fmla="*/ 2 h 354"/>
                  <a:gd name="T96" fmla="*/ 13 w 48"/>
                  <a:gd name="T97" fmla="*/ 0 h 354"/>
                  <a:gd name="T98" fmla="*/ 24 w 48"/>
                  <a:gd name="T99" fmla="*/ 0 h 354"/>
                  <a:gd name="T100" fmla="*/ 35 w 48"/>
                  <a:gd name="T101" fmla="*/ 0 h 354"/>
                  <a:gd name="T102" fmla="*/ 48 w 48"/>
                  <a:gd name="T103" fmla="*/ 2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8" h="354">
                    <a:moveTo>
                      <a:pt x="48" y="276"/>
                    </a:moveTo>
                    <a:lnTo>
                      <a:pt x="41" y="280"/>
                    </a:lnTo>
                    <a:lnTo>
                      <a:pt x="48" y="276"/>
                    </a:lnTo>
                    <a:lnTo>
                      <a:pt x="48" y="354"/>
                    </a:lnTo>
                    <a:lnTo>
                      <a:pt x="44" y="352"/>
                    </a:lnTo>
                    <a:lnTo>
                      <a:pt x="44" y="349"/>
                    </a:lnTo>
                    <a:lnTo>
                      <a:pt x="44" y="339"/>
                    </a:lnTo>
                    <a:lnTo>
                      <a:pt x="44" y="331"/>
                    </a:lnTo>
                    <a:lnTo>
                      <a:pt x="44" y="322"/>
                    </a:lnTo>
                    <a:lnTo>
                      <a:pt x="44" y="315"/>
                    </a:lnTo>
                    <a:lnTo>
                      <a:pt x="44" y="306"/>
                    </a:lnTo>
                    <a:lnTo>
                      <a:pt x="44" y="297"/>
                    </a:lnTo>
                    <a:lnTo>
                      <a:pt x="44" y="289"/>
                    </a:lnTo>
                    <a:lnTo>
                      <a:pt x="45" y="281"/>
                    </a:lnTo>
                    <a:lnTo>
                      <a:pt x="41" y="274"/>
                    </a:lnTo>
                    <a:lnTo>
                      <a:pt x="39" y="258"/>
                    </a:lnTo>
                    <a:lnTo>
                      <a:pt x="36" y="237"/>
                    </a:lnTo>
                    <a:lnTo>
                      <a:pt x="36" y="213"/>
                    </a:lnTo>
                    <a:lnTo>
                      <a:pt x="36" y="187"/>
                    </a:lnTo>
                    <a:lnTo>
                      <a:pt x="38" y="163"/>
                    </a:lnTo>
                    <a:lnTo>
                      <a:pt x="40" y="145"/>
                    </a:lnTo>
                    <a:lnTo>
                      <a:pt x="44" y="134"/>
                    </a:lnTo>
                    <a:lnTo>
                      <a:pt x="44" y="128"/>
                    </a:lnTo>
                    <a:lnTo>
                      <a:pt x="44" y="119"/>
                    </a:lnTo>
                    <a:lnTo>
                      <a:pt x="44" y="109"/>
                    </a:lnTo>
                    <a:lnTo>
                      <a:pt x="44" y="104"/>
                    </a:lnTo>
                    <a:lnTo>
                      <a:pt x="40" y="95"/>
                    </a:lnTo>
                    <a:lnTo>
                      <a:pt x="36" y="88"/>
                    </a:lnTo>
                    <a:lnTo>
                      <a:pt x="34" y="78"/>
                    </a:lnTo>
                    <a:lnTo>
                      <a:pt x="34" y="68"/>
                    </a:lnTo>
                    <a:lnTo>
                      <a:pt x="33" y="57"/>
                    </a:lnTo>
                    <a:lnTo>
                      <a:pt x="35" y="50"/>
                    </a:lnTo>
                    <a:lnTo>
                      <a:pt x="39" y="42"/>
                    </a:lnTo>
                    <a:lnTo>
                      <a:pt x="48" y="40"/>
                    </a:lnTo>
                    <a:lnTo>
                      <a:pt x="48" y="36"/>
                    </a:lnTo>
                    <a:lnTo>
                      <a:pt x="48" y="276"/>
                    </a:lnTo>
                    <a:close/>
                    <a:moveTo>
                      <a:pt x="48" y="2"/>
                    </a:moveTo>
                    <a:lnTo>
                      <a:pt x="48" y="21"/>
                    </a:lnTo>
                    <a:lnTo>
                      <a:pt x="38" y="21"/>
                    </a:lnTo>
                    <a:lnTo>
                      <a:pt x="25" y="21"/>
                    </a:lnTo>
                    <a:lnTo>
                      <a:pt x="12" y="21"/>
                    </a:lnTo>
                    <a:lnTo>
                      <a:pt x="0" y="21"/>
                    </a:lnTo>
                    <a:lnTo>
                      <a:pt x="0" y="6"/>
                    </a:lnTo>
                    <a:lnTo>
                      <a:pt x="3" y="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3" y="2"/>
                    </a:lnTo>
                    <a:lnTo>
                      <a:pt x="13" y="0"/>
                    </a:lnTo>
                    <a:lnTo>
                      <a:pt x="24" y="0"/>
                    </a:lnTo>
                    <a:lnTo>
                      <a:pt x="35" y="0"/>
                    </a:lnTo>
                    <a:lnTo>
                      <a:pt x="48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7" name="Freeform 465"/>
              <p:cNvSpPr>
                <a:spLocks/>
              </p:cNvSpPr>
              <p:nvPr/>
            </p:nvSpPr>
            <p:spPr bwMode="auto">
              <a:xfrm>
                <a:off x="538" y="1262"/>
                <a:ext cx="15" cy="5"/>
              </a:xfrm>
              <a:custGeom>
                <a:avLst/>
                <a:gdLst>
                  <a:gd name="T0" fmla="*/ 74 w 74"/>
                  <a:gd name="T1" fmla="*/ 7 h 28"/>
                  <a:gd name="T2" fmla="*/ 74 w 74"/>
                  <a:gd name="T3" fmla="*/ 13 h 28"/>
                  <a:gd name="T4" fmla="*/ 71 w 74"/>
                  <a:gd name="T5" fmla="*/ 16 h 28"/>
                  <a:gd name="T6" fmla="*/ 74 w 74"/>
                  <a:gd name="T7" fmla="*/ 13 h 28"/>
                  <a:gd name="T8" fmla="*/ 74 w 74"/>
                  <a:gd name="T9" fmla="*/ 28 h 28"/>
                  <a:gd name="T10" fmla="*/ 63 w 74"/>
                  <a:gd name="T11" fmla="*/ 27 h 28"/>
                  <a:gd name="T12" fmla="*/ 58 w 74"/>
                  <a:gd name="T13" fmla="*/ 23 h 28"/>
                  <a:gd name="T14" fmla="*/ 52 w 74"/>
                  <a:gd name="T15" fmla="*/ 23 h 28"/>
                  <a:gd name="T16" fmla="*/ 45 w 74"/>
                  <a:gd name="T17" fmla="*/ 23 h 28"/>
                  <a:gd name="T18" fmla="*/ 35 w 74"/>
                  <a:gd name="T19" fmla="*/ 23 h 28"/>
                  <a:gd name="T20" fmla="*/ 25 w 74"/>
                  <a:gd name="T21" fmla="*/ 24 h 28"/>
                  <a:gd name="T22" fmla="*/ 14 w 74"/>
                  <a:gd name="T23" fmla="*/ 23 h 28"/>
                  <a:gd name="T24" fmla="*/ 6 w 74"/>
                  <a:gd name="T25" fmla="*/ 22 h 28"/>
                  <a:gd name="T26" fmla="*/ 1 w 74"/>
                  <a:gd name="T27" fmla="*/ 17 h 28"/>
                  <a:gd name="T28" fmla="*/ 0 w 74"/>
                  <a:gd name="T29" fmla="*/ 13 h 28"/>
                  <a:gd name="T30" fmla="*/ 3 w 74"/>
                  <a:gd name="T31" fmla="*/ 6 h 28"/>
                  <a:gd name="T32" fmla="*/ 9 w 74"/>
                  <a:gd name="T33" fmla="*/ 2 h 28"/>
                  <a:gd name="T34" fmla="*/ 19 w 74"/>
                  <a:gd name="T35" fmla="*/ 0 h 28"/>
                  <a:gd name="T36" fmla="*/ 31 w 74"/>
                  <a:gd name="T37" fmla="*/ 0 h 28"/>
                  <a:gd name="T38" fmla="*/ 43 w 74"/>
                  <a:gd name="T39" fmla="*/ 0 h 28"/>
                  <a:gd name="T40" fmla="*/ 56 w 74"/>
                  <a:gd name="T41" fmla="*/ 1 h 28"/>
                  <a:gd name="T42" fmla="*/ 66 w 74"/>
                  <a:gd name="T43" fmla="*/ 3 h 28"/>
                  <a:gd name="T44" fmla="*/ 74 w 74"/>
                  <a:gd name="T4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4" h="28">
                    <a:moveTo>
                      <a:pt x="74" y="7"/>
                    </a:moveTo>
                    <a:lnTo>
                      <a:pt x="74" y="13"/>
                    </a:lnTo>
                    <a:lnTo>
                      <a:pt x="71" y="16"/>
                    </a:lnTo>
                    <a:lnTo>
                      <a:pt x="74" y="13"/>
                    </a:lnTo>
                    <a:lnTo>
                      <a:pt x="74" y="28"/>
                    </a:lnTo>
                    <a:lnTo>
                      <a:pt x="63" y="27"/>
                    </a:lnTo>
                    <a:lnTo>
                      <a:pt x="58" y="23"/>
                    </a:lnTo>
                    <a:lnTo>
                      <a:pt x="52" y="23"/>
                    </a:lnTo>
                    <a:lnTo>
                      <a:pt x="45" y="23"/>
                    </a:lnTo>
                    <a:lnTo>
                      <a:pt x="35" y="23"/>
                    </a:lnTo>
                    <a:lnTo>
                      <a:pt x="25" y="24"/>
                    </a:lnTo>
                    <a:lnTo>
                      <a:pt x="14" y="23"/>
                    </a:lnTo>
                    <a:lnTo>
                      <a:pt x="6" y="2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3" y="6"/>
                    </a:lnTo>
                    <a:lnTo>
                      <a:pt x="9" y="2"/>
                    </a:lnTo>
                    <a:lnTo>
                      <a:pt x="19" y="0"/>
                    </a:lnTo>
                    <a:lnTo>
                      <a:pt x="31" y="0"/>
                    </a:lnTo>
                    <a:lnTo>
                      <a:pt x="43" y="0"/>
                    </a:lnTo>
                    <a:lnTo>
                      <a:pt x="56" y="1"/>
                    </a:lnTo>
                    <a:lnTo>
                      <a:pt x="66" y="3"/>
                    </a:lnTo>
                    <a:lnTo>
                      <a:pt x="74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8" name="Freeform 466"/>
              <p:cNvSpPr>
                <a:spLocks noEditPoints="1"/>
              </p:cNvSpPr>
              <p:nvPr/>
            </p:nvSpPr>
            <p:spPr bwMode="auto">
              <a:xfrm>
                <a:off x="628" y="1266"/>
                <a:ext cx="26" cy="71"/>
              </a:xfrm>
              <a:custGeom>
                <a:avLst/>
                <a:gdLst>
                  <a:gd name="T0" fmla="*/ 0 w 131"/>
                  <a:gd name="T1" fmla="*/ 338 h 357"/>
                  <a:gd name="T2" fmla="*/ 0 w 131"/>
                  <a:gd name="T3" fmla="*/ 316 h 357"/>
                  <a:gd name="T4" fmla="*/ 1 w 131"/>
                  <a:gd name="T5" fmla="*/ 317 h 357"/>
                  <a:gd name="T6" fmla="*/ 0 w 131"/>
                  <a:gd name="T7" fmla="*/ 316 h 357"/>
                  <a:gd name="T8" fmla="*/ 0 w 131"/>
                  <a:gd name="T9" fmla="*/ 234 h 357"/>
                  <a:gd name="T10" fmla="*/ 1 w 131"/>
                  <a:gd name="T11" fmla="*/ 241 h 357"/>
                  <a:gd name="T12" fmla="*/ 4 w 131"/>
                  <a:gd name="T13" fmla="*/ 248 h 357"/>
                  <a:gd name="T14" fmla="*/ 4 w 131"/>
                  <a:gd name="T15" fmla="*/ 257 h 357"/>
                  <a:gd name="T16" fmla="*/ 5 w 131"/>
                  <a:gd name="T17" fmla="*/ 267 h 357"/>
                  <a:gd name="T18" fmla="*/ 5 w 131"/>
                  <a:gd name="T19" fmla="*/ 275 h 357"/>
                  <a:gd name="T20" fmla="*/ 5 w 131"/>
                  <a:gd name="T21" fmla="*/ 285 h 357"/>
                  <a:gd name="T22" fmla="*/ 5 w 131"/>
                  <a:gd name="T23" fmla="*/ 294 h 357"/>
                  <a:gd name="T24" fmla="*/ 5 w 131"/>
                  <a:gd name="T25" fmla="*/ 304 h 357"/>
                  <a:gd name="T26" fmla="*/ 6 w 131"/>
                  <a:gd name="T27" fmla="*/ 305 h 357"/>
                  <a:gd name="T28" fmla="*/ 10 w 131"/>
                  <a:gd name="T29" fmla="*/ 311 h 357"/>
                  <a:gd name="T30" fmla="*/ 12 w 131"/>
                  <a:gd name="T31" fmla="*/ 317 h 357"/>
                  <a:gd name="T32" fmla="*/ 16 w 131"/>
                  <a:gd name="T33" fmla="*/ 321 h 357"/>
                  <a:gd name="T34" fmla="*/ 28 w 131"/>
                  <a:gd name="T35" fmla="*/ 321 h 357"/>
                  <a:gd name="T36" fmla="*/ 41 w 131"/>
                  <a:gd name="T37" fmla="*/ 321 h 357"/>
                  <a:gd name="T38" fmla="*/ 52 w 131"/>
                  <a:gd name="T39" fmla="*/ 324 h 357"/>
                  <a:gd name="T40" fmla="*/ 66 w 131"/>
                  <a:gd name="T41" fmla="*/ 330 h 357"/>
                  <a:gd name="T42" fmla="*/ 72 w 131"/>
                  <a:gd name="T43" fmla="*/ 331 h 357"/>
                  <a:gd name="T44" fmla="*/ 79 w 131"/>
                  <a:gd name="T45" fmla="*/ 334 h 357"/>
                  <a:gd name="T46" fmla="*/ 85 w 131"/>
                  <a:gd name="T47" fmla="*/ 335 h 357"/>
                  <a:gd name="T48" fmla="*/ 93 w 131"/>
                  <a:gd name="T49" fmla="*/ 336 h 357"/>
                  <a:gd name="T50" fmla="*/ 99 w 131"/>
                  <a:gd name="T51" fmla="*/ 336 h 357"/>
                  <a:gd name="T52" fmla="*/ 106 w 131"/>
                  <a:gd name="T53" fmla="*/ 336 h 357"/>
                  <a:gd name="T54" fmla="*/ 114 w 131"/>
                  <a:gd name="T55" fmla="*/ 336 h 357"/>
                  <a:gd name="T56" fmla="*/ 122 w 131"/>
                  <a:gd name="T57" fmla="*/ 337 h 357"/>
                  <a:gd name="T58" fmla="*/ 129 w 131"/>
                  <a:gd name="T59" fmla="*/ 340 h 357"/>
                  <a:gd name="T60" fmla="*/ 131 w 131"/>
                  <a:gd name="T61" fmla="*/ 347 h 357"/>
                  <a:gd name="T62" fmla="*/ 129 w 131"/>
                  <a:gd name="T63" fmla="*/ 353 h 357"/>
                  <a:gd name="T64" fmla="*/ 122 w 131"/>
                  <a:gd name="T65" fmla="*/ 357 h 357"/>
                  <a:gd name="T66" fmla="*/ 114 w 131"/>
                  <a:gd name="T67" fmla="*/ 356 h 357"/>
                  <a:gd name="T68" fmla="*/ 106 w 131"/>
                  <a:gd name="T69" fmla="*/ 356 h 357"/>
                  <a:gd name="T70" fmla="*/ 99 w 131"/>
                  <a:gd name="T71" fmla="*/ 356 h 357"/>
                  <a:gd name="T72" fmla="*/ 93 w 131"/>
                  <a:gd name="T73" fmla="*/ 356 h 357"/>
                  <a:gd name="T74" fmla="*/ 85 w 131"/>
                  <a:gd name="T75" fmla="*/ 355 h 357"/>
                  <a:gd name="T76" fmla="*/ 78 w 131"/>
                  <a:gd name="T77" fmla="*/ 355 h 357"/>
                  <a:gd name="T78" fmla="*/ 70 w 131"/>
                  <a:gd name="T79" fmla="*/ 352 h 357"/>
                  <a:gd name="T80" fmla="*/ 64 w 131"/>
                  <a:gd name="T81" fmla="*/ 351 h 357"/>
                  <a:gd name="T82" fmla="*/ 52 w 131"/>
                  <a:gd name="T83" fmla="*/ 345 h 357"/>
                  <a:gd name="T84" fmla="*/ 41 w 131"/>
                  <a:gd name="T85" fmla="*/ 341 h 357"/>
                  <a:gd name="T86" fmla="*/ 28 w 131"/>
                  <a:gd name="T87" fmla="*/ 340 h 357"/>
                  <a:gd name="T88" fmla="*/ 17 w 131"/>
                  <a:gd name="T89" fmla="*/ 341 h 357"/>
                  <a:gd name="T90" fmla="*/ 6 w 131"/>
                  <a:gd name="T91" fmla="*/ 341 h 357"/>
                  <a:gd name="T92" fmla="*/ 0 w 131"/>
                  <a:gd name="T93" fmla="*/ 338 h 357"/>
                  <a:gd name="T94" fmla="*/ 0 w 131"/>
                  <a:gd name="T95" fmla="*/ 158 h 357"/>
                  <a:gd name="T96" fmla="*/ 0 w 131"/>
                  <a:gd name="T97" fmla="*/ 0 h 357"/>
                  <a:gd name="T98" fmla="*/ 0 w 131"/>
                  <a:gd name="T99" fmla="*/ 2 h 357"/>
                  <a:gd name="T100" fmla="*/ 1 w 131"/>
                  <a:gd name="T101" fmla="*/ 3 h 357"/>
                  <a:gd name="T102" fmla="*/ 2 w 131"/>
                  <a:gd name="T103" fmla="*/ 8 h 357"/>
                  <a:gd name="T104" fmla="*/ 5 w 131"/>
                  <a:gd name="T105" fmla="*/ 21 h 357"/>
                  <a:gd name="T106" fmla="*/ 5 w 131"/>
                  <a:gd name="T107" fmla="*/ 39 h 357"/>
                  <a:gd name="T108" fmla="*/ 6 w 131"/>
                  <a:gd name="T109" fmla="*/ 61 h 357"/>
                  <a:gd name="T110" fmla="*/ 5 w 131"/>
                  <a:gd name="T111" fmla="*/ 82 h 357"/>
                  <a:gd name="T112" fmla="*/ 5 w 131"/>
                  <a:gd name="T113" fmla="*/ 104 h 357"/>
                  <a:gd name="T114" fmla="*/ 5 w 131"/>
                  <a:gd name="T115" fmla="*/ 123 h 357"/>
                  <a:gd name="T116" fmla="*/ 5 w 131"/>
                  <a:gd name="T117" fmla="*/ 138 h 357"/>
                  <a:gd name="T118" fmla="*/ 4 w 131"/>
                  <a:gd name="T119" fmla="*/ 148 h 357"/>
                  <a:gd name="T120" fmla="*/ 0 w 131"/>
                  <a:gd name="T121" fmla="*/ 159 h 357"/>
                  <a:gd name="T122" fmla="*/ 0 w 131"/>
                  <a:gd name="T123" fmla="*/ 158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1" h="357">
                    <a:moveTo>
                      <a:pt x="0" y="338"/>
                    </a:moveTo>
                    <a:lnTo>
                      <a:pt x="0" y="316"/>
                    </a:lnTo>
                    <a:lnTo>
                      <a:pt x="1" y="317"/>
                    </a:lnTo>
                    <a:lnTo>
                      <a:pt x="0" y="316"/>
                    </a:lnTo>
                    <a:lnTo>
                      <a:pt x="0" y="234"/>
                    </a:lnTo>
                    <a:lnTo>
                      <a:pt x="1" y="241"/>
                    </a:lnTo>
                    <a:lnTo>
                      <a:pt x="4" y="248"/>
                    </a:lnTo>
                    <a:lnTo>
                      <a:pt x="4" y="257"/>
                    </a:lnTo>
                    <a:lnTo>
                      <a:pt x="5" y="267"/>
                    </a:lnTo>
                    <a:lnTo>
                      <a:pt x="5" y="275"/>
                    </a:lnTo>
                    <a:lnTo>
                      <a:pt x="5" y="285"/>
                    </a:lnTo>
                    <a:lnTo>
                      <a:pt x="5" y="294"/>
                    </a:lnTo>
                    <a:lnTo>
                      <a:pt x="5" y="304"/>
                    </a:lnTo>
                    <a:lnTo>
                      <a:pt x="6" y="305"/>
                    </a:lnTo>
                    <a:lnTo>
                      <a:pt x="10" y="311"/>
                    </a:lnTo>
                    <a:lnTo>
                      <a:pt x="12" y="317"/>
                    </a:lnTo>
                    <a:lnTo>
                      <a:pt x="16" y="321"/>
                    </a:lnTo>
                    <a:lnTo>
                      <a:pt x="28" y="321"/>
                    </a:lnTo>
                    <a:lnTo>
                      <a:pt x="41" y="321"/>
                    </a:lnTo>
                    <a:lnTo>
                      <a:pt x="52" y="324"/>
                    </a:lnTo>
                    <a:lnTo>
                      <a:pt x="66" y="330"/>
                    </a:lnTo>
                    <a:lnTo>
                      <a:pt x="72" y="331"/>
                    </a:lnTo>
                    <a:lnTo>
                      <a:pt x="79" y="334"/>
                    </a:lnTo>
                    <a:lnTo>
                      <a:pt x="85" y="335"/>
                    </a:lnTo>
                    <a:lnTo>
                      <a:pt x="93" y="336"/>
                    </a:lnTo>
                    <a:lnTo>
                      <a:pt x="99" y="336"/>
                    </a:lnTo>
                    <a:lnTo>
                      <a:pt x="106" y="336"/>
                    </a:lnTo>
                    <a:lnTo>
                      <a:pt x="114" y="336"/>
                    </a:lnTo>
                    <a:lnTo>
                      <a:pt x="122" y="337"/>
                    </a:lnTo>
                    <a:lnTo>
                      <a:pt x="129" y="340"/>
                    </a:lnTo>
                    <a:lnTo>
                      <a:pt x="131" y="347"/>
                    </a:lnTo>
                    <a:lnTo>
                      <a:pt x="129" y="353"/>
                    </a:lnTo>
                    <a:lnTo>
                      <a:pt x="122" y="357"/>
                    </a:lnTo>
                    <a:lnTo>
                      <a:pt x="114" y="356"/>
                    </a:lnTo>
                    <a:lnTo>
                      <a:pt x="106" y="356"/>
                    </a:lnTo>
                    <a:lnTo>
                      <a:pt x="99" y="356"/>
                    </a:lnTo>
                    <a:lnTo>
                      <a:pt x="93" y="356"/>
                    </a:lnTo>
                    <a:lnTo>
                      <a:pt x="85" y="355"/>
                    </a:lnTo>
                    <a:lnTo>
                      <a:pt x="78" y="355"/>
                    </a:lnTo>
                    <a:lnTo>
                      <a:pt x="70" y="352"/>
                    </a:lnTo>
                    <a:lnTo>
                      <a:pt x="64" y="351"/>
                    </a:lnTo>
                    <a:lnTo>
                      <a:pt x="52" y="345"/>
                    </a:lnTo>
                    <a:lnTo>
                      <a:pt x="41" y="341"/>
                    </a:lnTo>
                    <a:lnTo>
                      <a:pt x="28" y="340"/>
                    </a:lnTo>
                    <a:lnTo>
                      <a:pt x="17" y="341"/>
                    </a:lnTo>
                    <a:lnTo>
                      <a:pt x="6" y="341"/>
                    </a:lnTo>
                    <a:lnTo>
                      <a:pt x="0" y="338"/>
                    </a:lnTo>
                    <a:close/>
                    <a:moveTo>
                      <a:pt x="0" y="158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1" y="3"/>
                    </a:lnTo>
                    <a:lnTo>
                      <a:pt x="2" y="8"/>
                    </a:lnTo>
                    <a:lnTo>
                      <a:pt x="5" y="21"/>
                    </a:lnTo>
                    <a:lnTo>
                      <a:pt x="5" y="39"/>
                    </a:lnTo>
                    <a:lnTo>
                      <a:pt x="6" y="61"/>
                    </a:lnTo>
                    <a:lnTo>
                      <a:pt x="5" y="82"/>
                    </a:lnTo>
                    <a:lnTo>
                      <a:pt x="5" y="104"/>
                    </a:lnTo>
                    <a:lnTo>
                      <a:pt x="5" y="123"/>
                    </a:lnTo>
                    <a:lnTo>
                      <a:pt x="5" y="138"/>
                    </a:lnTo>
                    <a:lnTo>
                      <a:pt x="4" y="148"/>
                    </a:lnTo>
                    <a:lnTo>
                      <a:pt x="0" y="159"/>
                    </a:lnTo>
                    <a:lnTo>
                      <a:pt x="0" y="15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099" name="Freeform 467"/>
              <p:cNvSpPr>
                <a:spLocks noEditPoints="1"/>
              </p:cNvSpPr>
              <p:nvPr/>
            </p:nvSpPr>
            <p:spPr bwMode="auto">
              <a:xfrm>
                <a:off x="627" y="1266"/>
                <a:ext cx="1" cy="67"/>
              </a:xfrm>
              <a:custGeom>
                <a:avLst/>
                <a:gdLst>
                  <a:gd name="T0" fmla="*/ 0 w 3"/>
                  <a:gd name="T1" fmla="*/ 316 h 338"/>
                  <a:gd name="T2" fmla="*/ 0 w 3"/>
                  <a:gd name="T3" fmla="*/ 316 h 338"/>
                  <a:gd name="T4" fmla="*/ 0 w 3"/>
                  <a:gd name="T5" fmla="*/ 225 h 338"/>
                  <a:gd name="T6" fmla="*/ 2 w 3"/>
                  <a:gd name="T7" fmla="*/ 229 h 338"/>
                  <a:gd name="T8" fmla="*/ 3 w 3"/>
                  <a:gd name="T9" fmla="*/ 234 h 338"/>
                  <a:gd name="T10" fmla="*/ 3 w 3"/>
                  <a:gd name="T11" fmla="*/ 316 h 338"/>
                  <a:gd name="T12" fmla="*/ 0 w 3"/>
                  <a:gd name="T13" fmla="*/ 316 h 338"/>
                  <a:gd name="T14" fmla="*/ 3 w 3"/>
                  <a:gd name="T15" fmla="*/ 316 h 338"/>
                  <a:gd name="T16" fmla="*/ 3 w 3"/>
                  <a:gd name="T17" fmla="*/ 338 h 338"/>
                  <a:gd name="T18" fmla="*/ 2 w 3"/>
                  <a:gd name="T19" fmla="*/ 338 h 338"/>
                  <a:gd name="T20" fmla="*/ 0 w 3"/>
                  <a:gd name="T21" fmla="*/ 338 h 338"/>
                  <a:gd name="T22" fmla="*/ 0 w 3"/>
                  <a:gd name="T23" fmla="*/ 316 h 338"/>
                  <a:gd name="T24" fmla="*/ 3 w 3"/>
                  <a:gd name="T25" fmla="*/ 0 h 338"/>
                  <a:gd name="T26" fmla="*/ 3 w 3"/>
                  <a:gd name="T27" fmla="*/ 158 h 338"/>
                  <a:gd name="T28" fmla="*/ 2 w 3"/>
                  <a:gd name="T29" fmla="*/ 164 h 338"/>
                  <a:gd name="T30" fmla="*/ 2 w 3"/>
                  <a:gd name="T31" fmla="*/ 171 h 338"/>
                  <a:gd name="T32" fmla="*/ 0 w 3"/>
                  <a:gd name="T33" fmla="*/ 180 h 338"/>
                  <a:gd name="T34" fmla="*/ 0 w 3"/>
                  <a:gd name="T35" fmla="*/ 190 h 338"/>
                  <a:gd name="T36" fmla="*/ 0 w 3"/>
                  <a:gd name="T37" fmla="*/ 0 h 338"/>
                  <a:gd name="T38" fmla="*/ 2 w 3"/>
                  <a:gd name="T39" fmla="*/ 0 h 338"/>
                  <a:gd name="T40" fmla="*/ 3 w 3"/>
                  <a:gd name="T4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" h="338">
                    <a:moveTo>
                      <a:pt x="0" y="316"/>
                    </a:moveTo>
                    <a:lnTo>
                      <a:pt x="0" y="316"/>
                    </a:lnTo>
                    <a:lnTo>
                      <a:pt x="0" y="225"/>
                    </a:lnTo>
                    <a:lnTo>
                      <a:pt x="2" y="229"/>
                    </a:lnTo>
                    <a:lnTo>
                      <a:pt x="3" y="234"/>
                    </a:lnTo>
                    <a:lnTo>
                      <a:pt x="3" y="316"/>
                    </a:lnTo>
                    <a:lnTo>
                      <a:pt x="0" y="316"/>
                    </a:lnTo>
                    <a:lnTo>
                      <a:pt x="3" y="316"/>
                    </a:lnTo>
                    <a:lnTo>
                      <a:pt x="3" y="338"/>
                    </a:lnTo>
                    <a:lnTo>
                      <a:pt x="2" y="338"/>
                    </a:lnTo>
                    <a:lnTo>
                      <a:pt x="0" y="338"/>
                    </a:lnTo>
                    <a:lnTo>
                      <a:pt x="0" y="316"/>
                    </a:lnTo>
                    <a:close/>
                    <a:moveTo>
                      <a:pt x="3" y="0"/>
                    </a:moveTo>
                    <a:lnTo>
                      <a:pt x="3" y="158"/>
                    </a:lnTo>
                    <a:lnTo>
                      <a:pt x="2" y="164"/>
                    </a:lnTo>
                    <a:lnTo>
                      <a:pt x="2" y="171"/>
                    </a:lnTo>
                    <a:lnTo>
                      <a:pt x="0" y="180"/>
                    </a:lnTo>
                    <a:lnTo>
                      <a:pt x="0" y="19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0" name="Freeform 468"/>
              <p:cNvSpPr>
                <a:spLocks/>
              </p:cNvSpPr>
              <p:nvPr/>
            </p:nvSpPr>
            <p:spPr bwMode="auto">
              <a:xfrm>
                <a:off x="589" y="1265"/>
                <a:ext cx="38" cy="68"/>
              </a:xfrm>
              <a:custGeom>
                <a:avLst/>
                <a:gdLst>
                  <a:gd name="T0" fmla="*/ 190 w 190"/>
                  <a:gd name="T1" fmla="*/ 321 h 343"/>
                  <a:gd name="T2" fmla="*/ 189 w 190"/>
                  <a:gd name="T3" fmla="*/ 339 h 343"/>
                  <a:gd name="T4" fmla="*/ 182 w 190"/>
                  <a:gd name="T5" fmla="*/ 329 h 343"/>
                  <a:gd name="T6" fmla="*/ 177 w 190"/>
                  <a:gd name="T7" fmla="*/ 306 h 343"/>
                  <a:gd name="T8" fmla="*/ 177 w 190"/>
                  <a:gd name="T9" fmla="*/ 280 h 343"/>
                  <a:gd name="T10" fmla="*/ 177 w 190"/>
                  <a:gd name="T11" fmla="*/ 257 h 343"/>
                  <a:gd name="T12" fmla="*/ 173 w 190"/>
                  <a:gd name="T13" fmla="*/ 239 h 343"/>
                  <a:gd name="T14" fmla="*/ 171 w 190"/>
                  <a:gd name="T15" fmla="*/ 213 h 343"/>
                  <a:gd name="T16" fmla="*/ 171 w 190"/>
                  <a:gd name="T17" fmla="*/ 185 h 343"/>
                  <a:gd name="T18" fmla="*/ 173 w 190"/>
                  <a:gd name="T19" fmla="*/ 159 h 343"/>
                  <a:gd name="T20" fmla="*/ 177 w 190"/>
                  <a:gd name="T21" fmla="*/ 149 h 343"/>
                  <a:gd name="T22" fmla="*/ 177 w 190"/>
                  <a:gd name="T23" fmla="*/ 133 h 343"/>
                  <a:gd name="T24" fmla="*/ 177 w 190"/>
                  <a:gd name="T25" fmla="*/ 103 h 343"/>
                  <a:gd name="T26" fmla="*/ 177 w 190"/>
                  <a:gd name="T27" fmla="*/ 73 h 343"/>
                  <a:gd name="T28" fmla="*/ 177 w 190"/>
                  <a:gd name="T29" fmla="*/ 44 h 343"/>
                  <a:gd name="T30" fmla="*/ 166 w 190"/>
                  <a:gd name="T31" fmla="*/ 30 h 343"/>
                  <a:gd name="T32" fmla="*/ 145 w 190"/>
                  <a:gd name="T33" fmla="*/ 29 h 343"/>
                  <a:gd name="T34" fmla="*/ 125 w 190"/>
                  <a:gd name="T35" fmla="*/ 26 h 343"/>
                  <a:gd name="T36" fmla="*/ 105 w 190"/>
                  <a:gd name="T37" fmla="*/ 25 h 343"/>
                  <a:gd name="T38" fmla="*/ 85 w 190"/>
                  <a:gd name="T39" fmla="*/ 25 h 343"/>
                  <a:gd name="T40" fmla="*/ 63 w 190"/>
                  <a:gd name="T41" fmla="*/ 25 h 343"/>
                  <a:gd name="T42" fmla="*/ 40 w 190"/>
                  <a:gd name="T43" fmla="*/ 24 h 343"/>
                  <a:gd name="T44" fmla="*/ 18 w 190"/>
                  <a:gd name="T45" fmla="*/ 21 h 343"/>
                  <a:gd name="T46" fmla="*/ 2 w 190"/>
                  <a:gd name="T47" fmla="*/ 15 h 343"/>
                  <a:gd name="T48" fmla="*/ 0 w 190"/>
                  <a:gd name="T49" fmla="*/ 9 h 343"/>
                  <a:gd name="T50" fmla="*/ 11 w 190"/>
                  <a:gd name="T51" fmla="*/ 0 h 343"/>
                  <a:gd name="T52" fmla="*/ 39 w 190"/>
                  <a:gd name="T53" fmla="*/ 3 h 343"/>
                  <a:gd name="T54" fmla="*/ 66 w 190"/>
                  <a:gd name="T55" fmla="*/ 4 h 343"/>
                  <a:gd name="T56" fmla="*/ 92 w 190"/>
                  <a:gd name="T57" fmla="*/ 5 h 343"/>
                  <a:gd name="T58" fmla="*/ 120 w 190"/>
                  <a:gd name="T59" fmla="*/ 12 h 343"/>
                  <a:gd name="T60" fmla="*/ 127 w 190"/>
                  <a:gd name="T61" fmla="*/ 10 h 343"/>
                  <a:gd name="T62" fmla="*/ 145 w 190"/>
                  <a:gd name="T63" fmla="*/ 10 h 343"/>
                  <a:gd name="T64" fmla="*/ 162 w 190"/>
                  <a:gd name="T65" fmla="*/ 9 h 343"/>
                  <a:gd name="T66" fmla="*/ 172 w 190"/>
                  <a:gd name="T67" fmla="*/ 9 h 343"/>
                  <a:gd name="T68" fmla="*/ 190 w 190"/>
                  <a:gd name="T69" fmla="*/ 5 h 343"/>
                  <a:gd name="T70" fmla="*/ 190 w 190"/>
                  <a:gd name="T71" fmla="*/ 204 h 343"/>
                  <a:gd name="T72" fmla="*/ 190 w 190"/>
                  <a:gd name="T73" fmla="*/ 221 h 343"/>
                  <a:gd name="T74" fmla="*/ 190 w 190"/>
                  <a:gd name="T75" fmla="*/ 321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0" h="343">
                    <a:moveTo>
                      <a:pt x="190" y="321"/>
                    </a:moveTo>
                    <a:lnTo>
                      <a:pt x="190" y="321"/>
                    </a:lnTo>
                    <a:lnTo>
                      <a:pt x="190" y="343"/>
                    </a:lnTo>
                    <a:lnTo>
                      <a:pt x="189" y="339"/>
                    </a:lnTo>
                    <a:lnTo>
                      <a:pt x="189" y="335"/>
                    </a:lnTo>
                    <a:lnTo>
                      <a:pt x="182" y="329"/>
                    </a:lnTo>
                    <a:lnTo>
                      <a:pt x="179" y="319"/>
                    </a:lnTo>
                    <a:lnTo>
                      <a:pt x="177" y="306"/>
                    </a:lnTo>
                    <a:lnTo>
                      <a:pt x="177" y="294"/>
                    </a:lnTo>
                    <a:lnTo>
                      <a:pt x="177" y="280"/>
                    </a:lnTo>
                    <a:lnTo>
                      <a:pt x="177" y="268"/>
                    </a:lnTo>
                    <a:lnTo>
                      <a:pt x="177" y="257"/>
                    </a:lnTo>
                    <a:lnTo>
                      <a:pt x="177" y="249"/>
                    </a:lnTo>
                    <a:lnTo>
                      <a:pt x="173" y="239"/>
                    </a:lnTo>
                    <a:lnTo>
                      <a:pt x="172" y="228"/>
                    </a:lnTo>
                    <a:lnTo>
                      <a:pt x="171" y="213"/>
                    </a:lnTo>
                    <a:lnTo>
                      <a:pt x="171" y="200"/>
                    </a:lnTo>
                    <a:lnTo>
                      <a:pt x="171" y="185"/>
                    </a:lnTo>
                    <a:lnTo>
                      <a:pt x="172" y="171"/>
                    </a:lnTo>
                    <a:lnTo>
                      <a:pt x="173" y="159"/>
                    </a:lnTo>
                    <a:lnTo>
                      <a:pt x="177" y="152"/>
                    </a:lnTo>
                    <a:lnTo>
                      <a:pt x="177" y="149"/>
                    </a:lnTo>
                    <a:lnTo>
                      <a:pt x="178" y="148"/>
                    </a:lnTo>
                    <a:lnTo>
                      <a:pt x="177" y="133"/>
                    </a:lnTo>
                    <a:lnTo>
                      <a:pt x="177" y="118"/>
                    </a:lnTo>
                    <a:lnTo>
                      <a:pt x="177" y="103"/>
                    </a:lnTo>
                    <a:lnTo>
                      <a:pt x="177" y="88"/>
                    </a:lnTo>
                    <a:lnTo>
                      <a:pt x="177" y="73"/>
                    </a:lnTo>
                    <a:lnTo>
                      <a:pt x="177" y="59"/>
                    </a:lnTo>
                    <a:lnTo>
                      <a:pt x="177" y="44"/>
                    </a:lnTo>
                    <a:lnTo>
                      <a:pt x="177" y="29"/>
                    </a:lnTo>
                    <a:lnTo>
                      <a:pt x="166" y="30"/>
                    </a:lnTo>
                    <a:lnTo>
                      <a:pt x="154" y="30"/>
                    </a:lnTo>
                    <a:lnTo>
                      <a:pt x="145" y="29"/>
                    </a:lnTo>
                    <a:lnTo>
                      <a:pt x="136" y="29"/>
                    </a:lnTo>
                    <a:lnTo>
                      <a:pt x="125" y="26"/>
                    </a:lnTo>
                    <a:lnTo>
                      <a:pt x="116" y="26"/>
                    </a:lnTo>
                    <a:lnTo>
                      <a:pt x="105" y="25"/>
                    </a:lnTo>
                    <a:lnTo>
                      <a:pt x="96" y="25"/>
                    </a:lnTo>
                    <a:lnTo>
                      <a:pt x="85" y="25"/>
                    </a:lnTo>
                    <a:lnTo>
                      <a:pt x="74" y="25"/>
                    </a:lnTo>
                    <a:lnTo>
                      <a:pt x="63" y="25"/>
                    </a:lnTo>
                    <a:lnTo>
                      <a:pt x="52" y="25"/>
                    </a:lnTo>
                    <a:lnTo>
                      <a:pt x="40" y="24"/>
                    </a:lnTo>
                    <a:lnTo>
                      <a:pt x="29" y="24"/>
                    </a:lnTo>
                    <a:lnTo>
                      <a:pt x="18" y="21"/>
                    </a:lnTo>
                    <a:lnTo>
                      <a:pt x="8" y="20"/>
                    </a:lnTo>
                    <a:lnTo>
                      <a:pt x="2" y="15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2" y="2"/>
                    </a:lnTo>
                    <a:lnTo>
                      <a:pt x="11" y="0"/>
                    </a:lnTo>
                    <a:lnTo>
                      <a:pt x="24" y="2"/>
                    </a:lnTo>
                    <a:lnTo>
                      <a:pt x="39" y="3"/>
                    </a:lnTo>
                    <a:lnTo>
                      <a:pt x="53" y="3"/>
                    </a:lnTo>
                    <a:lnTo>
                      <a:pt x="66" y="4"/>
                    </a:lnTo>
                    <a:lnTo>
                      <a:pt x="79" y="4"/>
                    </a:lnTo>
                    <a:lnTo>
                      <a:pt x="92" y="5"/>
                    </a:lnTo>
                    <a:lnTo>
                      <a:pt x="106" y="7"/>
                    </a:lnTo>
                    <a:lnTo>
                      <a:pt x="120" y="12"/>
                    </a:lnTo>
                    <a:lnTo>
                      <a:pt x="121" y="10"/>
                    </a:lnTo>
                    <a:lnTo>
                      <a:pt x="127" y="10"/>
                    </a:lnTo>
                    <a:lnTo>
                      <a:pt x="135" y="10"/>
                    </a:lnTo>
                    <a:lnTo>
                      <a:pt x="145" y="10"/>
                    </a:lnTo>
                    <a:lnTo>
                      <a:pt x="153" y="9"/>
                    </a:lnTo>
                    <a:lnTo>
                      <a:pt x="162" y="9"/>
                    </a:lnTo>
                    <a:lnTo>
                      <a:pt x="168" y="9"/>
                    </a:lnTo>
                    <a:lnTo>
                      <a:pt x="172" y="9"/>
                    </a:lnTo>
                    <a:lnTo>
                      <a:pt x="180" y="5"/>
                    </a:lnTo>
                    <a:lnTo>
                      <a:pt x="190" y="5"/>
                    </a:lnTo>
                    <a:lnTo>
                      <a:pt x="190" y="195"/>
                    </a:lnTo>
                    <a:lnTo>
                      <a:pt x="190" y="204"/>
                    </a:lnTo>
                    <a:lnTo>
                      <a:pt x="190" y="213"/>
                    </a:lnTo>
                    <a:lnTo>
                      <a:pt x="190" y="221"/>
                    </a:lnTo>
                    <a:lnTo>
                      <a:pt x="190" y="230"/>
                    </a:lnTo>
                    <a:lnTo>
                      <a:pt x="190" y="3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1" name="Freeform 469"/>
              <p:cNvSpPr>
                <a:spLocks/>
              </p:cNvSpPr>
              <p:nvPr/>
            </p:nvSpPr>
            <p:spPr bwMode="auto">
              <a:xfrm>
                <a:off x="590" y="1367"/>
                <a:ext cx="1" cy="59"/>
              </a:xfrm>
              <a:custGeom>
                <a:avLst/>
                <a:gdLst>
                  <a:gd name="T0" fmla="*/ 8 w 8"/>
                  <a:gd name="T1" fmla="*/ 71 h 294"/>
                  <a:gd name="T2" fmla="*/ 0 w 8"/>
                  <a:gd name="T3" fmla="*/ 73 h 294"/>
                  <a:gd name="T4" fmla="*/ 0 w 8"/>
                  <a:gd name="T5" fmla="*/ 0 h 294"/>
                  <a:gd name="T6" fmla="*/ 2 w 8"/>
                  <a:gd name="T7" fmla="*/ 8 h 294"/>
                  <a:gd name="T8" fmla="*/ 4 w 8"/>
                  <a:gd name="T9" fmla="*/ 17 h 294"/>
                  <a:gd name="T10" fmla="*/ 5 w 8"/>
                  <a:gd name="T11" fmla="*/ 26 h 294"/>
                  <a:gd name="T12" fmla="*/ 6 w 8"/>
                  <a:gd name="T13" fmla="*/ 36 h 294"/>
                  <a:gd name="T14" fmla="*/ 6 w 8"/>
                  <a:gd name="T15" fmla="*/ 45 h 294"/>
                  <a:gd name="T16" fmla="*/ 6 w 8"/>
                  <a:gd name="T17" fmla="*/ 53 h 294"/>
                  <a:gd name="T18" fmla="*/ 6 w 8"/>
                  <a:gd name="T19" fmla="*/ 62 h 294"/>
                  <a:gd name="T20" fmla="*/ 8 w 8"/>
                  <a:gd name="T21" fmla="*/ 71 h 294"/>
                  <a:gd name="T22" fmla="*/ 4 w 8"/>
                  <a:gd name="T23" fmla="*/ 78 h 294"/>
                  <a:gd name="T24" fmla="*/ 0 w 8"/>
                  <a:gd name="T25" fmla="*/ 82 h 294"/>
                  <a:gd name="T26" fmla="*/ 2 w 8"/>
                  <a:gd name="T27" fmla="*/ 289 h 294"/>
                  <a:gd name="T28" fmla="*/ 0 w 8"/>
                  <a:gd name="T29" fmla="*/ 291 h 294"/>
                  <a:gd name="T30" fmla="*/ 0 w 8"/>
                  <a:gd name="T31" fmla="*/ 294 h 294"/>
                  <a:gd name="T32" fmla="*/ 0 w 8"/>
                  <a:gd name="T33" fmla="*/ 73 h 294"/>
                  <a:gd name="T34" fmla="*/ 8 w 8"/>
                  <a:gd name="T35" fmla="*/ 71 h 2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294">
                    <a:moveTo>
                      <a:pt x="8" y="71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2" y="8"/>
                    </a:lnTo>
                    <a:lnTo>
                      <a:pt x="4" y="17"/>
                    </a:lnTo>
                    <a:lnTo>
                      <a:pt x="5" y="26"/>
                    </a:lnTo>
                    <a:lnTo>
                      <a:pt x="6" y="36"/>
                    </a:lnTo>
                    <a:lnTo>
                      <a:pt x="6" y="45"/>
                    </a:lnTo>
                    <a:lnTo>
                      <a:pt x="6" y="53"/>
                    </a:lnTo>
                    <a:lnTo>
                      <a:pt x="6" y="62"/>
                    </a:lnTo>
                    <a:lnTo>
                      <a:pt x="8" y="71"/>
                    </a:lnTo>
                    <a:lnTo>
                      <a:pt x="4" y="78"/>
                    </a:lnTo>
                    <a:lnTo>
                      <a:pt x="0" y="82"/>
                    </a:lnTo>
                    <a:lnTo>
                      <a:pt x="2" y="289"/>
                    </a:lnTo>
                    <a:lnTo>
                      <a:pt x="0" y="291"/>
                    </a:lnTo>
                    <a:lnTo>
                      <a:pt x="0" y="294"/>
                    </a:lnTo>
                    <a:lnTo>
                      <a:pt x="0" y="73"/>
                    </a:lnTo>
                    <a:lnTo>
                      <a:pt x="8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2" name="Freeform 470"/>
              <p:cNvSpPr>
                <a:spLocks/>
              </p:cNvSpPr>
              <p:nvPr/>
            </p:nvSpPr>
            <p:spPr bwMode="auto">
              <a:xfrm>
                <a:off x="578" y="1356"/>
                <a:ext cx="12" cy="71"/>
              </a:xfrm>
              <a:custGeom>
                <a:avLst/>
                <a:gdLst>
                  <a:gd name="T0" fmla="*/ 57 w 57"/>
                  <a:gd name="T1" fmla="*/ 131 h 355"/>
                  <a:gd name="T2" fmla="*/ 52 w 57"/>
                  <a:gd name="T3" fmla="*/ 131 h 355"/>
                  <a:gd name="T4" fmla="*/ 57 w 57"/>
                  <a:gd name="T5" fmla="*/ 131 h 355"/>
                  <a:gd name="T6" fmla="*/ 57 w 57"/>
                  <a:gd name="T7" fmla="*/ 352 h 355"/>
                  <a:gd name="T8" fmla="*/ 51 w 57"/>
                  <a:gd name="T9" fmla="*/ 355 h 355"/>
                  <a:gd name="T10" fmla="*/ 45 w 57"/>
                  <a:gd name="T11" fmla="*/ 355 h 355"/>
                  <a:gd name="T12" fmla="*/ 39 w 57"/>
                  <a:gd name="T13" fmla="*/ 352 h 355"/>
                  <a:gd name="T14" fmla="*/ 37 w 57"/>
                  <a:gd name="T15" fmla="*/ 347 h 355"/>
                  <a:gd name="T16" fmla="*/ 37 w 57"/>
                  <a:gd name="T17" fmla="*/ 173 h 355"/>
                  <a:gd name="T18" fmla="*/ 36 w 57"/>
                  <a:gd name="T19" fmla="*/ 166 h 355"/>
                  <a:gd name="T20" fmla="*/ 36 w 57"/>
                  <a:gd name="T21" fmla="*/ 160 h 355"/>
                  <a:gd name="T22" fmla="*/ 36 w 57"/>
                  <a:gd name="T23" fmla="*/ 152 h 355"/>
                  <a:gd name="T24" fmla="*/ 36 w 57"/>
                  <a:gd name="T25" fmla="*/ 146 h 355"/>
                  <a:gd name="T26" fmla="*/ 36 w 57"/>
                  <a:gd name="T27" fmla="*/ 139 h 355"/>
                  <a:gd name="T28" fmla="*/ 37 w 57"/>
                  <a:gd name="T29" fmla="*/ 132 h 355"/>
                  <a:gd name="T30" fmla="*/ 39 w 57"/>
                  <a:gd name="T31" fmla="*/ 126 h 355"/>
                  <a:gd name="T32" fmla="*/ 44 w 57"/>
                  <a:gd name="T33" fmla="*/ 124 h 355"/>
                  <a:gd name="T34" fmla="*/ 44 w 57"/>
                  <a:gd name="T35" fmla="*/ 75 h 355"/>
                  <a:gd name="T36" fmla="*/ 35 w 57"/>
                  <a:gd name="T37" fmla="*/ 64 h 355"/>
                  <a:gd name="T38" fmla="*/ 29 w 57"/>
                  <a:gd name="T39" fmla="*/ 52 h 355"/>
                  <a:gd name="T40" fmla="*/ 24 w 57"/>
                  <a:gd name="T41" fmla="*/ 40 h 355"/>
                  <a:gd name="T42" fmla="*/ 24 w 57"/>
                  <a:gd name="T43" fmla="*/ 30 h 355"/>
                  <a:gd name="T44" fmla="*/ 16 w 57"/>
                  <a:gd name="T45" fmla="*/ 28 h 355"/>
                  <a:gd name="T46" fmla="*/ 13 w 57"/>
                  <a:gd name="T47" fmla="*/ 27 h 355"/>
                  <a:gd name="T48" fmla="*/ 10 w 57"/>
                  <a:gd name="T49" fmla="*/ 23 h 355"/>
                  <a:gd name="T50" fmla="*/ 8 w 57"/>
                  <a:gd name="T51" fmla="*/ 18 h 355"/>
                  <a:gd name="T52" fmla="*/ 0 w 57"/>
                  <a:gd name="T53" fmla="*/ 18 h 355"/>
                  <a:gd name="T54" fmla="*/ 0 w 57"/>
                  <a:gd name="T55" fmla="*/ 6 h 355"/>
                  <a:gd name="T56" fmla="*/ 9 w 57"/>
                  <a:gd name="T57" fmla="*/ 15 h 355"/>
                  <a:gd name="T58" fmla="*/ 0 w 57"/>
                  <a:gd name="T59" fmla="*/ 6 h 355"/>
                  <a:gd name="T60" fmla="*/ 0 w 57"/>
                  <a:gd name="T61" fmla="*/ 0 h 355"/>
                  <a:gd name="T62" fmla="*/ 8 w 57"/>
                  <a:gd name="T63" fmla="*/ 0 h 355"/>
                  <a:gd name="T64" fmla="*/ 15 w 57"/>
                  <a:gd name="T65" fmla="*/ 1 h 355"/>
                  <a:gd name="T66" fmla="*/ 19 w 57"/>
                  <a:gd name="T67" fmla="*/ 4 h 355"/>
                  <a:gd name="T68" fmla="*/ 24 w 57"/>
                  <a:gd name="T69" fmla="*/ 10 h 355"/>
                  <a:gd name="T70" fmla="*/ 33 w 57"/>
                  <a:gd name="T71" fmla="*/ 11 h 355"/>
                  <a:gd name="T72" fmla="*/ 40 w 57"/>
                  <a:gd name="T73" fmla="*/ 17 h 355"/>
                  <a:gd name="T74" fmla="*/ 42 w 57"/>
                  <a:gd name="T75" fmla="*/ 26 h 355"/>
                  <a:gd name="T76" fmla="*/ 44 w 57"/>
                  <a:gd name="T77" fmla="*/ 37 h 355"/>
                  <a:gd name="T78" fmla="*/ 51 w 57"/>
                  <a:gd name="T79" fmla="*/ 46 h 355"/>
                  <a:gd name="T80" fmla="*/ 57 w 57"/>
                  <a:gd name="T81" fmla="*/ 58 h 355"/>
                  <a:gd name="T82" fmla="*/ 57 w 57"/>
                  <a:gd name="T83" fmla="*/ 131 h 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7" h="355">
                    <a:moveTo>
                      <a:pt x="57" y="131"/>
                    </a:moveTo>
                    <a:lnTo>
                      <a:pt x="52" y="131"/>
                    </a:lnTo>
                    <a:lnTo>
                      <a:pt x="57" y="131"/>
                    </a:lnTo>
                    <a:lnTo>
                      <a:pt x="57" y="352"/>
                    </a:lnTo>
                    <a:lnTo>
                      <a:pt x="51" y="355"/>
                    </a:lnTo>
                    <a:lnTo>
                      <a:pt x="45" y="355"/>
                    </a:lnTo>
                    <a:lnTo>
                      <a:pt x="39" y="352"/>
                    </a:lnTo>
                    <a:lnTo>
                      <a:pt x="37" y="347"/>
                    </a:lnTo>
                    <a:lnTo>
                      <a:pt x="37" y="173"/>
                    </a:lnTo>
                    <a:lnTo>
                      <a:pt x="36" y="166"/>
                    </a:lnTo>
                    <a:lnTo>
                      <a:pt x="36" y="160"/>
                    </a:lnTo>
                    <a:lnTo>
                      <a:pt x="36" y="152"/>
                    </a:lnTo>
                    <a:lnTo>
                      <a:pt x="36" y="146"/>
                    </a:lnTo>
                    <a:lnTo>
                      <a:pt x="36" y="139"/>
                    </a:lnTo>
                    <a:lnTo>
                      <a:pt x="37" y="132"/>
                    </a:lnTo>
                    <a:lnTo>
                      <a:pt x="39" y="126"/>
                    </a:lnTo>
                    <a:lnTo>
                      <a:pt x="44" y="124"/>
                    </a:lnTo>
                    <a:lnTo>
                      <a:pt x="44" y="75"/>
                    </a:lnTo>
                    <a:lnTo>
                      <a:pt x="35" y="64"/>
                    </a:lnTo>
                    <a:lnTo>
                      <a:pt x="29" y="52"/>
                    </a:lnTo>
                    <a:lnTo>
                      <a:pt x="24" y="40"/>
                    </a:lnTo>
                    <a:lnTo>
                      <a:pt x="24" y="30"/>
                    </a:lnTo>
                    <a:lnTo>
                      <a:pt x="16" y="28"/>
                    </a:lnTo>
                    <a:lnTo>
                      <a:pt x="13" y="27"/>
                    </a:lnTo>
                    <a:lnTo>
                      <a:pt x="10" y="23"/>
                    </a:lnTo>
                    <a:lnTo>
                      <a:pt x="8" y="18"/>
                    </a:lnTo>
                    <a:lnTo>
                      <a:pt x="0" y="18"/>
                    </a:lnTo>
                    <a:lnTo>
                      <a:pt x="0" y="6"/>
                    </a:lnTo>
                    <a:lnTo>
                      <a:pt x="9" y="15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5" y="1"/>
                    </a:lnTo>
                    <a:lnTo>
                      <a:pt x="19" y="4"/>
                    </a:lnTo>
                    <a:lnTo>
                      <a:pt x="24" y="10"/>
                    </a:lnTo>
                    <a:lnTo>
                      <a:pt x="33" y="11"/>
                    </a:lnTo>
                    <a:lnTo>
                      <a:pt x="40" y="17"/>
                    </a:lnTo>
                    <a:lnTo>
                      <a:pt x="42" y="26"/>
                    </a:lnTo>
                    <a:lnTo>
                      <a:pt x="44" y="37"/>
                    </a:lnTo>
                    <a:lnTo>
                      <a:pt x="51" y="46"/>
                    </a:lnTo>
                    <a:lnTo>
                      <a:pt x="57" y="58"/>
                    </a:lnTo>
                    <a:lnTo>
                      <a:pt x="57" y="13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3" name="Freeform 471"/>
              <p:cNvSpPr>
                <a:spLocks/>
              </p:cNvSpPr>
              <p:nvPr/>
            </p:nvSpPr>
            <p:spPr bwMode="auto">
              <a:xfrm>
                <a:off x="566" y="1356"/>
                <a:ext cx="12" cy="10"/>
              </a:xfrm>
              <a:custGeom>
                <a:avLst/>
                <a:gdLst>
                  <a:gd name="T0" fmla="*/ 64 w 64"/>
                  <a:gd name="T1" fmla="*/ 0 h 54"/>
                  <a:gd name="T2" fmla="*/ 64 w 64"/>
                  <a:gd name="T3" fmla="*/ 6 h 54"/>
                  <a:gd name="T4" fmla="*/ 57 w 64"/>
                  <a:gd name="T5" fmla="*/ 0 h 54"/>
                  <a:gd name="T6" fmla="*/ 64 w 64"/>
                  <a:gd name="T7" fmla="*/ 6 h 54"/>
                  <a:gd name="T8" fmla="*/ 64 w 64"/>
                  <a:gd name="T9" fmla="*/ 18 h 54"/>
                  <a:gd name="T10" fmla="*/ 41 w 64"/>
                  <a:gd name="T11" fmla="*/ 18 h 54"/>
                  <a:gd name="T12" fmla="*/ 36 w 64"/>
                  <a:gd name="T13" fmla="*/ 26 h 54"/>
                  <a:gd name="T14" fmla="*/ 28 w 64"/>
                  <a:gd name="T15" fmla="*/ 30 h 54"/>
                  <a:gd name="T16" fmla="*/ 26 w 64"/>
                  <a:gd name="T17" fmla="*/ 31 h 54"/>
                  <a:gd name="T18" fmla="*/ 23 w 64"/>
                  <a:gd name="T19" fmla="*/ 37 h 54"/>
                  <a:gd name="T20" fmla="*/ 21 w 64"/>
                  <a:gd name="T21" fmla="*/ 43 h 54"/>
                  <a:gd name="T22" fmla="*/ 20 w 64"/>
                  <a:gd name="T23" fmla="*/ 47 h 54"/>
                  <a:gd name="T24" fmla="*/ 14 w 64"/>
                  <a:gd name="T25" fmla="*/ 53 h 54"/>
                  <a:gd name="T26" fmla="*/ 9 w 64"/>
                  <a:gd name="T27" fmla="*/ 54 h 54"/>
                  <a:gd name="T28" fmla="*/ 2 w 64"/>
                  <a:gd name="T29" fmla="*/ 52 h 54"/>
                  <a:gd name="T30" fmla="*/ 0 w 64"/>
                  <a:gd name="T31" fmla="*/ 47 h 54"/>
                  <a:gd name="T32" fmla="*/ 0 w 64"/>
                  <a:gd name="T33" fmla="*/ 43 h 54"/>
                  <a:gd name="T34" fmla="*/ 0 w 64"/>
                  <a:gd name="T35" fmla="*/ 42 h 54"/>
                  <a:gd name="T36" fmla="*/ 5 w 64"/>
                  <a:gd name="T37" fmla="*/ 31 h 54"/>
                  <a:gd name="T38" fmla="*/ 10 w 64"/>
                  <a:gd name="T39" fmla="*/ 22 h 54"/>
                  <a:gd name="T40" fmla="*/ 14 w 64"/>
                  <a:gd name="T41" fmla="*/ 15 h 54"/>
                  <a:gd name="T42" fmla="*/ 20 w 64"/>
                  <a:gd name="T43" fmla="*/ 10 h 54"/>
                  <a:gd name="T44" fmla="*/ 26 w 64"/>
                  <a:gd name="T45" fmla="*/ 5 h 54"/>
                  <a:gd name="T46" fmla="*/ 35 w 64"/>
                  <a:gd name="T47" fmla="*/ 1 h 54"/>
                  <a:gd name="T48" fmla="*/ 43 w 64"/>
                  <a:gd name="T49" fmla="*/ 0 h 54"/>
                  <a:gd name="T50" fmla="*/ 57 w 64"/>
                  <a:gd name="T51" fmla="*/ 0 h 54"/>
                  <a:gd name="T52" fmla="*/ 61 w 64"/>
                  <a:gd name="T53" fmla="*/ 0 h 54"/>
                  <a:gd name="T54" fmla="*/ 64 w 64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4" h="54">
                    <a:moveTo>
                      <a:pt x="64" y="0"/>
                    </a:moveTo>
                    <a:lnTo>
                      <a:pt x="64" y="6"/>
                    </a:lnTo>
                    <a:lnTo>
                      <a:pt x="57" y="0"/>
                    </a:lnTo>
                    <a:lnTo>
                      <a:pt x="64" y="6"/>
                    </a:lnTo>
                    <a:lnTo>
                      <a:pt x="64" y="18"/>
                    </a:lnTo>
                    <a:lnTo>
                      <a:pt x="41" y="18"/>
                    </a:lnTo>
                    <a:lnTo>
                      <a:pt x="36" y="26"/>
                    </a:lnTo>
                    <a:lnTo>
                      <a:pt x="28" y="30"/>
                    </a:lnTo>
                    <a:lnTo>
                      <a:pt x="26" y="31"/>
                    </a:lnTo>
                    <a:lnTo>
                      <a:pt x="23" y="37"/>
                    </a:lnTo>
                    <a:lnTo>
                      <a:pt x="21" y="43"/>
                    </a:lnTo>
                    <a:lnTo>
                      <a:pt x="20" y="47"/>
                    </a:lnTo>
                    <a:lnTo>
                      <a:pt x="14" y="53"/>
                    </a:lnTo>
                    <a:lnTo>
                      <a:pt x="9" y="54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5" y="31"/>
                    </a:lnTo>
                    <a:lnTo>
                      <a:pt x="10" y="22"/>
                    </a:lnTo>
                    <a:lnTo>
                      <a:pt x="14" y="15"/>
                    </a:lnTo>
                    <a:lnTo>
                      <a:pt x="20" y="10"/>
                    </a:lnTo>
                    <a:lnTo>
                      <a:pt x="26" y="5"/>
                    </a:lnTo>
                    <a:lnTo>
                      <a:pt x="35" y="1"/>
                    </a:lnTo>
                    <a:lnTo>
                      <a:pt x="43" y="0"/>
                    </a:lnTo>
                    <a:lnTo>
                      <a:pt x="57" y="0"/>
                    </a:lnTo>
                    <a:lnTo>
                      <a:pt x="61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4" name="Freeform 472"/>
              <p:cNvSpPr>
                <a:spLocks/>
              </p:cNvSpPr>
              <p:nvPr/>
            </p:nvSpPr>
            <p:spPr bwMode="auto">
              <a:xfrm>
                <a:off x="674" y="1368"/>
                <a:ext cx="1" cy="59"/>
              </a:xfrm>
              <a:custGeom>
                <a:avLst/>
                <a:gdLst>
                  <a:gd name="T0" fmla="*/ 5 w 6"/>
                  <a:gd name="T1" fmla="*/ 72 h 292"/>
                  <a:gd name="T2" fmla="*/ 0 w 6"/>
                  <a:gd name="T3" fmla="*/ 72 h 292"/>
                  <a:gd name="T4" fmla="*/ 0 w 6"/>
                  <a:gd name="T5" fmla="*/ 0 h 292"/>
                  <a:gd name="T6" fmla="*/ 2 w 6"/>
                  <a:gd name="T7" fmla="*/ 7 h 292"/>
                  <a:gd name="T8" fmla="*/ 4 w 6"/>
                  <a:gd name="T9" fmla="*/ 17 h 292"/>
                  <a:gd name="T10" fmla="*/ 5 w 6"/>
                  <a:gd name="T11" fmla="*/ 26 h 292"/>
                  <a:gd name="T12" fmla="*/ 6 w 6"/>
                  <a:gd name="T13" fmla="*/ 36 h 292"/>
                  <a:gd name="T14" fmla="*/ 5 w 6"/>
                  <a:gd name="T15" fmla="*/ 45 h 292"/>
                  <a:gd name="T16" fmla="*/ 5 w 6"/>
                  <a:gd name="T17" fmla="*/ 53 h 292"/>
                  <a:gd name="T18" fmla="*/ 5 w 6"/>
                  <a:gd name="T19" fmla="*/ 62 h 292"/>
                  <a:gd name="T20" fmla="*/ 5 w 6"/>
                  <a:gd name="T21" fmla="*/ 72 h 292"/>
                  <a:gd name="T22" fmla="*/ 4 w 6"/>
                  <a:gd name="T23" fmla="*/ 78 h 292"/>
                  <a:gd name="T24" fmla="*/ 0 w 6"/>
                  <a:gd name="T25" fmla="*/ 82 h 292"/>
                  <a:gd name="T26" fmla="*/ 0 w 6"/>
                  <a:gd name="T27" fmla="*/ 289 h 292"/>
                  <a:gd name="T28" fmla="*/ 0 w 6"/>
                  <a:gd name="T29" fmla="*/ 290 h 292"/>
                  <a:gd name="T30" fmla="*/ 0 w 6"/>
                  <a:gd name="T31" fmla="*/ 292 h 292"/>
                  <a:gd name="T32" fmla="*/ 0 w 6"/>
                  <a:gd name="T33" fmla="*/ 72 h 292"/>
                  <a:gd name="T34" fmla="*/ 5 w 6"/>
                  <a:gd name="T35" fmla="*/ 7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" h="292">
                    <a:moveTo>
                      <a:pt x="5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2" y="7"/>
                    </a:lnTo>
                    <a:lnTo>
                      <a:pt x="4" y="17"/>
                    </a:lnTo>
                    <a:lnTo>
                      <a:pt x="5" y="26"/>
                    </a:lnTo>
                    <a:lnTo>
                      <a:pt x="6" y="36"/>
                    </a:lnTo>
                    <a:lnTo>
                      <a:pt x="5" y="45"/>
                    </a:lnTo>
                    <a:lnTo>
                      <a:pt x="5" y="53"/>
                    </a:lnTo>
                    <a:lnTo>
                      <a:pt x="5" y="62"/>
                    </a:lnTo>
                    <a:lnTo>
                      <a:pt x="5" y="72"/>
                    </a:lnTo>
                    <a:lnTo>
                      <a:pt x="4" y="78"/>
                    </a:lnTo>
                    <a:lnTo>
                      <a:pt x="0" y="82"/>
                    </a:lnTo>
                    <a:lnTo>
                      <a:pt x="0" y="289"/>
                    </a:lnTo>
                    <a:lnTo>
                      <a:pt x="0" y="290"/>
                    </a:lnTo>
                    <a:lnTo>
                      <a:pt x="0" y="292"/>
                    </a:lnTo>
                    <a:lnTo>
                      <a:pt x="0" y="72"/>
                    </a:lnTo>
                    <a:lnTo>
                      <a:pt x="5" y="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5" name="Freeform 473"/>
              <p:cNvSpPr>
                <a:spLocks/>
              </p:cNvSpPr>
              <p:nvPr/>
            </p:nvSpPr>
            <p:spPr bwMode="auto">
              <a:xfrm>
                <a:off x="662" y="1356"/>
                <a:ext cx="12" cy="72"/>
              </a:xfrm>
              <a:custGeom>
                <a:avLst/>
                <a:gdLst>
                  <a:gd name="T0" fmla="*/ 57 w 57"/>
                  <a:gd name="T1" fmla="*/ 133 h 358"/>
                  <a:gd name="T2" fmla="*/ 50 w 57"/>
                  <a:gd name="T3" fmla="*/ 133 h 358"/>
                  <a:gd name="T4" fmla="*/ 57 w 57"/>
                  <a:gd name="T5" fmla="*/ 133 h 358"/>
                  <a:gd name="T6" fmla="*/ 57 w 57"/>
                  <a:gd name="T7" fmla="*/ 353 h 358"/>
                  <a:gd name="T8" fmla="*/ 51 w 57"/>
                  <a:gd name="T9" fmla="*/ 357 h 358"/>
                  <a:gd name="T10" fmla="*/ 45 w 57"/>
                  <a:gd name="T11" fmla="*/ 358 h 358"/>
                  <a:gd name="T12" fmla="*/ 39 w 57"/>
                  <a:gd name="T13" fmla="*/ 356 h 358"/>
                  <a:gd name="T14" fmla="*/ 37 w 57"/>
                  <a:gd name="T15" fmla="*/ 350 h 358"/>
                  <a:gd name="T16" fmla="*/ 37 w 57"/>
                  <a:gd name="T17" fmla="*/ 177 h 358"/>
                  <a:gd name="T18" fmla="*/ 36 w 57"/>
                  <a:gd name="T19" fmla="*/ 170 h 358"/>
                  <a:gd name="T20" fmla="*/ 36 w 57"/>
                  <a:gd name="T21" fmla="*/ 163 h 358"/>
                  <a:gd name="T22" fmla="*/ 35 w 57"/>
                  <a:gd name="T23" fmla="*/ 155 h 358"/>
                  <a:gd name="T24" fmla="*/ 35 w 57"/>
                  <a:gd name="T25" fmla="*/ 149 h 358"/>
                  <a:gd name="T26" fmla="*/ 36 w 57"/>
                  <a:gd name="T27" fmla="*/ 135 h 358"/>
                  <a:gd name="T28" fmla="*/ 42 w 57"/>
                  <a:gd name="T29" fmla="*/ 127 h 358"/>
                  <a:gd name="T30" fmla="*/ 42 w 57"/>
                  <a:gd name="T31" fmla="*/ 80 h 358"/>
                  <a:gd name="T32" fmla="*/ 35 w 57"/>
                  <a:gd name="T33" fmla="*/ 67 h 358"/>
                  <a:gd name="T34" fmla="*/ 28 w 57"/>
                  <a:gd name="T35" fmla="*/ 55 h 358"/>
                  <a:gd name="T36" fmla="*/ 23 w 57"/>
                  <a:gd name="T37" fmla="*/ 42 h 358"/>
                  <a:gd name="T38" fmla="*/ 21 w 57"/>
                  <a:gd name="T39" fmla="*/ 31 h 358"/>
                  <a:gd name="T40" fmla="*/ 11 w 57"/>
                  <a:gd name="T41" fmla="*/ 29 h 358"/>
                  <a:gd name="T42" fmla="*/ 6 w 57"/>
                  <a:gd name="T43" fmla="*/ 23 h 358"/>
                  <a:gd name="T44" fmla="*/ 0 w 57"/>
                  <a:gd name="T45" fmla="*/ 23 h 358"/>
                  <a:gd name="T46" fmla="*/ 0 w 57"/>
                  <a:gd name="T47" fmla="*/ 10 h 358"/>
                  <a:gd name="T48" fmla="*/ 9 w 57"/>
                  <a:gd name="T49" fmla="*/ 19 h 358"/>
                  <a:gd name="T50" fmla="*/ 0 w 57"/>
                  <a:gd name="T51" fmla="*/ 10 h 358"/>
                  <a:gd name="T52" fmla="*/ 0 w 57"/>
                  <a:gd name="T53" fmla="*/ 0 h 358"/>
                  <a:gd name="T54" fmla="*/ 8 w 57"/>
                  <a:gd name="T55" fmla="*/ 0 h 358"/>
                  <a:gd name="T56" fmla="*/ 14 w 57"/>
                  <a:gd name="T57" fmla="*/ 2 h 358"/>
                  <a:gd name="T58" fmla="*/ 18 w 57"/>
                  <a:gd name="T59" fmla="*/ 4 h 358"/>
                  <a:gd name="T60" fmla="*/ 23 w 57"/>
                  <a:gd name="T61" fmla="*/ 12 h 358"/>
                  <a:gd name="T62" fmla="*/ 31 w 57"/>
                  <a:gd name="T63" fmla="*/ 14 h 358"/>
                  <a:gd name="T64" fmla="*/ 37 w 57"/>
                  <a:gd name="T65" fmla="*/ 20 h 358"/>
                  <a:gd name="T66" fmla="*/ 41 w 57"/>
                  <a:gd name="T67" fmla="*/ 29 h 358"/>
                  <a:gd name="T68" fmla="*/ 42 w 57"/>
                  <a:gd name="T69" fmla="*/ 39 h 358"/>
                  <a:gd name="T70" fmla="*/ 51 w 57"/>
                  <a:gd name="T71" fmla="*/ 49 h 358"/>
                  <a:gd name="T72" fmla="*/ 57 w 57"/>
                  <a:gd name="T73" fmla="*/ 61 h 358"/>
                  <a:gd name="T74" fmla="*/ 57 w 57"/>
                  <a:gd name="T75" fmla="*/ 133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" h="358">
                    <a:moveTo>
                      <a:pt x="57" y="133"/>
                    </a:moveTo>
                    <a:lnTo>
                      <a:pt x="50" y="133"/>
                    </a:lnTo>
                    <a:lnTo>
                      <a:pt x="57" y="133"/>
                    </a:lnTo>
                    <a:lnTo>
                      <a:pt x="57" y="353"/>
                    </a:lnTo>
                    <a:lnTo>
                      <a:pt x="51" y="357"/>
                    </a:lnTo>
                    <a:lnTo>
                      <a:pt x="45" y="358"/>
                    </a:lnTo>
                    <a:lnTo>
                      <a:pt x="39" y="356"/>
                    </a:lnTo>
                    <a:lnTo>
                      <a:pt x="37" y="350"/>
                    </a:lnTo>
                    <a:lnTo>
                      <a:pt x="37" y="177"/>
                    </a:lnTo>
                    <a:lnTo>
                      <a:pt x="36" y="170"/>
                    </a:lnTo>
                    <a:lnTo>
                      <a:pt x="36" y="163"/>
                    </a:lnTo>
                    <a:lnTo>
                      <a:pt x="35" y="155"/>
                    </a:lnTo>
                    <a:lnTo>
                      <a:pt x="35" y="149"/>
                    </a:lnTo>
                    <a:lnTo>
                      <a:pt x="36" y="135"/>
                    </a:lnTo>
                    <a:lnTo>
                      <a:pt x="42" y="127"/>
                    </a:lnTo>
                    <a:lnTo>
                      <a:pt x="42" y="80"/>
                    </a:lnTo>
                    <a:lnTo>
                      <a:pt x="35" y="67"/>
                    </a:lnTo>
                    <a:lnTo>
                      <a:pt x="28" y="55"/>
                    </a:lnTo>
                    <a:lnTo>
                      <a:pt x="23" y="42"/>
                    </a:lnTo>
                    <a:lnTo>
                      <a:pt x="21" y="31"/>
                    </a:lnTo>
                    <a:lnTo>
                      <a:pt x="11" y="29"/>
                    </a:lnTo>
                    <a:lnTo>
                      <a:pt x="6" y="23"/>
                    </a:lnTo>
                    <a:lnTo>
                      <a:pt x="0" y="23"/>
                    </a:lnTo>
                    <a:lnTo>
                      <a:pt x="0" y="10"/>
                    </a:lnTo>
                    <a:lnTo>
                      <a:pt x="9" y="19"/>
                    </a:lnTo>
                    <a:lnTo>
                      <a:pt x="0" y="10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8" y="4"/>
                    </a:lnTo>
                    <a:lnTo>
                      <a:pt x="23" y="12"/>
                    </a:lnTo>
                    <a:lnTo>
                      <a:pt x="31" y="14"/>
                    </a:lnTo>
                    <a:lnTo>
                      <a:pt x="37" y="20"/>
                    </a:lnTo>
                    <a:lnTo>
                      <a:pt x="41" y="29"/>
                    </a:lnTo>
                    <a:lnTo>
                      <a:pt x="42" y="39"/>
                    </a:lnTo>
                    <a:lnTo>
                      <a:pt x="51" y="49"/>
                    </a:lnTo>
                    <a:lnTo>
                      <a:pt x="57" y="61"/>
                    </a:lnTo>
                    <a:lnTo>
                      <a:pt x="57" y="1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6" name="Freeform 474"/>
              <p:cNvSpPr>
                <a:spLocks/>
              </p:cNvSpPr>
              <p:nvPr/>
            </p:nvSpPr>
            <p:spPr bwMode="auto">
              <a:xfrm>
                <a:off x="650" y="1356"/>
                <a:ext cx="12" cy="11"/>
              </a:xfrm>
              <a:custGeom>
                <a:avLst/>
                <a:gdLst>
                  <a:gd name="T0" fmla="*/ 64 w 64"/>
                  <a:gd name="T1" fmla="*/ 0 h 57"/>
                  <a:gd name="T2" fmla="*/ 64 w 64"/>
                  <a:gd name="T3" fmla="*/ 10 h 57"/>
                  <a:gd name="T4" fmla="*/ 54 w 64"/>
                  <a:gd name="T5" fmla="*/ 0 h 57"/>
                  <a:gd name="T6" fmla="*/ 64 w 64"/>
                  <a:gd name="T7" fmla="*/ 10 h 57"/>
                  <a:gd name="T8" fmla="*/ 64 w 64"/>
                  <a:gd name="T9" fmla="*/ 23 h 57"/>
                  <a:gd name="T10" fmla="*/ 38 w 64"/>
                  <a:gd name="T11" fmla="*/ 23 h 57"/>
                  <a:gd name="T12" fmla="*/ 36 w 64"/>
                  <a:gd name="T13" fmla="*/ 29 h 57"/>
                  <a:gd name="T14" fmla="*/ 28 w 64"/>
                  <a:gd name="T15" fmla="*/ 31 h 57"/>
                  <a:gd name="T16" fmla="*/ 25 w 64"/>
                  <a:gd name="T17" fmla="*/ 34 h 57"/>
                  <a:gd name="T18" fmla="*/ 22 w 64"/>
                  <a:gd name="T19" fmla="*/ 40 h 57"/>
                  <a:gd name="T20" fmla="*/ 20 w 64"/>
                  <a:gd name="T21" fmla="*/ 45 h 57"/>
                  <a:gd name="T22" fmla="*/ 20 w 64"/>
                  <a:gd name="T23" fmla="*/ 51 h 57"/>
                  <a:gd name="T24" fmla="*/ 13 w 64"/>
                  <a:gd name="T25" fmla="*/ 56 h 57"/>
                  <a:gd name="T26" fmla="*/ 7 w 64"/>
                  <a:gd name="T27" fmla="*/ 57 h 57"/>
                  <a:gd name="T28" fmla="*/ 1 w 64"/>
                  <a:gd name="T29" fmla="*/ 55 h 57"/>
                  <a:gd name="T30" fmla="*/ 0 w 64"/>
                  <a:gd name="T31" fmla="*/ 49 h 57"/>
                  <a:gd name="T32" fmla="*/ 0 w 64"/>
                  <a:gd name="T33" fmla="*/ 47 h 57"/>
                  <a:gd name="T34" fmla="*/ 0 w 64"/>
                  <a:gd name="T35" fmla="*/ 45 h 57"/>
                  <a:gd name="T36" fmla="*/ 4 w 64"/>
                  <a:gd name="T37" fmla="*/ 34 h 57"/>
                  <a:gd name="T38" fmla="*/ 9 w 64"/>
                  <a:gd name="T39" fmla="*/ 25 h 57"/>
                  <a:gd name="T40" fmla="*/ 12 w 64"/>
                  <a:gd name="T41" fmla="*/ 16 h 57"/>
                  <a:gd name="T42" fmla="*/ 20 w 64"/>
                  <a:gd name="T43" fmla="*/ 12 h 57"/>
                  <a:gd name="T44" fmla="*/ 25 w 64"/>
                  <a:gd name="T45" fmla="*/ 5 h 57"/>
                  <a:gd name="T46" fmla="*/ 33 w 64"/>
                  <a:gd name="T47" fmla="*/ 3 h 57"/>
                  <a:gd name="T48" fmla="*/ 42 w 64"/>
                  <a:gd name="T49" fmla="*/ 0 h 57"/>
                  <a:gd name="T50" fmla="*/ 54 w 64"/>
                  <a:gd name="T51" fmla="*/ 0 h 57"/>
                  <a:gd name="T52" fmla="*/ 59 w 64"/>
                  <a:gd name="T53" fmla="*/ 0 h 57"/>
                  <a:gd name="T54" fmla="*/ 64 w 64"/>
                  <a:gd name="T55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4" h="57">
                    <a:moveTo>
                      <a:pt x="64" y="0"/>
                    </a:moveTo>
                    <a:lnTo>
                      <a:pt x="64" y="10"/>
                    </a:lnTo>
                    <a:lnTo>
                      <a:pt x="54" y="0"/>
                    </a:lnTo>
                    <a:lnTo>
                      <a:pt x="64" y="10"/>
                    </a:lnTo>
                    <a:lnTo>
                      <a:pt x="64" y="23"/>
                    </a:lnTo>
                    <a:lnTo>
                      <a:pt x="38" y="23"/>
                    </a:lnTo>
                    <a:lnTo>
                      <a:pt x="36" y="29"/>
                    </a:lnTo>
                    <a:lnTo>
                      <a:pt x="28" y="31"/>
                    </a:lnTo>
                    <a:lnTo>
                      <a:pt x="25" y="34"/>
                    </a:lnTo>
                    <a:lnTo>
                      <a:pt x="22" y="40"/>
                    </a:lnTo>
                    <a:lnTo>
                      <a:pt x="20" y="45"/>
                    </a:lnTo>
                    <a:lnTo>
                      <a:pt x="20" y="51"/>
                    </a:lnTo>
                    <a:lnTo>
                      <a:pt x="13" y="56"/>
                    </a:lnTo>
                    <a:lnTo>
                      <a:pt x="7" y="57"/>
                    </a:lnTo>
                    <a:lnTo>
                      <a:pt x="1" y="55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4" y="34"/>
                    </a:lnTo>
                    <a:lnTo>
                      <a:pt x="9" y="25"/>
                    </a:lnTo>
                    <a:lnTo>
                      <a:pt x="12" y="16"/>
                    </a:lnTo>
                    <a:lnTo>
                      <a:pt x="20" y="12"/>
                    </a:lnTo>
                    <a:lnTo>
                      <a:pt x="25" y="5"/>
                    </a:lnTo>
                    <a:lnTo>
                      <a:pt x="33" y="3"/>
                    </a:lnTo>
                    <a:lnTo>
                      <a:pt x="42" y="0"/>
                    </a:lnTo>
                    <a:lnTo>
                      <a:pt x="54" y="0"/>
                    </a:lnTo>
                    <a:lnTo>
                      <a:pt x="59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7" name="Freeform 475"/>
              <p:cNvSpPr>
                <a:spLocks/>
              </p:cNvSpPr>
              <p:nvPr/>
            </p:nvSpPr>
            <p:spPr bwMode="auto">
              <a:xfrm>
                <a:off x="702" y="1775"/>
                <a:ext cx="86" cy="6"/>
              </a:xfrm>
              <a:custGeom>
                <a:avLst/>
                <a:gdLst>
                  <a:gd name="T0" fmla="*/ 416 w 426"/>
                  <a:gd name="T1" fmla="*/ 33 h 33"/>
                  <a:gd name="T2" fmla="*/ 422 w 426"/>
                  <a:gd name="T3" fmla="*/ 30 h 33"/>
                  <a:gd name="T4" fmla="*/ 426 w 426"/>
                  <a:gd name="T5" fmla="*/ 24 h 33"/>
                  <a:gd name="T6" fmla="*/ 425 w 426"/>
                  <a:gd name="T7" fmla="*/ 18 h 33"/>
                  <a:gd name="T8" fmla="*/ 421 w 426"/>
                  <a:gd name="T9" fmla="*/ 13 h 33"/>
                  <a:gd name="T10" fmla="*/ 418 w 426"/>
                  <a:gd name="T11" fmla="*/ 12 h 33"/>
                  <a:gd name="T12" fmla="*/ 416 w 426"/>
                  <a:gd name="T13" fmla="*/ 13 h 33"/>
                  <a:gd name="T14" fmla="*/ 397 w 426"/>
                  <a:gd name="T15" fmla="*/ 8 h 33"/>
                  <a:gd name="T16" fmla="*/ 379 w 426"/>
                  <a:gd name="T17" fmla="*/ 7 h 33"/>
                  <a:gd name="T18" fmla="*/ 360 w 426"/>
                  <a:gd name="T19" fmla="*/ 5 h 33"/>
                  <a:gd name="T20" fmla="*/ 342 w 426"/>
                  <a:gd name="T21" fmla="*/ 5 h 33"/>
                  <a:gd name="T22" fmla="*/ 322 w 426"/>
                  <a:gd name="T23" fmla="*/ 5 h 33"/>
                  <a:gd name="T24" fmla="*/ 303 w 426"/>
                  <a:gd name="T25" fmla="*/ 7 h 33"/>
                  <a:gd name="T26" fmla="*/ 285 w 426"/>
                  <a:gd name="T27" fmla="*/ 7 h 33"/>
                  <a:gd name="T28" fmla="*/ 267 w 426"/>
                  <a:gd name="T29" fmla="*/ 8 h 33"/>
                  <a:gd name="T30" fmla="*/ 255 w 426"/>
                  <a:gd name="T31" fmla="*/ 5 h 33"/>
                  <a:gd name="T32" fmla="*/ 244 w 426"/>
                  <a:gd name="T33" fmla="*/ 4 h 33"/>
                  <a:gd name="T34" fmla="*/ 233 w 426"/>
                  <a:gd name="T35" fmla="*/ 2 h 33"/>
                  <a:gd name="T36" fmla="*/ 222 w 426"/>
                  <a:gd name="T37" fmla="*/ 2 h 33"/>
                  <a:gd name="T38" fmla="*/ 52 w 426"/>
                  <a:gd name="T39" fmla="*/ 2 h 33"/>
                  <a:gd name="T40" fmla="*/ 39 w 426"/>
                  <a:gd name="T41" fmla="*/ 0 h 33"/>
                  <a:gd name="T42" fmla="*/ 27 w 426"/>
                  <a:gd name="T43" fmla="*/ 0 h 33"/>
                  <a:gd name="T44" fmla="*/ 16 w 426"/>
                  <a:gd name="T45" fmla="*/ 3 h 33"/>
                  <a:gd name="T46" fmla="*/ 5 w 426"/>
                  <a:gd name="T47" fmla="*/ 9 h 33"/>
                  <a:gd name="T48" fmla="*/ 0 w 426"/>
                  <a:gd name="T49" fmla="*/ 15 h 33"/>
                  <a:gd name="T50" fmla="*/ 3 w 426"/>
                  <a:gd name="T51" fmla="*/ 23 h 33"/>
                  <a:gd name="T52" fmla="*/ 8 w 426"/>
                  <a:gd name="T53" fmla="*/ 26 h 33"/>
                  <a:gd name="T54" fmla="*/ 18 w 426"/>
                  <a:gd name="T55" fmla="*/ 25 h 33"/>
                  <a:gd name="T56" fmla="*/ 25 w 426"/>
                  <a:gd name="T57" fmla="*/ 21 h 33"/>
                  <a:gd name="T58" fmla="*/ 33 w 426"/>
                  <a:gd name="T59" fmla="*/ 21 h 33"/>
                  <a:gd name="T60" fmla="*/ 42 w 426"/>
                  <a:gd name="T61" fmla="*/ 20 h 33"/>
                  <a:gd name="T62" fmla="*/ 52 w 426"/>
                  <a:gd name="T63" fmla="*/ 21 h 33"/>
                  <a:gd name="T64" fmla="*/ 222 w 426"/>
                  <a:gd name="T65" fmla="*/ 21 h 33"/>
                  <a:gd name="T66" fmla="*/ 233 w 426"/>
                  <a:gd name="T67" fmla="*/ 21 h 33"/>
                  <a:gd name="T68" fmla="*/ 244 w 426"/>
                  <a:gd name="T69" fmla="*/ 24 h 33"/>
                  <a:gd name="T70" fmla="*/ 255 w 426"/>
                  <a:gd name="T71" fmla="*/ 25 h 33"/>
                  <a:gd name="T72" fmla="*/ 267 w 426"/>
                  <a:gd name="T73" fmla="*/ 26 h 33"/>
                  <a:gd name="T74" fmla="*/ 283 w 426"/>
                  <a:gd name="T75" fmla="*/ 25 h 33"/>
                  <a:gd name="T76" fmla="*/ 302 w 426"/>
                  <a:gd name="T77" fmla="*/ 25 h 33"/>
                  <a:gd name="T78" fmla="*/ 321 w 426"/>
                  <a:gd name="T79" fmla="*/ 24 h 33"/>
                  <a:gd name="T80" fmla="*/ 339 w 426"/>
                  <a:gd name="T81" fmla="*/ 24 h 33"/>
                  <a:gd name="T82" fmla="*/ 357 w 426"/>
                  <a:gd name="T83" fmla="*/ 24 h 33"/>
                  <a:gd name="T84" fmla="*/ 375 w 426"/>
                  <a:gd name="T85" fmla="*/ 25 h 33"/>
                  <a:gd name="T86" fmla="*/ 394 w 426"/>
                  <a:gd name="T87" fmla="*/ 26 h 33"/>
                  <a:gd name="T88" fmla="*/ 412 w 426"/>
                  <a:gd name="T89" fmla="*/ 30 h 33"/>
                  <a:gd name="T90" fmla="*/ 414 w 426"/>
                  <a:gd name="T91" fmla="*/ 31 h 33"/>
                  <a:gd name="T92" fmla="*/ 416 w 426"/>
                  <a:gd name="T93" fmla="*/ 33 h 33"/>
                  <a:gd name="T94" fmla="*/ 5 w 426"/>
                  <a:gd name="T95" fmla="*/ 9 h 33"/>
                  <a:gd name="T96" fmla="*/ 416 w 426"/>
                  <a:gd name="T9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26" h="33">
                    <a:moveTo>
                      <a:pt x="416" y="33"/>
                    </a:moveTo>
                    <a:lnTo>
                      <a:pt x="422" y="30"/>
                    </a:lnTo>
                    <a:lnTo>
                      <a:pt x="426" y="24"/>
                    </a:lnTo>
                    <a:lnTo>
                      <a:pt x="425" y="18"/>
                    </a:lnTo>
                    <a:lnTo>
                      <a:pt x="421" y="13"/>
                    </a:lnTo>
                    <a:lnTo>
                      <a:pt x="418" y="12"/>
                    </a:lnTo>
                    <a:lnTo>
                      <a:pt x="416" y="13"/>
                    </a:lnTo>
                    <a:lnTo>
                      <a:pt x="397" y="8"/>
                    </a:lnTo>
                    <a:lnTo>
                      <a:pt x="379" y="7"/>
                    </a:lnTo>
                    <a:lnTo>
                      <a:pt x="360" y="5"/>
                    </a:lnTo>
                    <a:lnTo>
                      <a:pt x="342" y="5"/>
                    </a:lnTo>
                    <a:lnTo>
                      <a:pt x="322" y="5"/>
                    </a:lnTo>
                    <a:lnTo>
                      <a:pt x="303" y="7"/>
                    </a:lnTo>
                    <a:lnTo>
                      <a:pt x="285" y="7"/>
                    </a:lnTo>
                    <a:lnTo>
                      <a:pt x="267" y="8"/>
                    </a:lnTo>
                    <a:lnTo>
                      <a:pt x="255" y="5"/>
                    </a:lnTo>
                    <a:lnTo>
                      <a:pt x="244" y="4"/>
                    </a:lnTo>
                    <a:lnTo>
                      <a:pt x="233" y="2"/>
                    </a:lnTo>
                    <a:lnTo>
                      <a:pt x="222" y="2"/>
                    </a:lnTo>
                    <a:lnTo>
                      <a:pt x="52" y="2"/>
                    </a:lnTo>
                    <a:lnTo>
                      <a:pt x="39" y="0"/>
                    </a:lnTo>
                    <a:lnTo>
                      <a:pt x="27" y="0"/>
                    </a:lnTo>
                    <a:lnTo>
                      <a:pt x="16" y="3"/>
                    </a:lnTo>
                    <a:lnTo>
                      <a:pt x="5" y="9"/>
                    </a:lnTo>
                    <a:lnTo>
                      <a:pt x="0" y="15"/>
                    </a:lnTo>
                    <a:lnTo>
                      <a:pt x="3" y="23"/>
                    </a:lnTo>
                    <a:lnTo>
                      <a:pt x="8" y="26"/>
                    </a:lnTo>
                    <a:lnTo>
                      <a:pt x="18" y="25"/>
                    </a:lnTo>
                    <a:lnTo>
                      <a:pt x="25" y="21"/>
                    </a:lnTo>
                    <a:lnTo>
                      <a:pt x="33" y="21"/>
                    </a:lnTo>
                    <a:lnTo>
                      <a:pt x="42" y="20"/>
                    </a:lnTo>
                    <a:lnTo>
                      <a:pt x="52" y="21"/>
                    </a:lnTo>
                    <a:lnTo>
                      <a:pt x="222" y="21"/>
                    </a:lnTo>
                    <a:lnTo>
                      <a:pt x="233" y="21"/>
                    </a:lnTo>
                    <a:lnTo>
                      <a:pt x="244" y="24"/>
                    </a:lnTo>
                    <a:lnTo>
                      <a:pt x="255" y="25"/>
                    </a:lnTo>
                    <a:lnTo>
                      <a:pt x="267" y="26"/>
                    </a:lnTo>
                    <a:lnTo>
                      <a:pt x="283" y="25"/>
                    </a:lnTo>
                    <a:lnTo>
                      <a:pt x="302" y="25"/>
                    </a:lnTo>
                    <a:lnTo>
                      <a:pt x="321" y="24"/>
                    </a:lnTo>
                    <a:lnTo>
                      <a:pt x="339" y="24"/>
                    </a:lnTo>
                    <a:lnTo>
                      <a:pt x="357" y="24"/>
                    </a:lnTo>
                    <a:lnTo>
                      <a:pt x="375" y="25"/>
                    </a:lnTo>
                    <a:lnTo>
                      <a:pt x="394" y="26"/>
                    </a:lnTo>
                    <a:lnTo>
                      <a:pt x="412" y="30"/>
                    </a:lnTo>
                    <a:lnTo>
                      <a:pt x="414" y="31"/>
                    </a:lnTo>
                    <a:lnTo>
                      <a:pt x="416" y="33"/>
                    </a:lnTo>
                    <a:lnTo>
                      <a:pt x="5" y="9"/>
                    </a:lnTo>
                    <a:lnTo>
                      <a:pt x="416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8" name="Freeform 476"/>
              <p:cNvSpPr>
                <a:spLocks/>
              </p:cNvSpPr>
              <p:nvPr/>
            </p:nvSpPr>
            <p:spPr bwMode="auto">
              <a:xfrm>
                <a:off x="451" y="1777"/>
                <a:ext cx="81" cy="6"/>
              </a:xfrm>
              <a:custGeom>
                <a:avLst/>
                <a:gdLst>
                  <a:gd name="T0" fmla="*/ 394 w 405"/>
                  <a:gd name="T1" fmla="*/ 32 h 32"/>
                  <a:gd name="T2" fmla="*/ 401 w 405"/>
                  <a:gd name="T3" fmla="*/ 29 h 32"/>
                  <a:gd name="T4" fmla="*/ 405 w 405"/>
                  <a:gd name="T5" fmla="*/ 21 h 32"/>
                  <a:gd name="T6" fmla="*/ 401 w 405"/>
                  <a:gd name="T7" fmla="*/ 14 h 32"/>
                  <a:gd name="T8" fmla="*/ 394 w 405"/>
                  <a:gd name="T9" fmla="*/ 11 h 32"/>
                  <a:gd name="T10" fmla="*/ 309 w 405"/>
                  <a:gd name="T11" fmla="*/ 11 h 32"/>
                  <a:gd name="T12" fmla="*/ 296 w 405"/>
                  <a:gd name="T13" fmla="*/ 10 h 32"/>
                  <a:gd name="T14" fmla="*/ 285 w 405"/>
                  <a:gd name="T15" fmla="*/ 9 h 32"/>
                  <a:gd name="T16" fmla="*/ 274 w 405"/>
                  <a:gd name="T17" fmla="*/ 8 h 32"/>
                  <a:gd name="T18" fmla="*/ 264 w 405"/>
                  <a:gd name="T19" fmla="*/ 6 h 32"/>
                  <a:gd name="T20" fmla="*/ 253 w 405"/>
                  <a:gd name="T21" fmla="*/ 4 h 32"/>
                  <a:gd name="T22" fmla="*/ 243 w 405"/>
                  <a:gd name="T23" fmla="*/ 3 h 32"/>
                  <a:gd name="T24" fmla="*/ 232 w 405"/>
                  <a:gd name="T25" fmla="*/ 3 h 32"/>
                  <a:gd name="T26" fmla="*/ 222 w 405"/>
                  <a:gd name="T27" fmla="*/ 3 h 32"/>
                  <a:gd name="T28" fmla="*/ 204 w 405"/>
                  <a:gd name="T29" fmla="*/ 2 h 32"/>
                  <a:gd name="T30" fmla="*/ 187 w 405"/>
                  <a:gd name="T31" fmla="*/ 2 h 32"/>
                  <a:gd name="T32" fmla="*/ 170 w 405"/>
                  <a:gd name="T33" fmla="*/ 0 h 32"/>
                  <a:gd name="T34" fmla="*/ 152 w 405"/>
                  <a:gd name="T35" fmla="*/ 0 h 32"/>
                  <a:gd name="T36" fmla="*/ 134 w 405"/>
                  <a:gd name="T37" fmla="*/ 0 h 32"/>
                  <a:gd name="T38" fmla="*/ 117 w 405"/>
                  <a:gd name="T39" fmla="*/ 0 h 32"/>
                  <a:gd name="T40" fmla="*/ 99 w 405"/>
                  <a:gd name="T41" fmla="*/ 0 h 32"/>
                  <a:gd name="T42" fmla="*/ 84 w 405"/>
                  <a:gd name="T43" fmla="*/ 4 h 32"/>
                  <a:gd name="T44" fmla="*/ 74 w 405"/>
                  <a:gd name="T45" fmla="*/ 4 h 32"/>
                  <a:gd name="T46" fmla="*/ 66 w 405"/>
                  <a:gd name="T47" fmla="*/ 5 h 32"/>
                  <a:gd name="T48" fmla="*/ 56 w 405"/>
                  <a:gd name="T49" fmla="*/ 5 h 32"/>
                  <a:gd name="T50" fmla="*/ 47 w 405"/>
                  <a:gd name="T51" fmla="*/ 6 h 32"/>
                  <a:gd name="T52" fmla="*/ 37 w 405"/>
                  <a:gd name="T53" fmla="*/ 6 h 32"/>
                  <a:gd name="T54" fmla="*/ 29 w 405"/>
                  <a:gd name="T55" fmla="*/ 6 h 32"/>
                  <a:gd name="T56" fmla="*/ 20 w 405"/>
                  <a:gd name="T57" fmla="*/ 6 h 32"/>
                  <a:gd name="T58" fmla="*/ 11 w 405"/>
                  <a:gd name="T59" fmla="*/ 8 h 32"/>
                  <a:gd name="T60" fmla="*/ 3 w 405"/>
                  <a:gd name="T61" fmla="*/ 10 h 32"/>
                  <a:gd name="T62" fmla="*/ 0 w 405"/>
                  <a:gd name="T63" fmla="*/ 18 h 32"/>
                  <a:gd name="T64" fmla="*/ 3 w 405"/>
                  <a:gd name="T65" fmla="*/ 24 h 32"/>
                  <a:gd name="T66" fmla="*/ 11 w 405"/>
                  <a:gd name="T67" fmla="*/ 28 h 32"/>
                  <a:gd name="T68" fmla="*/ 27 w 405"/>
                  <a:gd name="T69" fmla="*/ 26 h 32"/>
                  <a:gd name="T70" fmla="*/ 45 w 405"/>
                  <a:gd name="T71" fmla="*/ 26 h 32"/>
                  <a:gd name="T72" fmla="*/ 61 w 405"/>
                  <a:gd name="T73" fmla="*/ 25 h 32"/>
                  <a:gd name="T74" fmla="*/ 78 w 405"/>
                  <a:gd name="T75" fmla="*/ 25 h 32"/>
                  <a:gd name="T76" fmla="*/ 94 w 405"/>
                  <a:gd name="T77" fmla="*/ 24 h 32"/>
                  <a:gd name="T78" fmla="*/ 112 w 405"/>
                  <a:gd name="T79" fmla="*/ 23 h 32"/>
                  <a:gd name="T80" fmla="*/ 129 w 405"/>
                  <a:gd name="T81" fmla="*/ 23 h 32"/>
                  <a:gd name="T82" fmla="*/ 146 w 405"/>
                  <a:gd name="T83" fmla="*/ 23 h 32"/>
                  <a:gd name="T84" fmla="*/ 162 w 405"/>
                  <a:gd name="T85" fmla="*/ 23 h 32"/>
                  <a:gd name="T86" fmla="*/ 180 w 405"/>
                  <a:gd name="T87" fmla="*/ 23 h 32"/>
                  <a:gd name="T88" fmla="*/ 196 w 405"/>
                  <a:gd name="T89" fmla="*/ 23 h 32"/>
                  <a:gd name="T90" fmla="*/ 213 w 405"/>
                  <a:gd name="T91" fmla="*/ 23 h 32"/>
                  <a:gd name="T92" fmla="*/ 228 w 405"/>
                  <a:gd name="T93" fmla="*/ 23 h 32"/>
                  <a:gd name="T94" fmla="*/ 244 w 405"/>
                  <a:gd name="T95" fmla="*/ 25 h 32"/>
                  <a:gd name="T96" fmla="*/ 261 w 405"/>
                  <a:gd name="T97" fmla="*/ 28 h 32"/>
                  <a:gd name="T98" fmla="*/ 280 w 405"/>
                  <a:gd name="T99" fmla="*/ 31 h 32"/>
                  <a:gd name="T100" fmla="*/ 286 w 405"/>
                  <a:gd name="T101" fmla="*/ 31 h 32"/>
                  <a:gd name="T102" fmla="*/ 294 w 405"/>
                  <a:gd name="T103" fmla="*/ 31 h 32"/>
                  <a:gd name="T104" fmla="*/ 301 w 405"/>
                  <a:gd name="T105" fmla="*/ 31 h 32"/>
                  <a:gd name="T106" fmla="*/ 309 w 405"/>
                  <a:gd name="T107" fmla="*/ 32 h 32"/>
                  <a:gd name="T108" fmla="*/ 394 w 405"/>
                  <a:gd name="T10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405" h="32">
                    <a:moveTo>
                      <a:pt x="394" y="32"/>
                    </a:moveTo>
                    <a:lnTo>
                      <a:pt x="401" y="29"/>
                    </a:lnTo>
                    <a:lnTo>
                      <a:pt x="405" y="21"/>
                    </a:lnTo>
                    <a:lnTo>
                      <a:pt x="401" y="14"/>
                    </a:lnTo>
                    <a:lnTo>
                      <a:pt x="394" y="11"/>
                    </a:lnTo>
                    <a:lnTo>
                      <a:pt x="309" y="11"/>
                    </a:lnTo>
                    <a:lnTo>
                      <a:pt x="296" y="10"/>
                    </a:lnTo>
                    <a:lnTo>
                      <a:pt x="285" y="9"/>
                    </a:lnTo>
                    <a:lnTo>
                      <a:pt x="274" y="8"/>
                    </a:lnTo>
                    <a:lnTo>
                      <a:pt x="264" y="6"/>
                    </a:lnTo>
                    <a:lnTo>
                      <a:pt x="253" y="4"/>
                    </a:lnTo>
                    <a:lnTo>
                      <a:pt x="243" y="3"/>
                    </a:lnTo>
                    <a:lnTo>
                      <a:pt x="232" y="3"/>
                    </a:lnTo>
                    <a:lnTo>
                      <a:pt x="222" y="3"/>
                    </a:lnTo>
                    <a:lnTo>
                      <a:pt x="204" y="2"/>
                    </a:lnTo>
                    <a:lnTo>
                      <a:pt x="187" y="2"/>
                    </a:lnTo>
                    <a:lnTo>
                      <a:pt x="170" y="0"/>
                    </a:lnTo>
                    <a:lnTo>
                      <a:pt x="152" y="0"/>
                    </a:lnTo>
                    <a:lnTo>
                      <a:pt x="134" y="0"/>
                    </a:lnTo>
                    <a:lnTo>
                      <a:pt x="117" y="0"/>
                    </a:lnTo>
                    <a:lnTo>
                      <a:pt x="99" y="0"/>
                    </a:lnTo>
                    <a:lnTo>
                      <a:pt x="84" y="4"/>
                    </a:lnTo>
                    <a:lnTo>
                      <a:pt x="74" y="4"/>
                    </a:lnTo>
                    <a:lnTo>
                      <a:pt x="66" y="5"/>
                    </a:lnTo>
                    <a:lnTo>
                      <a:pt x="56" y="5"/>
                    </a:lnTo>
                    <a:lnTo>
                      <a:pt x="47" y="6"/>
                    </a:lnTo>
                    <a:lnTo>
                      <a:pt x="37" y="6"/>
                    </a:lnTo>
                    <a:lnTo>
                      <a:pt x="29" y="6"/>
                    </a:lnTo>
                    <a:lnTo>
                      <a:pt x="20" y="6"/>
                    </a:lnTo>
                    <a:lnTo>
                      <a:pt x="11" y="8"/>
                    </a:lnTo>
                    <a:lnTo>
                      <a:pt x="3" y="10"/>
                    </a:lnTo>
                    <a:lnTo>
                      <a:pt x="0" y="18"/>
                    </a:lnTo>
                    <a:lnTo>
                      <a:pt x="3" y="24"/>
                    </a:lnTo>
                    <a:lnTo>
                      <a:pt x="11" y="28"/>
                    </a:lnTo>
                    <a:lnTo>
                      <a:pt x="27" y="26"/>
                    </a:lnTo>
                    <a:lnTo>
                      <a:pt x="45" y="26"/>
                    </a:lnTo>
                    <a:lnTo>
                      <a:pt x="61" y="25"/>
                    </a:lnTo>
                    <a:lnTo>
                      <a:pt x="78" y="25"/>
                    </a:lnTo>
                    <a:lnTo>
                      <a:pt x="94" y="24"/>
                    </a:lnTo>
                    <a:lnTo>
                      <a:pt x="112" y="23"/>
                    </a:lnTo>
                    <a:lnTo>
                      <a:pt x="129" y="23"/>
                    </a:lnTo>
                    <a:lnTo>
                      <a:pt x="146" y="23"/>
                    </a:lnTo>
                    <a:lnTo>
                      <a:pt x="162" y="23"/>
                    </a:lnTo>
                    <a:lnTo>
                      <a:pt x="180" y="23"/>
                    </a:lnTo>
                    <a:lnTo>
                      <a:pt x="196" y="23"/>
                    </a:lnTo>
                    <a:lnTo>
                      <a:pt x="213" y="23"/>
                    </a:lnTo>
                    <a:lnTo>
                      <a:pt x="228" y="23"/>
                    </a:lnTo>
                    <a:lnTo>
                      <a:pt x="244" y="25"/>
                    </a:lnTo>
                    <a:lnTo>
                      <a:pt x="261" y="28"/>
                    </a:lnTo>
                    <a:lnTo>
                      <a:pt x="280" y="31"/>
                    </a:lnTo>
                    <a:lnTo>
                      <a:pt x="286" y="31"/>
                    </a:lnTo>
                    <a:lnTo>
                      <a:pt x="294" y="31"/>
                    </a:lnTo>
                    <a:lnTo>
                      <a:pt x="301" y="31"/>
                    </a:lnTo>
                    <a:lnTo>
                      <a:pt x="309" y="32"/>
                    </a:lnTo>
                    <a:lnTo>
                      <a:pt x="394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09" name="Freeform 477"/>
              <p:cNvSpPr>
                <a:spLocks/>
              </p:cNvSpPr>
              <p:nvPr/>
            </p:nvSpPr>
            <p:spPr bwMode="auto">
              <a:xfrm>
                <a:off x="396" y="1480"/>
                <a:ext cx="45" cy="7"/>
              </a:xfrm>
              <a:custGeom>
                <a:avLst/>
                <a:gdLst>
                  <a:gd name="T0" fmla="*/ 215 w 224"/>
                  <a:gd name="T1" fmla="*/ 34 h 34"/>
                  <a:gd name="T2" fmla="*/ 221 w 224"/>
                  <a:gd name="T3" fmla="*/ 31 h 34"/>
                  <a:gd name="T4" fmla="*/ 224 w 224"/>
                  <a:gd name="T5" fmla="*/ 25 h 34"/>
                  <a:gd name="T6" fmla="*/ 221 w 224"/>
                  <a:gd name="T7" fmla="*/ 18 h 34"/>
                  <a:gd name="T8" fmla="*/ 215 w 224"/>
                  <a:gd name="T9" fmla="*/ 16 h 34"/>
                  <a:gd name="T10" fmla="*/ 204 w 224"/>
                  <a:gd name="T11" fmla="*/ 15 h 34"/>
                  <a:gd name="T12" fmla="*/ 195 w 224"/>
                  <a:gd name="T13" fmla="*/ 15 h 34"/>
                  <a:gd name="T14" fmla="*/ 187 w 224"/>
                  <a:gd name="T15" fmla="*/ 15 h 34"/>
                  <a:gd name="T16" fmla="*/ 179 w 224"/>
                  <a:gd name="T17" fmla="*/ 15 h 34"/>
                  <a:gd name="T18" fmla="*/ 171 w 224"/>
                  <a:gd name="T19" fmla="*/ 13 h 34"/>
                  <a:gd name="T20" fmla="*/ 162 w 224"/>
                  <a:gd name="T21" fmla="*/ 13 h 34"/>
                  <a:gd name="T22" fmla="*/ 153 w 224"/>
                  <a:gd name="T23" fmla="*/ 11 h 34"/>
                  <a:gd name="T24" fmla="*/ 146 w 224"/>
                  <a:gd name="T25" fmla="*/ 10 h 34"/>
                  <a:gd name="T26" fmla="*/ 135 w 224"/>
                  <a:gd name="T27" fmla="*/ 7 h 34"/>
                  <a:gd name="T28" fmla="*/ 117 w 224"/>
                  <a:gd name="T29" fmla="*/ 5 h 34"/>
                  <a:gd name="T30" fmla="*/ 93 w 224"/>
                  <a:gd name="T31" fmla="*/ 1 h 34"/>
                  <a:gd name="T32" fmla="*/ 68 w 224"/>
                  <a:gd name="T33" fmla="*/ 1 h 34"/>
                  <a:gd name="T34" fmla="*/ 42 w 224"/>
                  <a:gd name="T35" fmla="*/ 0 h 34"/>
                  <a:gd name="T36" fmla="*/ 21 w 224"/>
                  <a:gd name="T37" fmla="*/ 2 h 34"/>
                  <a:gd name="T38" fmla="*/ 5 w 224"/>
                  <a:gd name="T39" fmla="*/ 7 h 34"/>
                  <a:gd name="T40" fmla="*/ 0 w 224"/>
                  <a:gd name="T41" fmla="*/ 16 h 34"/>
                  <a:gd name="T42" fmla="*/ 1 w 224"/>
                  <a:gd name="T43" fmla="*/ 18 h 34"/>
                  <a:gd name="T44" fmla="*/ 5 w 224"/>
                  <a:gd name="T45" fmla="*/ 22 h 34"/>
                  <a:gd name="T46" fmla="*/ 7 w 224"/>
                  <a:gd name="T47" fmla="*/ 23 h 34"/>
                  <a:gd name="T48" fmla="*/ 10 w 224"/>
                  <a:gd name="T49" fmla="*/ 25 h 34"/>
                  <a:gd name="T50" fmla="*/ 25 w 224"/>
                  <a:gd name="T51" fmla="*/ 23 h 34"/>
                  <a:gd name="T52" fmla="*/ 42 w 224"/>
                  <a:gd name="T53" fmla="*/ 23 h 34"/>
                  <a:gd name="T54" fmla="*/ 58 w 224"/>
                  <a:gd name="T55" fmla="*/ 22 h 34"/>
                  <a:gd name="T56" fmla="*/ 75 w 224"/>
                  <a:gd name="T57" fmla="*/ 22 h 34"/>
                  <a:gd name="T58" fmla="*/ 91 w 224"/>
                  <a:gd name="T59" fmla="*/ 22 h 34"/>
                  <a:gd name="T60" fmla="*/ 109 w 224"/>
                  <a:gd name="T61" fmla="*/ 23 h 34"/>
                  <a:gd name="T62" fmla="*/ 125 w 224"/>
                  <a:gd name="T63" fmla="*/ 25 h 34"/>
                  <a:gd name="T64" fmla="*/ 141 w 224"/>
                  <a:gd name="T65" fmla="*/ 30 h 34"/>
                  <a:gd name="T66" fmla="*/ 150 w 224"/>
                  <a:gd name="T67" fmla="*/ 31 h 34"/>
                  <a:gd name="T68" fmla="*/ 160 w 224"/>
                  <a:gd name="T69" fmla="*/ 33 h 34"/>
                  <a:gd name="T70" fmla="*/ 168 w 224"/>
                  <a:gd name="T71" fmla="*/ 33 h 34"/>
                  <a:gd name="T72" fmla="*/ 178 w 224"/>
                  <a:gd name="T73" fmla="*/ 34 h 34"/>
                  <a:gd name="T74" fmla="*/ 187 w 224"/>
                  <a:gd name="T75" fmla="*/ 34 h 34"/>
                  <a:gd name="T76" fmla="*/ 197 w 224"/>
                  <a:gd name="T77" fmla="*/ 34 h 34"/>
                  <a:gd name="T78" fmla="*/ 205 w 224"/>
                  <a:gd name="T79" fmla="*/ 34 h 34"/>
                  <a:gd name="T80" fmla="*/ 215 w 224"/>
                  <a:gd name="T8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24" h="34">
                    <a:moveTo>
                      <a:pt x="215" y="34"/>
                    </a:moveTo>
                    <a:lnTo>
                      <a:pt x="221" y="31"/>
                    </a:lnTo>
                    <a:lnTo>
                      <a:pt x="224" y="25"/>
                    </a:lnTo>
                    <a:lnTo>
                      <a:pt x="221" y="18"/>
                    </a:lnTo>
                    <a:lnTo>
                      <a:pt x="215" y="16"/>
                    </a:lnTo>
                    <a:lnTo>
                      <a:pt x="204" y="15"/>
                    </a:lnTo>
                    <a:lnTo>
                      <a:pt x="195" y="15"/>
                    </a:lnTo>
                    <a:lnTo>
                      <a:pt x="187" y="15"/>
                    </a:lnTo>
                    <a:lnTo>
                      <a:pt x="179" y="15"/>
                    </a:lnTo>
                    <a:lnTo>
                      <a:pt x="171" y="13"/>
                    </a:lnTo>
                    <a:lnTo>
                      <a:pt x="162" y="13"/>
                    </a:lnTo>
                    <a:lnTo>
                      <a:pt x="153" y="11"/>
                    </a:lnTo>
                    <a:lnTo>
                      <a:pt x="146" y="10"/>
                    </a:lnTo>
                    <a:lnTo>
                      <a:pt x="135" y="7"/>
                    </a:lnTo>
                    <a:lnTo>
                      <a:pt x="117" y="5"/>
                    </a:lnTo>
                    <a:lnTo>
                      <a:pt x="93" y="1"/>
                    </a:lnTo>
                    <a:lnTo>
                      <a:pt x="68" y="1"/>
                    </a:lnTo>
                    <a:lnTo>
                      <a:pt x="42" y="0"/>
                    </a:lnTo>
                    <a:lnTo>
                      <a:pt x="21" y="2"/>
                    </a:lnTo>
                    <a:lnTo>
                      <a:pt x="5" y="7"/>
                    </a:lnTo>
                    <a:lnTo>
                      <a:pt x="0" y="16"/>
                    </a:lnTo>
                    <a:lnTo>
                      <a:pt x="1" y="18"/>
                    </a:lnTo>
                    <a:lnTo>
                      <a:pt x="5" y="22"/>
                    </a:lnTo>
                    <a:lnTo>
                      <a:pt x="7" y="23"/>
                    </a:lnTo>
                    <a:lnTo>
                      <a:pt x="10" y="25"/>
                    </a:lnTo>
                    <a:lnTo>
                      <a:pt x="25" y="23"/>
                    </a:lnTo>
                    <a:lnTo>
                      <a:pt x="42" y="23"/>
                    </a:lnTo>
                    <a:lnTo>
                      <a:pt x="58" y="22"/>
                    </a:lnTo>
                    <a:lnTo>
                      <a:pt x="75" y="22"/>
                    </a:lnTo>
                    <a:lnTo>
                      <a:pt x="91" y="22"/>
                    </a:lnTo>
                    <a:lnTo>
                      <a:pt x="109" y="23"/>
                    </a:lnTo>
                    <a:lnTo>
                      <a:pt x="125" y="25"/>
                    </a:lnTo>
                    <a:lnTo>
                      <a:pt x="141" y="30"/>
                    </a:lnTo>
                    <a:lnTo>
                      <a:pt x="150" y="31"/>
                    </a:lnTo>
                    <a:lnTo>
                      <a:pt x="160" y="33"/>
                    </a:lnTo>
                    <a:lnTo>
                      <a:pt x="168" y="33"/>
                    </a:lnTo>
                    <a:lnTo>
                      <a:pt x="178" y="34"/>
                    </a:lnTo>
                    <a:lnTo>
                      <a:pt x="187" y="34"/>
                    </a:lnTo>
                    <a:lnTo>
                      <a:pt x="197" y="34"/>
                    </a:lnTo>
                    <a:lnTo>
                      <a:pt x="205" y="34"/>
                    </a:lnTo>
                    <a:lnTo>
                      <a:pt x="215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0" name="Freeform 478"/>
              <p:cNvSpPr>
                <a:spLocks/>
              </p:cNvSpPr>
              <p:nvPr/>
            </p:nvSpPr>
            <p:spPr bwMode="auto">
              <a:xfrm>
                <a:off x="336" y="1481"/>
                <a:ext cx="38" cy="5"/>
              </a:xfrm>
              <a:custGeom>
                <a:avLst/>
                <a:gdLst>
                  <a:gd name="T0" fmla="*/ 1 w 187"/>
                  <a:gd name="T1" fmla="*/ 3 h 28"/>
                  <a:gd name="T2" fmla="*/ 0 w 187"/>
                  <a:gd name="T3" fmla="*/ 8 h 28"/>
                  <a:gd name="T4" fmla="*/ 0 w 187"/>
                  <a:gd name="T5" fmla="*/ 3 h 28"/>
                  <a:gd name="T6" fmla="*/ 10 w 187"/>
                  <a:gd name="T7" fmla="*/ 0 h 28"/>
                  <a:gd name="T8" fmla="*/ 23 w 187"/>
                  <a:gd name="T9" fmla="*/ 0 h 28"/>
                  <a:gd name="T10" fmla="*/ 37 w 187"/>
                  <a:gd name="T11" fmla="*/ 0 h 28"/>
                  <a:gd name="T12" fmla="*/ 53 w 187"/>
                  <a:gd name="T13" fmla="*/ 1 h 28"/>
                  <a:gd name="T14" fmla="*/ 67 w 187"/>
                  <a:gd name="T15" fmla="*/ 1 h 28"/>
                  <a:gd name="T16" fmla="*/ 80 w 187"/>
                  <a:gd name="T17" fmla="*/ 4 h 28"/>
                  <a:gd name="T18" fmla="*/ 90 w 187"/>
                  <a:gd name="T19" fmla="*/ 5 h 28"/>
                  <a:gd name="T20" fmla="*/ 98 w 187"/>
                  <a:gd name="T21" fmla="*/ 8 h 28"/>
                  <a:gd name="T22" fmla="*/ 102 w 187"/>
                  <a:gd name="T23" fmla="*/ 8 h 28"/>
                  <a:gd name="T24" fmla="*/ 109 w 187"/>
                  <a:gd name="T25" fmla="*/ 8 h 28"/>
                  <a:gd name="T26" fmla="*/ 115 w 187"/>
                  <a:gd name="T27" fmla="*/ 8 h 28"/>
                  <a:gd name="T28" fmla="*/ 121 w 187"/>
                  <a:gd name="T29" fmla="*/ 8 h 28"/>
                  <a:gd name="T30" fmla="*/ 176 w 187"/>
                  <a:gd name="T31" fmla="*/ 8 h 28"/>
                  <a:gd name="T32" fmla="*/ 183 w 187"/>
                  <a:gd name="T33" fmla="*/ 10 h 28"/>
                  <a:gd name="T34" fmla="*/ 187 w 187"/>
                  <a:gd name="T35" fmla="*/ 18 h 28"/>
                  <a:gd name="T36" fmla="*/ 185 w 187"/>
                  <a:gd name="T37" fmla="*/ 24 h 28"/>
                  <a:gd name="T38" fmla="*/ 178 w 187"/>
                  <a:gd name="T39" fmla="*/ 28 h 28"/>
                  <a:gd name="T40" fmla="*/ 121 w 187"/>
                  <a:gd name="T41" fmla="*/ 28 h 28"/>
                  <a:gd name="T42" fmla="*/ 106 w 187"/>
                  <a:gd name="T43" fmla="*/ 26 h 28"/>
                  <a:gd name="T44" fmla="*/ 92 w 187"/>
                  <a:gd name="T45" fmla="*/ 26 h 28"/>
                  <a:gd name="T46" fmla="*/ 77 w 187"/>
                  <a:gd name="T47" fmla="*/ 25 h 28"/>
                  <a:gd name="T48" fmla="*/ 63 w 187"/>
                  <a:gd name="T49" fmla="*/ 25 h 28"/>
                  <a:gd name="T50" fmla="*/ 48 w 187"/>
                  <a:gd name="T51" fmla="*/ 24 h 28"/>
                  <a:gd name="T52" fmla="*/ 35 w 187"/>
                  <a:gd name="T53" fmla="*/ 23 h 28"/>
                  <a:gd name="T54" fmla="*/ 20 w 187"/>
                  <a:gd name="T55" fmla="*/ 23 h 28"/>
                  <a:gd name="T56" fmla="*/ 6 w 187"/>
                  <a:gd name="T57" fmla="*/ 23 h 28"/>
                  <a:gd name="T58" fmla="*/ 4 w 187"/>
                  <a:gd name="T59" fmla="*/ 25 h 28"/>
                  <a:gd name="T60" fmla="*/ 0 w 187"/>
                  <a:gd name="T61" fmla="*/ 28 h 28"/>
                  <a:gd name="T62" fmla="*/ 0 w 187"/>
                  <a:gd name="T63" fmla="*/ 8 h 28"/>
                  <a:gd name="T64" fmla="*/ 1 w 187"/>
                  <a:gd name="T65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7" h="28">
                    <a:moveTo>
                      <a:pt x="1" y="3"/>
                    </a:moveTo>
                    <a:lnTo>
                      <a:pt x="0" y="8"/>
                    </a:lnTo>
                    <a:lnTo>
                      <a:pt x="0" y="3"/>
                    </a:lnTo>
                    <a:lnTo>
                      <a:pt x="10" y="0"/>
                    </a:lnTo>
                    <a:lnTo>
                      <a:pt x="23" y="0"/>
                    </a:lnTo>
                    <a:lnTo>
                      <a:pt x="37" y="0"/>
                    </a:lnTo>
                    <a:lnTo>
                      <a:pt x="53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90" y="5"/>
                    </a:lnTo>
                    <a:lnTo>
                      <a:pt x="98" y="8"/>
                    </a:lnTo>
                    <a:lnTo>
                      <a:pt x="102" y="8"/>
                    </a:lnTo>
                    <a:lnTo>
                      <a:pt x="109" y="8"/>
                    </a:lnTo>
                    <a:lnTo>
                      <a:pt x="115" y="8"/>
                    </a:lnTo>
                    <a:lnTo>
                      <a:pt x="121" y="8"/>
                    </a:lnTo>
                    <a:lnTo>
                      <a:pt x="176" y="8"/>
                    </a:lnTo>
                    <a:lnTo>
                      <a:pt x="183" y="10"/>
                    </a:lnTo>
                    <a:lnTo>
                      <a:pt x="187" y="18"/>
                    </a:lnTo>
                    <a:lnTo>
                      <a:pt x="185" y="24"/>
                    </a:lnTo>
                    <a:lnTo>
                      <a:pt x="178" y="28"/>
                    </a:lnTo>
                    <a:lnTo>
                      <a:pt x="121" y="28"/>
                    </a:lnTo>
                    <a:lnTo>
                      <a:pt x="106" y="26"/>
                    </a:lnTo>
                    <a:lnTo>
                      <a:pt x="92" y="26"/>
                    </a:lnTo>
                    <a:lnTo>
                      <a:pt x="77" y="25"/>
                    </a:lnTo>
                    <a:lnTo>
                      <a:pt x="63" y="25"/>
                    </a:lnTo>
                    <a:lnTo>
                      <a:pt x="48" y="24"/>
                    </a:lnTo>
                    <a:lnTo>
                      <a:pt x="35" y="23"/>
                    </a:lnTo>
                    <a:lnTo>
                      <a:pt x="20" y="23"/>
                    </a:lnTo>
                    <a:lnTo>
                      <a:pt x="6" y="23"/>
                    </a:lnTo>
                    <a:lnTo>
                      <a:pt x="4" y="25"/>
                    </a:lnTo>
                    <a:lnTo>
                      <a:pt x="0" y="28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1" name="Freeform 479"/>
              <p:cNvSpPr>
                <a:spLocks/>
              </p:cNvSpPr>
              <p:nvPr/>
            </p:nvSpPr>
            <p:spPr bwMode="auto">
              <a:xfrm>
                <a:off x="332" y="1481"/>
                <a:ext cx="4" cy="5"/>
              </a:xfrm>
              <a:custGeom>
                <a:avLst/>
                <a:gdLst>
                  <a:gd name="T0" fmla="*/ 24 w 24"/>
                  <a:gd name="T1" fmla="*/ 5 h 25"/>
                  <a:gd name="T2" fmla="*/ 24 w 24"/>
                  <a:gd name="T3" fmla="*/ 12 h 25"/>
                  <a:gd name="T4" fmla="*/ 24 w 24"/>
                  <a:gd name="T5" fmla="*/ 5 h 25"/>
                  <a:gd name="T6" fmla="*/ 24 w 24"/>
                  <a:gd name="T7" fmla="*/ 25 h 25"/>
                  <a:gd name="T8" fmla="*/ 18 w 24"/>
                  <a:gd name="T9" fmla="*/ 25 h 25"/>
                  <a:gd name="T10" fmla="*/ 12 w 24"/>
                  <a:gd name="T11" fmla="*/ 25 h 25"/>
                  <a:gd name="T12" fmla="*/ 3 w 24"/>
                  <a:gd name="T13" fmla="*/ 21 h 25"/>
                  <a:gd name="T14" fmla="*/ 0 w 24"/>
                  <a:gd name="T15" fmla="*/ 13 h 25"/>
                  <a:gd name="T16" fmla="*/ 3 w 24"/>
                  <a:gd name="T17" fmla="*/ 6 h 25"/>
                  <a:gd name="T18" fmla="*/ 13 w 24"/>
                  <a:gd name="T19" fmla="*/ 5 h 25"/>
                  <a:gd name="T20" fmla="*/ 16 w 24"/>
                  <a:gd name="T21" fmla="*/ 1 h 25"/>
                  <a:gd name="T22" fmla="*/ 24 w 24"/>
                  <a:gd name="T23" fmla="*/ 0 h 25"/>
                  <a:gd name="T24" fmla="*/ 24 w 24"/>
                  <a:gd name="T25" fmla="*/ 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5">
                    <a:moveTo>
                      <a:pt x="24" y="5"/>
                    </a:moveTo>
                    <a:lnTo>
                      <a:pt x="24" y="12"/>
                    </a:lnTo>
                    <a:lnTo>
                      <a:pt x="24" y="5"/>
                    </a:lnTo>
                    <a:lnTo>
                      <a:pt x="24" y="25"/>
                    </a:lnTo>
                    <a:lnTo>
                      <a:pt x="18" y="25"/>
                    </a:lnTo>
                    <a:lnTo>
                      <a:pt x="12" y="25"/>
                    </a:lnTo>
                    <a:lnTo>
                      <a:pt x="3" y="21"/>
                    </a:lnTo>
                    <a:lnTo>
                      <a:pt x="0" y="13"/>
                    </a:lnTo>
                    <a:lnTo>
                      <a:pt x="3" y="6"/>
                    </a:lnTo>
                    <a:lnTo>
                      <a:pt x="13" y="5"/>
                    </a:lnTo>
                    <a:lnTo>
                      <a:pt x="16" y="1"/>
                    </a:lnTo>
                    <a:lnTo>
                      <a:pt x="24" y="0"/>
                    </a:lnTo>
                    <a:lnTo>
                      <a:pt x="24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2" name="Freeform 480"/>
              <p:cNvSpPr>
                <a:spLocks/>
              </p:cNvSpPr>
              <p:nvPr/>
            </p:nvSpPr>
            <p:spPr bwMode="auto">
              <a:xfrm>
                <a:off x="246" y="1481"/>
                <a:ext cx="62" cy="6"/>
              </a:xfrm>
              <a:custGeom>
                <a:avLst/>
                <a:gdLst>
                  <a:gd name="T0" fmla="*/ 304 w 313"/>
                  <a:gd name="T1" fmla="*/ 32 h 32"/>
                  <a:gd name="T2" fmla="*/ 309 w 313"/>
                  <a:gd name="T3" fmla="*/ 31 h 32"/>
                  <a:gd name="T4" fmla="*/ 313 w 313"/>
                  <a:gd name="T5" fmla="*/ 29 h 32"/>
                  <a:gd name="T6" fmla="*/ 313 w 313"/>
                  <a:gd name="T7" fmla="*/ 25 h 32"/>
                  <a:gd name="T8" fmla="*/ 313 w 313"/>
                  <a:gd name="T9" fmla="*/ 23 h 32"/>
                  <a:gd name="T10" fmla="*/ 308 w 313"/>
                  <a:gd name="T11" fmla="*/ 16 h 32"/>
                  <a:gd name="T12" fmla="*/ 306 w 313"/>
                  <a:gd name="T13" fmla="*/ 14 h 32"/>
                  <a:gd name="T14" fmla="*/ 298 w 313"/>
                  <a:gd name="T15" fmla="*/ 11 h 32"/>
                  <a:gd name="T16" fmla="*/ 290 w 313"/>
                  <a:gd name="T17" fmla="*/ 10 h 32"/>
                  <a:gd name="T18" fmla="*/ 282 w 313"/>
                  <a:gd name="T19" fmla="*/ 1 h 32"/>
                  <a:gd name="T20" fmla="*/ 269 w 313"/>
                  <a:gd name="T21" fmla="*/ 0 h 32"/>
                  <a:gd name="T22" fmla="*/ 261 w 313"/>
                  <a:gd name="T23" fmla="*/ 0 h 32"/>
                  <a:gd name="T24" fmla="*/ 253 w 313"/>
                  <a:gd name="T25" fmla="*/ 1 h 32"/>
                  <a:gd name="T26" fmla="*/ 246 w 313"/>
                  <a:gd name="T27" fmla="*/ 1 h 32"/>
                  <a:gd name="T28" fmla="*/ 241 w 313"/>
                  <a:gd name="T29" fmla="*/ 3 h 32"/>
                  <a:gd name="T30" fmla="*/ 10 w 313"/>
                  <a:gd name="T31" fmla="*/ 3 h 32"/>
                  <a:gd name="T32" fmla="*/ 3 w 313"/>
                  <a:gd name="T33" fmla="*/ 5 h 32"/>
                  <a:gd name="T34" fmla="*/ 0 w 313"/>
                  <a:gd name="T35" fmla="*/ 13 h 32"/>
                  <a:gd name="T36" fmla="*/ 3 w 313"/>
                  <a:gd name="T37" fmla="*/ 19 h 32"/>
                  <a:gd name="T38" fmla="*/ 10 w 313"/>
                  <a:gd name="T39" fmla="*/ 23 h 32"/>
                  <a:gd name="T40" fmla="*/ 276 w 313"/>
                  <a:gd name="T41" fmla="*/ 23 h 32"/>
                  <a:gd name="T42" fmla="*/ 278 w 313"/>
                  <a:gd name="T43" fmla="*/ 26 h 32"/>
                  <a:gd name="T44" fmla="*/ 284 w 313"/>
                  <a:gd name="T45" fmla="*/ 29 h 32"/>
                  <a:gd name="T46" fmla="*/ 290 w 313"/>
                  <a:gd name="T47" fmla="*/ 30 h 32"/>
                  <a:gd name="T48" fmla="*/ 300 w 313"/>
                  <a:gd name="T49" fmla="*/ 31 h 32"/>
                  <a:gd name="T50" fmla="*/ 304 w 313"/>
                  <a:gd name="T51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3" h="32">
                    <a:moveTo>
                      <a:pt x="304" y="32"/>
                    </a:moveTo>
                    <a:lnTo>
                      <a:pt x="309" y="31"/>
                    </a:lnTo>
                    <a:lnTo>
                      <a:pt x="313" y="29"/>
                    </a:lnTo>
                    <a:lnTo>
                      <a:pt x="313" y="25"/>
                    </a:lnTo>
                    <a:lnTo>
                      <a:pt x="313" y="23"/>
                    </a:lnTo>
                    <a:lnTo>
                      <a:pt x="308" y="16"/>
                    </a:lnTo>
                    <a:lnTo>
                      <a:pt x="306" y="14"/>
                    </a:lnTo>
                    <a:lnTo>
                      <a:pt x="298" y="11"/>
                    </a:lnTo>
                    <a:lnTo>
                      <a:pt x="290" y="10"/>
                    </a:lnTo>
                    <a:lnTo>
                      <a:pt x="282" y="1"/>
                    </a:lnTo>
                    <a:lnTo>
                      <a:pt x="269" y="0"/>
                    </a:lnTo>
                    <a:lnTo>
                      <a:pt x="261" y="0"/>
                    </a:lnTo>
                    <a:lnTo>
                      <a:pt x="253" y="1"/>
                    </a:lnTo>
                    <a:lnTo>
                      <a:pt x="246" y="1"/>
                    </a:lnTo>
                    <a:lnTo>
                      <a:pt x="241" y="3"/>
                    </a:lnTo>
                    <a:lnTo>
                      <a:pt x="10" y="3"/>
                    </a:lnTo>
                    <a:lnTo>
                      <a:pt x="3" y="5"/>
                    </a:lnTo>
                    <a:lnTo>
                      <a:pt x="0" y="13"/>
                    </a:lnTo>
                    <a:lnTo>
                      <a:pt x="3" y="19"/>
                    </a:lnTo>
                    <a:lnTo>
                      <a:pt x="10" y="23"/>
                    </a:lnTo>
                    <a:lnTo>
                      <a:pt x="276" y="23"/>
                    </a:lnTo>
                    <a:lnTo>
                      <a:pt x="278" y="26"/>
                    </a:lnTo>
                    <a:lnTo>
                      <a:pt x="284" y="29"/>
                    </a:lnTo>
                    <a:lnTo>
                      <a:pt x="290" y="30"/>
                    </a:lnTo>
                    <a:lnTo>
                      <a:pt x="300" y="31"/>
                    </a:lnTo>
                    <a:lnTo>
                      <a:pt x="304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3" name="Freeform 481"/>
              <p:cNvSpPr>
                <a:spLocks/>
              </p:cNvSpPr>
              <p:nvPr/>
            </p:nvSpPr>
            <p:spPr bwMode="auto">
              <a:xfrm>
                <a:off x="791" y="1476"/>
                <a:ext cx="34" cy="6"/>
              </a:xfrm>
              <a:custGeom>
                <a:avLst/>
                <a:gdLst>
                  <a:gd name="T0" fmla="*/ 165 w 174"/>
                  <a:gd name="T1" fmla="*/ 23 h 31"/>
                  <a:gd name="T2" fmla="*/ 171 w 174"/>
                  <a:gd name="T3" fmla="*/ 19 h 31"/>
                  <a:gd name="T4" fmla="*/ 174 w 174"/>
                  <a:gd name="T5" fmla="*/ 13 h 31"/>
                  <a:gd name="T6" fmla="*/ 171 w 174"/>
                  <a:gd name="T7" fmla="*/ 5 h 31"/>
                  <a:gd name="T8" fmla="*/ 165 w 174"/>
                  <a:gd name="T9" fmla="*/ 3 h 31"/>
                  <a:gd name="T10" fmla="*/ 156 w 174"/>
                  <a:gd name="T11" fmla="*/ 2 h 31"/>
                  <a:gd name="T12" fmla="*/ 146 w 174"/>
                  <a:gd name="T13" fmla="*/ 2 h 31"/>
                  <a:gd name="T14" fmla="*/ 135 w 174"/>
                  <a:gd name="T15" fmla="*/ 0 h 31"/>
                  <a:gd name="T16" fmla="*/ 125 w 174"/>
                  <a:gd name="T17" fmla="*/ 0 h 31"/>
                  <a:gd name="T18" fmla="*/ 114 w 174"/>
                  <a:gd name="T19" fmla="*/ 0 h 31"/>
                  <a:gd name="T20" fmla="*/ 104 w 174"/>
                  <a:gd name="T21" fmla="*/ 2 h 31"/>
                  <a:gd name="T22" fmla="*/ 94 w 174"/>
                  <a:gd name="T23" fmla="*/ 3 h 31"/>
                  <a:gd name="T24" fmla="*/ 88 w 174"/>
                  <a:gd name="T25" fmla="*/ 7 h 31"/>
                  <a:gd name="T26" fmla="*/ 79 w 174"/>
                  <a:gd name="T27" fmla="*/ 5 h 31"/>
                  <a:gd name="T28" fmla="*/ 68 w 174"/>
                  <a:gd name="T29" fmla="*/ 5 h 31"/>
                  <a:gd name="T30" fmla="*/ 53 w 174"/>
                  <a:gd name="T31" fmla="*/ 4 h 31"/>
                  <a:gd name="T32" fmla="*/ 38 w 174"/>
                  <a:gd name="T33" fmla="*/ 5 h 31"/>
                  <a:gd name="T34" fmla="*/ 23 w 174"/>
                  <a:gd name="T35" fmla="*/ 5 h 31"/>
                  <a:gd name="T36" fmla="*/ 11 w 174"/>
                  <a:gd name="T37" fmla="*/ 9 h 31"/>
                  <a:gd name="T38" fmla="*/ 2 w 174"/>
                  <a:gd name="T39" fmla="*/ 14 h 31"/>
                  <a:gd name="T40" fmla="*/ 0 w 174"/>
                  <a:gd name="T41" fmla="*/ 23 h 31"/>
                  <a:gd name="T42" fmla="*/ 1 w 174"/>
                  <a:gd name="T43" fmla="*/ 28 h 31"/>
                  <a:gd name="T44" fmla="*/ 7 w 174"/>
                  <a:gd name="T45" fmla="*/ 31 h 31"/>
                  <a:gd name="T46" fmla="*/ 13 w 174"/>
                  <a:gd name="T47" fmla="*/ 31 h 31"/>
                  <a:gd name="T48" fmla="*/ 20 w 174"/>
                  <a:gd name="T49" fmla="*/ 28 h 31"/>
                  <a:gd name="T50" fmla="*/ 26 w 174"/>
                  <a:gd name="T51" fmla="*/ 28 h 31"/>
                  <a:gd name="T52" fmla="*/ 37 w 174"/>
                  <a:gd name="T53" fmla="*/ 28 h 31"/>
                  <a:gd name="T54" fmla="*/ 49 w 174"/>
                  <a:gd name="T55" fmla="*/ 26 h 31"/>
                  <a:gd name="T56" fmla="*/ 63 w 174"/>
                  <a:gd name="T57" fmla="*/ 25 h 31"/>
                  <a:gd name="T58" fmla="*/ 75 w 174"/>
                  <a:gd name="T59" fmla="*/ 23 h 31"/>
                  <a:gd name="T60" fmla="*/ 89 w 174"/>
                  <a:gd name="T61" fmla="*/ 22 h 31"/>
                  <a:gd name="T62" fmla="*/ 99 w 174"/>
                  <a:gd name="T63" fmla="*/ 20 h 31"/>
                  <a:gd name="T64" fmla="*/ 108 w 174"/>
                  <a:gd name="T65" fmla="*/ 20 h 31"/>
                  <a:gd name="T66" fmla="*/ 114 w 174"/>
                  <a:gd name="T67" fmla="*/ 20 h 31"/>
                  <a:gd name="T68" fmla="*/ 121 w 174"/>
                  <a:gd name="T69" fmla="*/ 20 h 31"/>
                  <a:gd name="T70" fmla="*/ 129 w 174"/>
                  <a:gd name="T71" fmla="*/ 20 h 31"/>
                  <a:gd name="T72" fmla="*/ 136 w 174"/>
                  <a:gd name="T73" fmla="*/ 22 h 31"/>
                  <a:gd name="T74" fmla="*/ 142 w 174"/>
                  <a:gd name="T75" fmla="*/ 22 h 31"/>
                  <a:gd name="T76" fmla="*/ 150 w 174"/>
                  <a:gd name="T77" fmla="*/ 22 h 31"/>
                  <a:gd name="T78" fmla="*/ 157 w 174"/>
                  <a:gd name="T79" fmla="*/ 22 h 31"/>
                  <a:gd name="T80" fmla="*/ 165 w 174"/>
                  <a:gd name="T81" fmla="*/ 23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4" h="31">
                    <a:moveTo>
                      <a:pt x="165" y="23"/>
                    </a:moveTo>
                    <a:lnTo>
                      <a:pt x="171" y="19"/>
                    </a:lnTo>
                    <a:lnTo>
                      <a:pt x="174" y="13"/>
                    </a:lnTo>
                    <a:lnTo>
                      <a:pt x="171" y="5"/>
                    </a:lnTo>
                    <a:lnTo>
                      <a:pt x="165" y="3"/>
                    </a:lnTo>
                    <a:lnTo>
                      <a:pt x="156" y="2"/>
                    </a:lnTo>
                    <a:lnTo>
                      <a:pt x="146" y="2"/>
                    </a:lnTo>
                    <a:lnTo>
                      <a:pt x="135" y="0"/>
                    </a:lnTo>
                    <a:lnTo>
                      <a:pt x="125" y="0"/>
                    </a:lnTo>
                    <a:lnTo>
                      <a:pt x="114" y="0"/>
                    </a:lnTo>
                    <a:lnTo>
                      <a:pt x="104" y="2"/>
                    </a:lnTo>
                    <a:lnTo>
                      <a:pt x="94" y="3"/>
                    </a:lnTo>
                    <a:lnTo>
                      <a:pt x="88" y="7"/>
                    </a:lnTo>
                    <a:lnTo>
                      <a:pt x="79" y="5"/>
                    </a:lnTo>
                    <a:lnTo>
                      <a:pt x="68" y="5"/>
                    </a:lnTo>
                    <a:lnTo>
                      <a:pt x="53" y="4"/>
                    </a:lnTo>
                    <a:lnTo>
                      <a:pt x="38" y="5"/>
                    </a:lnTo>
                    <a:lnTo>
                      <a:pt x="23" y="5"/>
                    </a:lnTo>
                    <a:lnTo>
                      <a:pt x="11" y="9"/>
                    </a:lnTo>
                    <a:lnTo>
                      <a:pt x="2" y="14"/>
                    </a:lnTo>
                    <a:lnTo>
                      <a:pt x="0" y="23"/>
                    </a:lnTo>
                    <a:lnTo>
                      <a:pt x="1" y="28"/>
                    </a:lnTo>
                    <a:lnTo>
                      <a:pt x="7" y="31"/>
                    </a:lnTo>
                    <a:lnTo>
                      <a:pt x="13" y="31"/>
                    </a:lnTo>
                    <a:lnTo>
                      <a:pt x="20" y="28"/>
                    </a:lnTo>
                    <a:lnTo>
                      <a:pt x="26" y="28"/>
                    </a:lnTo>
                    <a:lnTo>
                      <a:pt x="37" y="28"/>
                    </a:lnTo>
                    <a:lnTo>
                      <a:pt x="49" y="26"/>
                    </a:lnTo>
                    <a:lnTo>
                      <a:pt x="63" y="25"/>
                    </a:lnTo>
                    <a:lnTo>
                      <a:pt x="75" y="23"/>
                    </a:lnTo>
                    <a:lnTo>
                      <a:pt x="89" y="22"/>
                    </a:lnTo>
                    <a:lnTo>
                      <a:pt x="99" y="20"/>
                    </a:lnTo>
                    <a:lnTo>
                      <a:pt x="108" y="20"/>
                    </a:lnTo>
                    <a:lnTo>
                      <a:pt x="114" y="20"/>
                    </a:lnTo>
                    <a:lnTo>
                      <a:pt x="121" y="20"/>
                    </a:lnTo>
                    <a:lnTo>
                      <a:pt x="129" y="20"/>
                    </a:lnTo>
                    <a:lnTo>
                      <a:pt x="136" y="22"/>
                    </a:lnTo>
                    <a:lnTo>
                      <a:pt x="142" y="22"/>
                    </a:lnTo>
                    <a:lnTo>
                      <a:pt x="150" y="22"/>
                    </a:lnTo>
                    <a:lnTo>
                      <a:pt x="157" y="22"/>
                    </a:lnTo>
                    <a:lnTo>
                      <a:pt x="165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4" name="Freeform 482"/>
              <p:cNvSpPr>
                <a:spLocks/>
              </p:cNvSpPr>
              <p:nvPr/>
            </p:nvSpPr>
            <p:spPr bwMode="auto">
              <a:xfrm>
                <a:off x="842" y="1478"/>
                <a:ext cx="47" cy="5"/>
              </a:xfrm>
              <a:custGeom>
                <a:avLst/>
                <a:gdLst>
                  <a:gd name="T0" fmla="*/ 226 w 237"/>
                  <a:gd name="T1" fmla="*/ 23 h 26"/>
                  <a:gd name="T2" fmla="*/ 233 w 237"/>
                  <a:gd name="T3" fmla="*/ 19 h 26"/>
                  <a:gd name="T4" fmla="*/ 237 w 237"/>
                  <a:gd name="T5" fmla="*/ 12 h 26"/>
                  <a:gd name="T6" fmla="*/ 233 w 237"/>
                  <a:gd name="T7" fmla="*/ 4 h 26"/>
                  <a:gd name="T8" fmla="*/ 226 w 237"/>
                  <a:gd name="T9" fmla="*/ 2 h 26"/>
                  <a:gd name="T10" fmla="*/ 215 w 237"/>
                  <a:gd name="T11" fmla="*/ 0 h 26"/>
                  <a:gd name="T12" fmla="*/ 205 w 237"/>
                  <a:gd name="T13" fmla="*/ 0 h 26"/>
                  <a:gd name="T14" fmla="*/ 194 w 237"/>
                  <a:gd name="T15" fmla="*/ 0 h 26"/>
                  <a:gd name="T16" fmla="*/ 184 w 237"/>
                  <a:gd name="T17" fmla="*/ 2 h 26"/>
                  <a:gd name="T18" fmla="*/ 175 w 237"/>
                  <a:gd name="T19" fmla="*/ 2 h 26"/>
                  <a:gd name="T20" fmla="*/ 169 w 237"/>
                  <a:gd name="T21" fmla="*/ 4 h 26"/>
                  <a:gd name="T22" fmla="*/ 163 w 237"/>
                  <a:gd name="T23" fmla="*/ 5 h 26"/>
                  <a:gd name="T24" fmla="*/ 155 w 237"/>
                  <a:gd name="T25" fmla="*/ 7 h 26"/>
                  <a:gd name="T26" fmla="*/ 11 w 237"/>
                  <a:gd name="T27" fmla="*/ 7 h 26"/>
                  <a:gd name="T28" fmla="*/ 3 w 237"/>
                  <a:gd name="T29" fmla="*/ 9 h 26"/>
                  <a:gd name="T30" fmla="*/ 0 w 237"/>
                  <a:gd name="T31" fmla="*/ 16 h 26"/>
                  <a:gd name="T32" fmla="*/ 3 w 237"/>
                  <a:gd name="T33" fmla="*/ 23 h 26"/>
                  <a:gd name="T34" fmla="*/ 11 w 237"/>
                  <a:gd name="T35" fmla="*/ 26 h 26"/>
                  <a:gd name="T36" fmla="*/ 155 w 237"/>
                  <a:gd name="T37" fmla="*/ 26 h 26"/>
                  <a:gd name="T38" fmla="*/ 163 w 237"/>
                  <a:gd name="T39" fmla="*/ 25 h 26"/>
                  <a:gd name="T40" fmla="*/ 171 w 237"/>
                  <a:gd name="T41" fmla="*/ 24 h 26"/>
                  <a:gd name="T42" fmla="*/ 179 w 237"/>
                  <a:gd name="T43" fmla="*/ 23 h 26"/>
                  <a:gd name="T44" fmla="*/ 187 w 237"/>
                  <a:gd name="T45" fmla="*/ 23 h 26"/>
                  <a:gd name="T46" fmla="*/ 196 w 237"/>
                  <a:gd name="T47" fmla="*/ 21 h 26"/>
                  <a:gd name="T48" fmla="*/ 206 w 237"/>
                  <a:gd name="T49" fmla="*/ 21 h 26"/>
                  <a:gd name="T50" fmla="*/ 216 w 237"/>
                  <a:gd name="T51" fmla="*/ 21 h 26"/>
                  <a:gd name="T52" fmla="*/ 226 w 237"/>
                  <a:gd name="T53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7" h="26">
                    <a:moveTo>
                      <a:pt x="226" y="23"/>
                    </a:moveTo>
                    <a:lnTo>
                      <a:pt x="233" y="19"/>
                    </a:lnTo>
                    <a:lnTo>
                      <a:pt x="237" y="12"/>
                    </a:lnTo>
                    <a:lnTo>
                      <a:pt x="233" y="4"/>
                    </a:lnTo>
                    <a:lnTo>
                      <a:pt x="226" y="2"/>
                    </a:lnTo>
                    <a:lnTo>
                      <a:pt x="215" y="0"/>
                    </a:lnTo>
                    <a:lnTo>
                      <a:pt x="205" y="0"/>
                    </a:lnTo>
                    <a:lnTo>
                      <a:pt x="194" y="0"/>
                    </a:lnTo>
                    <a:lnTo>
                      <a:pt x="184" y="2"/>
                    </a:lnTo>
                    <a:lnTo>
                      <a:pt x="175" y="2"/>
                    </a:lnTo>
                    <a:lnTo>
                      <a:pt x="169" y="4"/>
                    </a:lnTo>
                    <a:lnTo>
                      <a:pt x="163" y="5"/>
                    </a:lnTo>
                    <a:lnTo>
                      <a:pt x="155" y="7"/>
                    </a:lnTo>
                    <a:lnTo>
                      <a:pt x="11" y="7"/>
                    </a:lnTo>
                    <a:lnTo>
                      <a:pt x="3" y="9"/>
                    </a:lnTo>
                    <a:lnTo>
                      <a:pt x="0" y="16"/>
                    </a:lnTo>
                    <a:lnTo>
                      <a:pt x="3" y="23"/>
                    </a:lnTo>
                    <a:lnTo>
                      <a:pt x="11" y="26"/>
                    </a:lnTo>
                    <a:lnTo>
                      <a:pt x="155" y="26"/>
                    </a:lnTo>
                    <a:lnTo>
                      <a:pt x="163" y="25"/>
                    </a:lnTo>
                    <a:lnTo>
                      <a:pt x="171" y="24"/>
                    </a:lnTo>
                    <a:lnTo>
                      <a:pt x="179" y="23"/>
                    </a:lnTo>
                    <a:lnTo>
                      <a:pt x="187" y="23"/>
                    </a:lnTo>
                    <a:lnTo>
                      <a:pt x="196" y="21"/>
                    </a:lnTo>
                    <a:lnTo>
                      <a:pt x="206" y="21"/>
                    </a:lnTo>
                    <a:lnTo>
                      <a:pt x="216" y="21"/>
                    </a:lnTo>
                    <a:lnTo>
                      <a:pt x="226" y="2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5" name="Freeform 483"/>
              <p:cNvSpPr>
                <a:spLocks/>
              </p:cNvSpPr>
              <p:nvPr/>
            </p:nvSpPr>
            <p:spPr bwMode="auto">
              <a:xfrm>
                <a:off x="915" y="1477"/>
                <a:ext cx="56" cy="6"/>
              </a:xfrm>
              <a:custGeom>
                <a:avLst/>
                <a:gdLst>
                  <a:gd name="T0" fmla="*/ 273 w 282"/>
                  <a:gd name="T1" fmla="*/ 21 h 29"/>
                  <a:gd name="T2" fmla="*/ 279 w 282"/>
                  <a:gd name="T3" fmla="*/ 17 h 29"/>
                  <a:gd name="T4" fmla="*/ 282 w 282"/>
                  <a:gd name="T5" fmla="*/ 10 h 29"/>
                  <a:gd name="T6" fmla="*/ 279 w 282"/>
                  <a:gd name="T7" fmla="*/ 2 h 29"/>
                  <a:gd name="T8" fmla="*/ 273 w 282"/>
                  <a:gd name="T9" fmla="*/ 0 h 29"/>
                  <a:gd name="T10" fmla="*/ 264 w 282"/>
                  <a:gd name="T11" fmla="*/ 0 h 29"/>
                  <a:gd name="T12" fmla="*/ 257 w 282"/>
                  <a:gd name="T13" fmla="*/ 0 h 29"/>
                  <a:gd name="T14" fmla="*/ 248 w 282"/>
                  <a:gd name="T15" fmla="*/ 0 h 29"/>
                  <a:gd name="T16" fmla="*/ 241 w 282"/>
                  <a:gd name="T17" fmla="*/ 1 h 29"/>
                  <a:gd name="T18" fmla="*/ 232 w 282"/>
                  <a:gd name="T19" fmla="*/ 1 h 29"/>
                  <a:gd name="T20" fmla="*/ 223 w 282"/>
                  <a:gd name="T21" fmla="*/ 3 h 29"/>
                  <a:gd name="T22" fmla="*/ 216 w 282"/>
                  <a:gd name="T23" fmla="*/ 6 h 29"/>
                  <a:gd name="T24" fmla="*/ 210 w 282"/>
                  <a:gd name="T25" fmla="*/ 10 h 29"/>
                  <a:gd name="T26" fmla="*/ 10 w 282"/>
                  <a:gd name="T27" fmla="*/ 10 h 29"/>
                  <a:gd name="T28" fmla="*/ 3 w 282"/>
                  <a:gd name="T29" fmla="*/ 12 h 29"/>
                  <a:gd name="T30" fmla="*/ 0 w 282"/>
                  <a:gd name="T31" fmla="*/ 19 h 29"/>
                  <a:gd name="T32" fmla="*/ 3 w 282"/>
                  <a:gd name="T33" fmla="*/ 26 h 29"/>
                  <a:gd name="T34" fmla="*/ 10 w 282"/>
                  <a:gd name="T35" fmla="*/ 29 h 29"/>
                  <a:gd name="T36" fmla="*/ 175 w 282"/>
                  <a:gd name="T37" fmla="*/ 29 h 29"/>
                  <a:gd name="T38" fmla="*/ 184 w 282"/>
                  <a:gd name="T39" fmla="*/ 29 h 29"/>
                  <a:gd name="T40" fmla="*/ 192 w 282"/>
                  <a:gd name="T41" fmla="*/ 29 h 29"/>
                  <a:gd name="T42" fmla="*/ 201 w 282"/>
                  <a:gd name="T43" fmla="*/ 29 h 29"/>
                  <a:gd name="T44" fmla="*/ 210 w 282"/>
                  <a:gd name="T45" fmla="*/ 29 h 29"/>
                  <a:gd name="T46" fmla="*/ 216 w 282"/>
                  <a:gd name="T47" fmla="*/ 27 h 29"/>
                  <a:gd name="T48" fmla="*/ 222 w 282"/>
                  <a:gd name="T49" fmla="*/ 26 h 29"/>
                  <a:gd name="T50" fmla="*/ 233 w 282"/>
                  <a:gd name="T51" fmla="*/ 22 h 29"/>
                  <a:gd name="T52" fmla="*/ 246 w 282"/>
                  <a:gd name="T53" fmla="*/ 21 h 29"/>
                  <a:gd name="T54" fmla="*/ 252 w 282"/>
                  <a:gd name="T55" fmla="*/ 21 h 29"/>
                  <a:gd name="T56" fmla="*/ 258 w 282"/>
                  <a:gd name="T57" fmla="*/ 21 h 29"/>
                  <a:gd name="T58" fmla="*/ 266 w 282"/>
                  <a:gd name="T59" fmla="*/ 21 h 29"/>
                  <a:gd name="T60" fmla="*/ 273 w 282"/>
                  <a:gd name="T6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29">
                    <a:moveTo>
                      <a:pt x="273" y="21"/>
                    </a:moveTo>
                    <a:lnTo>
                      <a:pt x="279" y="17"/>
                    </a:lnTo>
                    <a:lnTo>
                      <a:pt x="282" y="10"/>
                    </a:lnTo>
                    <a:lnTo>
                      <a:pt x="279" y="2"/>
                    </a:lnTo>
                    <a:lnTo>
                      <a:pt x="273" y="0"/>
                    </a:lnTo>
                    <a:lnTo>
                      <a:pt x="264" y="0"/>
                    </a:lnTo>
                    <a:lnTo>
                      <a:pt x="257" y="0"/>
                    </a:lnTo>
                    <a:lnTo>
                      <a:pt x="248" y="0"/>
                    </a:lnTo>
                    <a:lnTo>
                      <a:pt x="241" y="1"/>
                    </a:lnTo>
                    <a:lnTo>
                      <a:pt x="232" y="1"/>
                    </a:lnTo>
                    <a:lnTo>
                      <a:pt x="223" y="3"/>
                    </a:lnTo>
                    <a:lnTo>
                      <a:pt x="216" y="6"/>
                    </a:lnTo>
                    <a:lnTo>
                      <a:pt x="210" y="10"/>
                    </a:lnTo>
                    <a:lnTo>
                      <a:pt x="10" y="10"/>
                    </a:lnTo>
                    <a:lnTo>
                      <a:pt x="3" y="12"/>
                    </a:lnTo>
                    <a:lnTo>
                      <a:pt x="0" y="19"/>
                    </a:lnTo>
                    <a:lnTo>
                      <a:pt x="3" y="26"/>
                    </a:lnTo>
                    <a:lnTo>
                      <a:pt x="10" y="29"/>
                    </a:lnTo>
                    <a:lnTo>
                      <a:pt x="175" y="29"/>
                    </a:lnTo>
                    <a:lnTo>
                      <a:pt x="184" y="29"/>
                    </a:lnTo>
                    <a:lnTo>
                      <a:pt x="192" y="29"/>
                    </a:lnTo>
                    <a:lnTo>
                      <a:pt x="201" y="29"/>
                    </a:lnTo>
                    <a:lnTo>
                      <a:pt x="210" y="29"/>
                    </a:lnTo>
                    <a:lnTo>
                      <a:pt x="216" y="27"/>
                    </a:lnTo>
                    <a:lnTo>
                      <a:pt x="222" y="26"/>
                    </a:lnTo>
                    <a:lnTo>
                      <a:pt x="233" y="22"/>
                    </a:lnTo>
                    <a:lnTo>
                      <a:pt x="246" y="21"/>
                    </a:lnTo>
                    <a:lnTo>
                      <a:pt x="252" y="21"/>
                    </a:lnTo>
                    <a:lnTo>
                      <a:pt x="258" y="21"/>
                    </a:lnTo>
                    <a:lnTo>
                      <a:pt x="266" y="21"/>
                    </a:lnTo>
                    <a:lnTo>
                      <a:pt x="273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6" name="Freeform 484"/>
              <p:cNvSpPr>
                <a:spLocks/>
              </p:cNvSpPr>
              <p:nvPr/>
            </p:nvSpPr>
            <p:spPr bwMode="auto">
              <a:xfrm>
                <a:off x="479" y="1528"/>
                <a:ext cx="32" cy="113"/>
              </a:xfrm>
              <a:custGeom>
                <a:avLst/>
                <a:gdLst>
                  <a:gd name="T0" fmla="*/ 20 w 160"/>
                  <a:gd name="T1" fmla="*/ 57 h 565"/>
                  <a:gd name="T2" fmla="*/ 25 w 160"/>
                  <a:gd name="T3" fmla="*/ 47 h 565"/>
                  <a:gd name="T4" fmla="*/ 38 w 160"/>
                  <a:gd name="T5" fmla="*/ 34 h 565"/>
                  <a:gd name="T6" fmla="*/ 44 w 160"/>
                  <a:gd name="T7" fmla="*/ 31 h 565"/>
                  <a:gd name="T8" fmla="*/ 57 w 160"/>
                  <a:gd name="T9" fmla="*/ 25 h 565"/>
                  <a:gd name="T10" fmla="*/ 70 w 160"/>
                  <a:gd name="T11" fmla="*/ 24 h 565"/>
                  <a:gd name="T12" fmla="*/ 85 w 160"/>
                  <a:gd name="T13" fmla="*/ 30 h 565"/>
                  <a:gd name="T14" fmla="*/ 101 w 160"/>
                  <a:gd name="T15" fmla="*/ 50 h 565"/>
                  <a:gd name="T16" fmla="*/ 114 w 160"/>
                  <a:gd name="T17" fmla="*/ 63 h 565"/>
                  <a:gd name="T18" fmla="*/ 121 w 160"/>
                  <a:gd name="T19" fmla="*/ 80 h 565"/>
                  <a:gd name="T20" fmla="*/ 130 w 160"/>
                  <a:gd name="T21" fmla="*/ 97 h 565"/>
                  <a:gd name="T22" fmla="*/ 132 w 160"/>
                  <a:gd name="T23" fmla="*/ 114 h 565"/>
                  <a:gd name="T24" fmla="*/ 135 w 160"/>
                  <a:gd name="T25" fmla="*/ 128 h 565"/>
                  <a:gd name="T26" fmla="*/ 139 w 160"/>
                  <a:gd name="T27" fmla="*/ 136 h 565"/>
                  <a:gd name="T28" fmla="*/ 139 w 160"/>
                  <a:gd name="T29" fmla="*/ 172 h 565"/>
                  <a:gd name="T30" fmla="*/ 139 w 160"/>
                  <a:gd name="T31" fmla="*/ 242 h 565"/>
                  <a:gd name="T32" fmla="*/ 139 w 160"/>
                  <a:gd name="T33" fmla="*/ 310 h 565"/>
                  <a:gd name="T34" fmla="*/ 135 w 160"/>
                  <a:gd name="T35" fmla="*/ 379 h 565"/>
                  <a:gd name="T36" fmla="*/ 132 w 160"/>
                  <a:gd name="T37" fmla="*/ 431 h 565"/>
                  <a:gd name="T38" fmla="*/ 132 w 160"/>
                  <a:gd name="T39" fmla="*/ 466 h 565"/>
                  <a:gd name="T40" fmla="*/ 132 w 160"/>
                  <a:gd name="T41" fmla="*/ 501 h 565"/>
                  <a:gd name="T42" fmla="*/ 132 w 160"/>
                  <a:gd name="T43" fmla="*/ 535 h 565"/>
                  <a:gd name="T44" fmla="*/ 135 w 160"/>
                  <a:gd name="T45" fmla="*/ 561 h 565"/>
                  <a:gd name="T46" fmla="*/ 151 w 160"/>
                  <a:gd name="T47" fmla="*/ 561 h 565"/>
                  <a:gd name="T48" fmla="*/ 155 w 160"/>
                  <a:gd name="T49" fmla="*/ 535 h 565"/>
                  <a:gd name="T50" fmla="*/ 155 w 160"/>
                  <a:gd name="T51" fmla="*/ 501 h 565"/>
                  <a:gd name="T52" fmla="*/ 155 w 160"/>
                  <a:gd name="T53" fmla="*/ 465 h 565"/>
                  <a:gd name="T54" fmla="*/ 155 w 160"/>
                  <a:gd name="T55" fmla="*/ 430 h 565"/>
                  <a:gd name="T56" fmla="*/ 156 w 160"/>
                  <a:gd name="T57" fmla="*/ 379 h 565"/>
                  <a:gd name="T58" fmla="*/ 158 w 160"/>
                  <a:gd name="T59" fmla="*/ 310 h 565"/>
                  <a:gd name="T60" fmla="*/ 158 w 160"/>
                  <a:gd name="T61" fmla="*/ 242 h 565"/>
                  <a:gd name="T62" fmla="*/ 158 w 160"/>
                  <a:gd name="T63" fmla="*/ 175 h 565"/>
                  <a:gd name="T64" fmla="*/ 157 w 160"/>
                  <a:gd name="T65" fmla="*/ 133 h 565"/>
                  <a:gd name="T66" fmla="*/ 152 w 160"/>
                  <a:gd name="T67" fmla="*/ 113 h 565"/>
                  <a:gd name="T68" fmla="*/ 153 w 160"/>
                  <a:gd name="T69" fmla="*/ 89 h 565"/>
                  <a:gd name="T70" fmla="*/ 141 w 160"/>
                  <a:gd name="T71" fmla="*/ 68 h 565"/>
                  <a:gd name="T72" fmla="*/ 126 w 160"/>
                  <a:gd name="T73" fmla="*/ 44 h 565"/>
                  <a:gd name="T74" fmla="*/ 112 w 160"/>
                  <a:gd name="T75" fmla="*/ 32 h 565"/>
                  <a:gd name="T76" fmla="*/ 98 w 160"/>
                  <a:gd name="T77" fmla="*/ 14 h 565"/>
                  <a:gd name="T78" fmla="*/ 83 w 160"/>
                  <a:gd name="T79" fmla="*/ 1 h 565"/>
                  <a:gd name="T80" fmla="*/ 60 w 160"/>
                  <a:gd name="T81" fmla="*/ 1 h 565"/>
                  <a:gd name="T82" fmla="*/ 33 w 160"/>
                  <a:gd name="T83" fmla="*/ 13 h 565"/>
                  <a:gd name="T84" fmla="*/ 12 w 160"/>
                  <a:gd name="T85" fmla="*/ 26 h 565"/>
                  <a:gd name="T86" fmla="*/ 0 w 160"/>
                  <a:gd name="T87" fmla="*/ 40 h 565"/>
                  <a:gd name="T88" fmla="*/ 6 w 160"/>
                  <a:gd name="T89" fmla="*/ 52 h 565"/>
                  <a:gd name="T90" fmla="*/ 13 w 160"/>
                  <a:gd name="T91" fmla="*/ 58 h 5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" h="565">
                    <a:moveTo>
                      <a:pt x="15" y="60"/>
                    </a:moveTo>
                    <a:lnTo>
                      <a:pt x="20" y="57"/>
                    </a:lnTo>
                    <a:lnTo>
                      <a:pt x="23" y="54"/>
                    </a:lnTo>
                    <a:lnTo>
                      <a:pt x="25" y="47"/>
                    </a:lnTo>
                    <a:lnTo>
                      <a:pt x="26" y="44"/>
                    </a:lnTo>
                    <a:lnTo>
                      <a:pt x="38" y="34"/>
                    </a:lnTo>
                    <a:lnTo>
                      <a:pt x="36" y="32"/>
                    </a:lnTo>
                    <a:lnTo>
                      <a:pt x="44" y="31"/>
                    </a:lnTo>
                    <a:lnTo>
                      <a:pt x="51" y="27"/>
                    </a:lnTo>
                    <a:lnTo>
                      <a:pt x="57" y="25"/>
                    </a:lnTo>
                    <a:lnTo>
                      <a:pt x="64" y="24"/>
                    </a:lnTo>
                    <a:lnTo>
                      <a:pt x="70" y="24"/>
                    </a:lnTo>
                    <a:lnTo>
                      <a:pt x="78" y="24"/>
                    </a:lnTo>
                    <a:lnTo>
                      <a:pt x="85" y="30"/>
                    </a:lnTo>
                    <a:lnTo>
                      <a:pt x="93" y="40"/>
                    </a:lnTo>
                    <a:lnTo>
                      <a:pt x="101" y="50"/>
                    </a:lnTo>
                    <a:lnTo>
                      <a:pt x="111" y="57"/>
                    </a:lnTo>
                    <a:lnTo>
                      <a:pt x="114" y="63"/>
                    </a:lnTo>
                    <a:lnTo>
                      <a:pt x="117" y="72"/>
                    </a:lnTo>
                    <a:lnTo>
                      <a:pt x="121" y="80"/>
                    </a:lnTo>
                    <a:lnTo>
                      <a:pt x="127" y="84"/>
                    </a:lnTo>
                    <a:lnTo>
                      <a:pt x="130" y="97"/>
                    </a:lnTo>
                    <a:lnTo>
                      <a:pt x="132" y="109"/>
                    </a:lnTo>
                    <a:lnTo>
                      <a:pt x="132" y="114"/>
                    </a:lnTo>
                    <a:lnTo>
                      <a:pt x="134" y="120"/>
                    </a:lnTo>
                    <a:lnTo>
                      <a:pt x="135" y="128"/>
                    </a:lnTo>
                    <a:lnTo>
                      <a:pt x="139" y="135"/>
                    </a:lnTo>
                    <a:lnTo>
                      <a:pt x="139" y="136"/>
                    </a:lnTo>
                    <a:lnTo>
                      <a:pt x="140" y="139"/>
                    </a:lnTo>
                    <a:lnTo>
                      <a:pt x="139" y="172"/>
                    </a:lnTo>
                    <a:lnTo>
                      <a:pt x="139" y="207"/>
                    </a:lnTo>
                    <a:lnTo>
                      <a:pt x="139" y="242"/>
                    </a:lnTo>
                    <a:lnTo>
                      <a:pt x="140" y="276"/>
                    </a:lnTo>
                    <a:lnTo>
                      <a:pt x="139" y="310"/>
                    </a:lnTo>
                    <a:lnTo>
                      <a:pt x="137" y="345"/>
                    </a:lnTo>
                    <a:lnTo>
                      <a:pt x="135" y="379"/>
                    </a:lnTo>
                    <a:lnTo>
                      <a:pt x="132" y="414"/>
                    </a:lnTo>
                    <a:lnTo>
                      <a:pt x="132" y="431"/>
                    </a:lnTo>
                    <a:lnTo>
                      <a:pt x="132" y="449"/>
                    </a:lnTo>
                    <a:lnTo>
                      <a:pt x="132" y="466"/>
                    </a:lnTo>
                    <a:lnTo>
                      <a:pt x="132" y="483"/>
                    </a:lnTo>
                    <a:lnTo>
                      <a:pt x="132" y="501"/>
                    </a:lnTo>
                    <a:lnTo>
                      <a:pt x="132" y="518"/>
                    </a:lnTo>
                    <a:lnTo>
                      <a:pt x="132" y="535"/>
                    </a:lnTo>
                    <a:lnTo>
                      <a:pt x="132" y="554"/>
                    </a:lnTo>
                    <a:lnTo>
                      <a:pt x="135" y="561"/>
                    </a:lnTo>
                    <a:lnTo>
                      <a:pt x="143" y="565"/>
                    </a:lnTo>
                    <a:lnTo>
                      <a:pt x="151" y="561"/>
                    </a:lnTo>
                    <a:lnTo>
                      <a:pt x="155" y="554"/>
                    </a:lnTo>
                    <a:lnTo>
                      <a:pt x="155" y="535"/>
                    </a:lnTo>
                    <a:lnTo>
                      <a:pt x="155" y="518"/>
                    </a:lnTo>
                    <a:lnTo>
                      <a:pt x="155" y="501"/>
                    </a:lnTo>
                    <a:lnTo>
                      <a:pt x="155" y="483"/>
                    </a:lnTo>
                    <a:lnTo>
                      <a:pt x="155" y="465"/>
                    </a:lnTo>
                    <a:lnTo>
                      <a:pt x="155" y="447"/>
                    </a:lnTo>
                    <a:lnTo>
                      <a:pt x="155" y="430"/>
                    </a:lnTo>
                    <a:lnTo>
                      <a:pt x="155" y="414"/>
                    </a:lnTo>
                    <a:lnTo>
                      <a:pt x="156" y="379"/>
                    </a:lnTo>
                    <a:lnTo>
                      <a:pt x="158" y="345"/>
                    </a:lnTo>
                    <a:lnTo>
                      <a:pt x="158" y="310"/>
                    </a:lnTo>
                    <a:lnTo>
                      <a:pt x="160" y="276"/>
                    </a:lnTo>
                    <a:lnTo>
                      <a:pt x="158" y="242"/>
                    </a:lnTo>
                    <a:lnTo>
                      <a:pt x="158" y="208"/>
                    </a:lnTo>
                    <a:lnTo>
                      <a:pt x="158" y="175"/>
                    </a:lnTo>
                    <a:lnTo>
                      <a:pt x="160" y="141"/>
                    </a:lnTo>
                    <a:lnTo>
                      <a:pt x="157" y="133"/>
                    </a:lnTo>
                    <a:lnTo>
                      <a:pt x="155" y="125"/>
                    </a:lnTo>
                    <a:lnTo>
                      <a:pt x="152" y="113"/>
                    </a:lnTo>
                    <a:lnTo>
                      <a:pt x="153" y="102"/>
                    </a:lnTo>
                    <a:lnTo>
                      <a:pt x="153" y="89"/>
                    </a:lnTo>
                    <a:lnTo>
                      <a:pt x="148" y="78"/>
                    </a:lnTo>
                    <a:lnTo>
                      <a:pt x="141" y="68"/>
                    </a:lnTo>
                    <a:lnTo>
                      <a:pt x="134" y="56"/>
                    </a:lnTo>
                    <a:lnTo>
                      <a:pt x="126" y="44"/>
                    </a:lnTo>
                    <a:lnTo>
                      <a:pt x="120" y="40"/>
                    </a:lnTo>
                    <a:lnTo>
                      <a:pt x="112" y="32"/>
                    </a:lnTo>
                    <a:lnTo>
                      <a:pt x="105" y="24"/>
                    </a:lnTo>
                    <a:lnTo>
                      <a:pt x="98" y="14"/>
                    </a:lnTo>
                    <a:lnTo>
                      <a:pt x="91" y="8"/>
                    </a:lnTo>
                    <a:lnTo>
                      <a:pt x="83" y="1"/>
                    </a:lnTo>
                    <a:lnTo>
                      <a:pt x="73" y="0"/>
                    </a:lnTo>
                    <a:lnTo>
                      <a:pt x="60" y="1"/>
                    </a:lnTo>
                    <a:lnTo>
                      <a:pt x="48" y="8"/>
                    </a:lnTo>
                    <a:lnTo>
                      <a:pt x="33" y="13"/>
                    </a:lnTo>
                    <a:lnTo>
                      <a:pt x="22" y="20"/>
                    </a:lnTo>
                    <a:lnTo>
                      <a:pt x="12" y="26"/>
                    </a:lnTo>
                    <a:lnTo>
                      <a:pt x="6" y="34"/>
                    </a:lnTo>
                    <a:lnTo>
                      <a:pt x="0" y="40"/>
                    </a:lnTo>
                    <a:lnTo>
                      <a:pt x="1" y="47"/>
                    </a:lnTo>
                    <a:lnTo>
                      <a:pt x="6" y="52"/>
                    </a:lnTo>
                    <a:lnTo>
                      <a:pt x="13" y="57"/>
                    </a:lnTo>
                    <a:lnTo>
                      <a:pt x="13" y="58"/>
                    </a:lnTo>
                    <a:lnTo>
                      <a:pt x="15" y="6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7" name="Freeform 485"/>
              <p:cNvSpPr>
                <a:spLocks/>
              </p:cNvSpPr>
              <p:nvPr/>
            </p:nvSpPr>
            <p:spPr bwMode="auto">
              <a:xfrm>
                <a:off x="739" y="1526"/>
                <a:ext cx="27" cy="113"/>
              </a:xfrm>
              <a:custGeom>
                <a:avLst/>
                <a:gdLst>
                  <a:gd name="T0" fmla="*/ 2 w 137"/>
                  <a:gd name="T1" fmla="*/ 36 h 564"/>
                  <a:gd name="T2" fmla="*/ 13 w 137"/>
                  <a:gd name="T3" fmla="*/ 26 h 564"/>
                  <a:gd name="T4" fmla="*/ 28 w 137"/>
                  <a:gd name="T5" fmla="*/ 21 h 564"/>
                  <a:gd name="T6" fmla="*/ 54 w 137"/>
                  <a:gd name="T7" fmla="*/ 23 h 564"/>
                  <a:gd name="T8" fmla="*/ 68 w 137"/>
                  <a:gd name="T9" fmla="*/ 37 h 564"/>
                  <a:gd name="T10" fmla="*/ 83 w 137"/>
                  <a:gd name="T11" fmla="*/ 50 h 564"/>
                  <a:gd name="T12" fmla="*/ 91 w 137"/>
                  <a:gd name="T13" fmla="*/ 67 h 564"/>
                  <a:gd name="T14" fmla="*/ 102 w 137"/>
                  <a:gd name="T15" fmla="*/ 83 h 564"/>
                  <a:gd name="T16" fmla="*/ 111 w 137"/>
                  <a:gd name="T17" fmla="*/ 103 h 564"/>
                  <a:gd name="T18" fmla="*/ 112 w 137"/>
                  <a:gd name="T19" fmla="*/ 125 h 564"/>
                  <a:gd name="T20" fmla="*/ 111 w 137"/>
                  <a:gd name="T21" fmla="*/ 149 h 564"/>
                  <a:gd name="T22" fmla="*/ 117 w 137"/>
                  <a:gd name="T23" fmla="*/ 171 h 564"/>
                  <a:gd name="T24" fmla="*/ 120 w 137"/>
                  <a:gd name="T25" fmla="*/ 560 h 564"/>
                  <a:gd name="T26" fmla="*/ 133 w 137"/>
                  <a:gd name="T27" fmla="*/ 560 h 564"/>
                  <a:gd name="T28" fmla="*/ 137 w 137"/>
                  <a:gd name="T29" fmla="*/ 197 h 564"/>
                  <a:gd name="T30" fmla="*/ 137 w 137"/>
                  <a:gd name="T31" fmla="*/ 177 h 564"/>
                  <a:gd name="T32" fmla="*/ 133 w 137"/>
                  <a:gd name="T33" fmla="*/ 160 h 564"/>
                  <a:gd name="T34" fmla="*/ 131 w 137"/>
                  <a:gd name="T35" fmla="*/ 148 h 564"/>
                  <a:gd name="T36" fmla="*/ 131 w 137"/>
                  <a:gd name="T37" fmla="*/ 133 h 564"/>
                  <a:gd name="T38" fmla="*/ 132 w 137"/>
                  <a:gd name="T39" fmla="*/ 117 h 564"/>
                  <a:gd name="T40" fmla="*/ 133 w 137"/>
                  <a:gd name="T41" fmla="*/ 104 h 564"/>
                  <a:gd name="T42" fmla="*/ 128 w 137"/>
                  <a:gd name="T43" fmla="*/ 87 h 564"/>
                  <a:gd name="T44" fmla="*/ 120 w 137"/>
                  <a:gd name="T45" fmla="*/ 72 h 564"/>
                  <a:gd name="T46" fmla="*/ 110 w 137"/>
                  <a:gd name="T47" fmla="*/ 57 h 564"/>
                  <a:gd name="T48" fmla="*/ 102 w 137"/>
                  <a:gd name="T49" fmla="*/ 42 h 564"/>
                  <a:gd name="T50" fmla="*/ 95 w 137"/>
                  <a:gd name="T51" fmla="*/ 34 h 564"/>
                  <a:gd name="T52" fmla="*/ 85 w 137"/>
                  <a:gd name="T53" fmla="*/ 29 h 564"/>
                  <a:gd name="T54" fmla="*/ 84 w 137"/>
                  <a:gd name="T55" fmla="*/ 23 h 564"/>
                  <a:gd name="T56" fmla="*/ 76 w 137"/>
                  <a:gd name="T57" fmla="*/ 18 h 564"/>
                  <a:gd name="T58" fmla="*/ 74 w 137"/>
                  <a:gd name="T59" fmla="*/ 15 h 564"/>
                  <a:gd name="T60" fmla="*/ 68 w 137"/>
                  <a:gd name="T61" fmla="*/ 4 h 564"/>
                  <a:gd name="T62" fmla="*/ 57 w 137"/>
                  <a:gd name="T63" fmla="*/ 2 h 564"/>
                  <a:gd name="T64" fmla="*/ 31 w 137"/>
                  <a:gd name="T65" fmla="*/ 0 h 564"/>
                  <a:gd name="T66" fmla="*/ 12 w 137"/>
                  <a:gd name="T67" fmla="*/ 9 h 564"/>
                  <a:gd name="T68" fmla="*/ 0 w 137"/>
                  <a:gd name="T69" fmla="*/ 13 h 564"/>
                  <a:gd name="T70" fmla="*/ 0 w 137"/>
                  <a:gd name="T71" fmla="*/ 42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7" h="564">
                    <a:moveTo>
                      <a:pt x="0" y="42"/>
                    </a:moveTo>
                    <a:lnTo>
                      <a:pt x="2" y="36"/>
                    </a:lnTo>
                    <a:lnTo>
                      <a:pt x="5" y="31"/>
                    </a:lnTo>
                    <a:lnTo>
                      <a:pt x="13" y="26"/>
                    </a:lnTo>
                    <a:lnTo>
                      <a:pt x="23" y="25"/>
                    </a:lnTo>
                    <a:lnTo>
                      <a:pt x="28" y="21"/>
                    </a:lnTo>
                    <a:lnTo>
                      <a:pt x="41" y="21"/>
                    </a:lnTo>
                    <a:lnTo>
                      <a:pt x="54" y="23"/>
                    </a:lnTo>
                    <a:lnTo>
                      <a:pt x="59" y="29"/>
                    </a:lnTo>
                    <a:lnTo>
                      <a:pt x="68" y="37"/>
                    </a:lnTo>
                    <a:lnTo>
                      <a:pt x="75" y="44"/>
                    </a:lnTo>
                    <a:lnTo>
                      <a:pt x="83" y="50"/>
                    </a:lnTo>
                    <a:lnTo>
                      <a:pt x="86" y="59"/>
                    </a:lnTo>
                    <a:lnTo>
                      <a:pt x="91" y="67"/>
                    </a:lnTo>
                    <a:lnTo>
                      <a:pt x="95" y="75"/>
                    </a:lnTo>
                    <a:lnTo>
                      <a:pt x="102" y="83"/>
                    </a:lnTo>
                    <a:lnTo>
                      <a:pt x="107" y="92"/>
                    </a:lnTo>
                    <a:lnTo>
                      <a:pt x="111" y="103"/>
                    </a:lnTo>
                    <a:lnTo>
                      <a:pt x="111" y="114"/>
                    </a:lnTo>
                    <a:lnTo>
                      <a:pt x="112" y="125"/>
                    </a:lnTo>
                    <a:lnTo>
                      <a:pt x="111" y="137"/>
                    </a:lnTo>
                    <a:lnTo>
                      <a:pt x="111" y="149"/>
                    </a:lnTo>
                    <a:lnTo>
                      <a:pt x="112" y="160"/>
                    </a:lnTo>
                    <a:lnTo>
                      <a:pt x="117" y="171"/>
                    </a:lnTo>
                    <a:lnTo>
                      <a:pt x="117" y="554"/>
                    </a:lnTo>
                    <a:lnTo>
                      <a:pt x="120" y="560"/>
                    </a:lnTo>
                    <a:lnTo>
                      <a:pt x="127" y="564"/>
                    </a:lnTo>
                    <a:lnTo>
                      <a:pt x="133" y="560"/>
                    </a:lnTo>
                    <a:lnTo>
                      <a:pt x="137" y="554"/>
                    </a:lnTo>
                    <a:lnTo>
                      <a:pt x="137" y="197"/>
                    </a:lnTo>
                    <a:lnTo>
                      <a:pt x="137" y="186"/>
                    </a:lnTo>
                    <a:lnTo>
                      <a:pt x="137" y="177"/>
                    </a:lnTo>
                    <a:lnTo>
                      <a:pt x="135" y="169"/>
                    </a:lnTo>
                    <a:lnTo>
                      <a:pt x="133" y="160"/>
                    </a:lnTo>
                    <a:lnTo>
                      <a:pt x="131" y="154"/>
                    </a:lnTo>
                    <a:lnTo>
                      <a:pt x="131" y="148"/>
                    </a:lnTo>
                    <a:lnTo>
                      <a:pt x="131" y="140"/>
                    </a:lnTo>
                    <a:lnTo>
                      <a:pt x="131" y="133"/>
                    </a:lnTo>
                    <a:lnTo>
                      <a:pt x="131" y="124"/>
                    </a:lnTo>
                    <a:lnTo>
                      <a:pt x="132" y="117"/>
                    </a:lnTo>
                    <a:lnTo>
                      <a:pt x="132" y="109"/>
                    </a:lnTo>
                    <a:lnTo>
                      <a:pt x="133" y="104"/>
                    </a:lnTo>
                    <a:lnTo>
                      <a:pt x="131" y="94"/>
                    </a:lnTo>
                    <a:lnTo>
                      <a:pt x="128" y="87"/>
                    </a:lnTo>
                    <a:lnTo>
                      <a:pt x="124" y="80"/>
                    </a:lnTo>
                    <a:lnTo>
                      <a:pt x="120" y="72"/>
                    </a:lnTo>
                    <a:lnTo>
                      <a:pt x="114" y="65"/>
                    </a:lnTo>
                    <a:lnTo>
                      <a:pt x="110" y="57"/>
                    </a:lnTo>
                    <a:lnTo>
                      <a:pt x="105" y="50"/>
                    </a:lnTo>
                    <a:lnTo>
                      <a:pt x="102" y="42"/>
                    </a:lnTo>
                    <a:lnTo>
                      <a:pt x="99" y="36"/>
                    </a:lnTo>
                    <a:lnTo>
                      <a:pt x="95" y="34"/>
                    </a:lnTo>
                    <a:lnTo>
                      <a:pt x="91" y="31"/>
                    </a:lnTo>
                    <a:lnTo>
                      <a:pt x="85" y="29"/>
                    </a:lnTo>
                    <a:lnTo>
                      <a:pt x="86" y="30"/>
                    </a:lnTo>
                    <a:lnTo>
                      <a:pt x="84" y="23"/>
                    </a:lnTo>
                    <a:lnTo>
                      <a:pt x="81" y="19"/>
                    </a:lnTo>
                    <a:lnTo>
                      <a:pt x="76" y="18"/>
                    </a:lnTo>
                    <a:lnTo>
                      <a:pt x="70" y="18"/>
                    </a:lnTo>
                    <a:lnTo>
                      <a:pt x="74" y="15"/>
                    </a:lnTo>
                    <a:lnTo>
                      <a:pt x="70" y="8"/>
                    </a:lnTo>
                    <a:lnTo>
                      <a:pt x="68" y="4"/>
                    </a:lnTo>
                    <a:lnTo>
                      <a:pt x="63" y="2"/>
                    </a:lnTo>
                    <a:lnTo>
                      <a:pt x="57" y="2"/>
                    </a:lnTo>
                    <a:lnTo>
                      <a:pt x="43" y="0"/>
                    </a:lnTo>
                    <a:lnTo>
                      <a:pt x="31" y="0"/>
                    </a:lnTo>
                    <a:lnTo>
                      <a:pt x="19" y="2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0" y="13"/>
                    </a:lnTo>
                    <a:lnTo>
                      <a:pt x="0" y="41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8" name="Freeform 486"/>
              <p:cNvSpPr>
                <a:spLocks/>
              </p:cNvSpPr>
              <p:nvPr/>
            </p:nvSpPr>
            <p:spPr bwMode="auto">
              <a:xfrm>
                <a:off x="734" y="1529"/>
                <a:ext cx="5" cy="7"/>
              </a:xfrm>
              <a:custGeom>
                <a:avLst/>
                <a:gdLst>
                  <a:gd name="T0" fmla="*/ 9 w 21"/>
                  <a:gd name="T1" fmla="*/ 34 h 34"/>
                  <a:gd name="T2" fmla="*/ 14 w 21"/>
                  <a:gd name="T3" fmla="*/ 33 h 34"/>
                  <a:gd name="T4" fmla="*/ 21 w 21"/>
                  <a:gd name="T5" fmla="*/ 29 h 34"/>
                  <a:gd name="T6" fmla="*/ 21 w 21"/>
                  <a:gd name="T7" fmla="*/ 28 h 34"/>
                  <a:gd name="T8" fmla="*/ 21 w 21"/>
                  <a:gd name="T9" fmla="*/ 0 h 34"/>
                  <a:gd name="T10" fmla="*/ 13 w 21"/>
                  <a:gd name="T11" fmla="*/ 1 h 34"/>
                  <a:gd name="T12" fmla="*/ 8 w 21"/>
                  <a:gd name="T13" fmla="*/ 6 h 34"/>
                  <a:gd name="T14" fmla="*/ 5 w 21"/>
                  <a:gd name="T15" fmla="*/ 10 h 34"/>
                  <a:gd name="T16" fmla="*/ 5 w 21"/>
                  <a:gd name="T17" fmla="*/ 17 h 34"/>
                  <a:gd name="T18" fmla="*/ 0 w 21"/>
                  <a:gd name="T19" fmla="*/ 21 h 34"/>
                  <a:gd name="T20" fmla="*/ 0 w 21"/>
                  <a:gd name="T21" fmla="*/ 27 h 34"/>
                  <a:gd name="T22" fmla="*/ 2 w 21"/>
                  <a:gd name="T23" fmla="*/ 32 h 34"/>
                  <a:gd name="T24" fmla="*/ 9 w 21"/>
                  <a:gd name="T25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" h="34">
                    <a:moveTo>
                      <a:pt x="9" y="34"/>
                    </a:moveTo>
                    <a:lnTo>
                      <a:pt x="14" y="33"/>
                    </a:lnTo>
                    <a:lnTo>
                      <a:pt x="21" y="29"/>
                    </a:lnTo>
                    <a:lnTo>
                      <a:pt x="21" y="28"/>
                    </a:lnTo>
                    <a:lnTo>
                      <a:pt x="21" y="0"/>
                    </a:lnTo>
                    <a:lnTo>
                      <a:pt x="13" y="1"/>
                    </a:lnTo>
                    <a:lnTo>
                      <a:pt x="8" y="6"/>
                    </a:lnTo>
                    <a:lnTo>
                      <a:pt x="5" y="10"/>
                    </a:lnTo>
                    <a:lnTo>
                      <a:pt x="5" y="17"/>
                    </a:lnTo>
                    <a:lnTo>
                      <a:pt x="0" y="21"/>
                    </a:lnTo>
                    <a:lnTo>
                      <a:pt x="0" y="27"/>
                    </a:lnTo>
                    <a:lnTo>
                      <a:pt x="2" y="32"/>
                    </a:lnTo>
                    <a:lnTo>
                      <a:pt x="9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19" name="Freeform 487"/>
              <p:cNvSpPr>
                <a:spLocks/>
              </p:cNvSpPr>
              <p:nvPr/>
            </p:nvSpPr>
            <p:spPr bwMode="auto">
              <a:xfrm>
                <a:off x="930" y="1547"/>
                <a:ext cx="4" cy="34"/>
              </a:xfrm>
              <a:custGeom>
                <a:avLst/>
                <a:gdLst>
                  <a:gd name="T0" fmla="*/ 0 w 19"/>
                  <a:gd name="T1" fmla="*/ 140 h 171"/>
                  <a:gd name="T2" fmla="*/ 6 w 19"/>
                  <a:gd name="T3" fmla="*/ 141 h 171"/>
                  <a:gd name="T4" fmla="*/ 0 w 19"/>
                  <a:gd name="T5" fmla="*/ 140 h 171"/>
                  <a:gd name="T6" fmla="*/ 0 w 19"/>
                  <a:gd name="T7" fmla="*/ 0 h 171"/>
                  <a:gd name="T8" fmla="*/ 8 w 19"/>
                  <a:gd name="T9" fmla="*/ 8 h 171"/>
                  <a:gd name="T10" fmla="*/ 13 w 19"/>
                  <a:gd name="T11" fmla="*/ 16 h 171"/>
                  <a:gd name="T12" fmla="*/ 13 w 19"/>
                  <a:gd name="T13" fmla="*/ 29 h 171"/>
                  <a:gd name="T14" fmla="*/ 13 w 19"/>
                  <a:gd name="T15" fmla="*/ 44 h 171"/>
                  <a:gd name="T16" fmla="*/ 13 w 19"/>
                  <a:gd name="T17" fmla="*/ 59 h 171"/>
                  <a:gd name="T18" fmla="*/ 13 w 19"/>
                  <a:gd name="T19" fmla="*/ 74 h 171"/>
                  <a:gd name="T20" fmla="*/ 13 w 19"/>
                  <a:gd name="T21" fmla="*/ 89 h 171"/>
                  <a:gd name="T22" fmla="*/ 13 w 19"/>
                  <a:gd name="T23" fmla="*/ 104 h 171"/>
                  <a:gd name="T24" fmla="*/ 13 w 19"/>
                  <a:gd name="T25" fmla="*/ 119 h 171"/>
                  <a:gd name="T26" fmla="*/ 13 w 19"/>
                  <a:gd name="T27" fmla="*/ 133 h 171"/>
                  <a:gd name="T28" fmla="*/ 14 w 19"/>
                  <a:gd name="T29" fmla="*/ 136 h 171"/>
                  <a:gd name="T30" fmla="*/ 17 w 19"/>
                  <a:gd name="T31" fmla="*/ 141 h 171"/>
                  <a:gd name="T32" fmla="*/ 18 w 19"/>
                  <a:gd name="T33" fmla="*/ 147 h 171"/>
                  <a:gd name="T34" fmla="*/ 19 w 19"/>
                  <a:gd name="T35" fmla="*/ 153 h 171"/>
                  <a:gd name="T36" fmla="*/ 16 w 19"/>
                  <a:gd name="T37" fmla="*/ 164 h 171"/>
                  <a:gd name="T38" fmla="*/ 8 w 19"/>
                  <a:gd name="T39" fmla="*/ 171 h 171"/>
                  <a:gd name="T40" fmla="*/ 2 w 19"/>
                  <a:gd name="T41" fmla="*/ 169 h 171"/>
                  <a:gd name="T42" fmla="*/ 0 w 19"/>
                  <a:gd name="T43" fmla="*/ 166 h 171"/>
                  <a:gd name="T44" fmla="*/ 0 w 19"/>
                  <a:gd name="T45" fmla="*/ 14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171">
                    <a:moveTo>
                      <a:pt x="0" y="140"/>
                    </a:moveTo>
                    <a:lnTo>
                      <a:pt x="6" y="141"/>
                    </a:lnTo>
                    <a:lnTo>
                      <a:pt x="0" y="140"/>
                    </a:lnTo>
                    <a:lnTo>
                      <a:pt x="0" y="0"/>
                    </a:lnTo>
                    <a:lnTo>
                      <a:pt x="8" y="8"/>
                    </a:lnTo>
                    <a:lnTo>
                      <a:pt x="13" y="16"/>
                    </a:lnTo>
                    <a:lnTo>
                      <a:pt x="13" y="29"/>
                    </a:lnTo>
                    <a:lnTo>
                      <a:pt x="13" y="44"/>
                    </a:lnTo>
                    <a:lnTo>
                      <a:pt x="13" y="59"/>
                    </a:lnTo>
                    <a:lnTo>
                      <a:pt x="13" y="74"/>
                    </a:lnTo>
                    <a:lnTo>
                      <a:pt x="13" y="89"/>
                    </a:lnTo>
                    <a:lnTo>
                      <a:pt x="13" y="104"/>
                    </a:lnTo>
                    <a:lnTo>
                      <a:pt x="13" y="119"/>
                    </a:lnTo>
                    <a:lnTo>
                      <a:pt x="13" y="133"/>
                    </a:lnTo>
                    <a:lnTo>
                      <a:pt x="14" y="136"/>
                    </a:lnTo>
                    <a:lnTo>
                      <a:pt x="17" y="141"/>
                    </a:lnTo>
                    <a:lnTo>
                      <a:pt x="18" y="147"/>
                    </a:lnTo>
                    <a:lnTo>
                      <a:pt x="19" y="153"/>
                    </a:lnTo>
                    <a:lnTo>
                      <a:pt x="16" y="164"/>
                    </a:lnTo>
                    <a:lnTo>
                      <a:pt x="8" y="171"/>
                    </a:lnTo>
                    <a:lnTo>
                      <a:pt x="2" y="169"/>
                    </a:lnTo>
                    <a:lnTo>
                      <a:pt x="0" y="166"/>
                    </a:lnTo>
                    <a:lnTo>
                      <a:pt x="0" y="14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0" name="Freeform 488"/>
              <p:cNvSpPr>
                <a:spLocks/>
              </p:cNvSpPr>
              <p:nvPr/>
            </p:nvSpPr>
            <p:spPr bwMode="auto">
              <a:xfrm>
                <a:off x="913" y="1541"/>
                <a:ext cx="17" cy="39"/>
              </a:xfrm>
              <a:custGeom>
                <a:avLst/>
                <a:gdLst>
                  <a:gd name="T0" fmla="*/ 78 w 85"/>
                  <a:gd name="T1" fmla="*/ 169 h 195"/>
                  <a:gd name="T2" fmla="*/ 85 w 85"/>
                  <a:gd name="T3" fmla="*/ 169 h 195"/>
                  <a:gd name="T4" fmla="*/ 85 w 85"/>
                  <a:gd name="T5" fmla="*/ 195 h 195"/>
                  <a:gd name="T6" fmla="*/ 83 w 85"/>
                  <a:gd name="T7" fmla="*/ 186 h 195"/>
                  <a:gd name="T8" fmla="*/ 85 w 85"/>
                  <a:gd name="T9" fmla="*/ 178 h 195"/>
                  <a:gd name="T10" fmla="*/ 80 w 85"/>
                  <a:gd name="T11" fmla="*/ 171 h 195"/>
                  <a:gd name="T12" fmla="*/ 77 w 85"/>
                  <a:gd name="T13" fmla="*/ 157 h 195"/>
                  <a:gd name="T14" fmla="*/ 76 w 85"/>
                  <a:gd name="T15" fmla="*/ 139 h 195"/>
                  <a:gd name="T16" fmla="*/ 76 w 85"/>
                  <a:gd name="T17" fmla="*/ 119 h 195"/>
                  <a:gd name="T18" fmla="*/ 76 w 85"/>
                  <a:gd name="T19" fmla="*/ 97 h 195"/>
                  <a:gd name="T20" fmla="*/ 77 w 85"/>
                  <a:gd name="T21" fmla="*/ 77 h 195"/>
                  <a:gd name="T22" fmla="*/ 77 w 85"/>
                  <a:gd name="T23" fmla="*/ 61 h 195"/>
                  <a:gd name="T24" fmla="*/ 78 w 85"/>
                  <a:gd name="T25" fmla="*/ 52 h 195"/>
                  <a:gd name="T26" fmla="*/ 67 w 85"/>
                  <a:gd name="T27" fmla="*/ 40 h 195"/>
                  <a:gd name="T28" fmla="*/ 59 w 85"/>
                  <a:gd name="T29" fmla="*/ 30 h 195"/>
                  <a:gd name="T30" fmla="*/ 52 w 85"/>
                  <a:gd name="T31" fmla="*/ 26 h 195"/>
                  <a:gd name="T32" fmla="*/ 47 w 85"/>
                  <a:gd name="T33" fmla="*/ 24 h 195"/>
                  <a:gd name="T34" fmla="*/ 40 w 85"/>
                  <a:gd name="T35" fmla="*/ 22 h 195"/>
                  <a:gd name="T36" fmla="*/ 32 w 85"/>
                  <a:gd name="T37" fmla="*/ 22 h 195"/>
                  <a:gd name="T38" fmla="*/ 28 w 85"/>
                  <a:gd name="T39" fmla="*/ 29 h 195"/>
                  <a:gd name="T40" fmla="*/ 21 w 85"/>
                  <a:gd name="T41" fmla="*/ 31 h 195"/>
                  <a:gd name="T42" fmla="*/ 19 w 85"/>
                  <a:gd name="T43" fmla="*/ 39 h 195"/>
                  <a:gd name="T44" fmla="*/ 13 w 85"/>
                  <a:gd name="T45" fmla="*/ 42 h 195"/>
                  <a:gd name="T46" fmla="*/ 3 w 85"/>
                  <a:gd name="T47" fmla="*/ 37 h 195"/>
                  <a:gd name="T48" fmla="*/ 0 w 85"/>
                  <a:gd name="T49" fmla="*/ 27 h 195"/>
                  <a:gd name="T50" fmla="*/ 0 w 85"/>
                  <a:gd name="T51" fmla="*/ 21 h 195"/>
                  <a:gd name="T52" fmla="*/ 4 w 85"/>
                  <a:gd name="T53" fmla="*/ 16 h 195"/>
                  <a:gd name="T54" fmla="*/ 8 w 85"/>
                  <a:gd name="T55" fmla="*/ 13 h 195"/>
                  <a:gd name="T56" fmla="*/ 16 w 85"/>
                  <a:gd name="T57" fmla="*/ 11 h 195"/>
                  <a:gd name="T58" fmla="*/ 23 w 85"/>
                  <a:gd name="T59" fmla="*/ 3 h 195"/>
                  <a:gd name="T60" fmla="*/ 32 w 85"/>
                  <a:gd name="T61" fmla="*/ 0 h 195"/>
                  <a:gd name="T62" fmla="*/ 44 w 85"/>
                  <a:gd name="T63" fmla="*/ 0 h 195"/>
                  <a:gd name="T64" fmla="*/ 57 w 85"/>
                  <a:gd name="T65" fmla="*/ 4 h 195"/>
                  <a:gd name="T66" fmla="*/ 57 w 85"/>
                  <a:gd name="T67" fmla="*/ 8 h 195"/>
                  <a:gd name="T68" fmla="*/ 66 w 85"/>
                  <a:gd name="T69" fmla="*/ 8 h 195"/>
                  <a:gd name="T70" fmla="*/ 71 w 85"/>
                  <a:gd name="T71" fmla="*/ 13 h 195"/>
                  <a:gd name="T72" fmla="*/ 73 w 85"/>
                  <a:gd name="T73" fmla="*/ 18 h 195"/>
                  <a:gd name="T74" fmla="*/ 81 w 85"/>
                  <a:gd name="T75" fmla="*/ 26 h 195"/>
                  <a:gd name="T76" fmla="*/ 85 w 85"/>
                  <a:gd name="T77" fmla="*/ 29 h 195"/>
                  <a:gd name="T78" fmla="*/ 85 w 85"/>
                  <a:gd name="T79" fmla="*/ 169 h 195"/>
                  <a:gd name="T80" fmla="*/ 78 w 85"/>
                  <a:gd name="T81" fmla="*/ 16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5" h="195">
                    <a:moveTo>
                      <a:pt x="78" y="169"/>
                    </a:moveTo>
                    <a:lnTo>
                      <a:pt x="85" y="169"/>
                    </a:lnTo>
                    <a:lnTo>
                      <a:pt x="85" y="195"/>
                    </a:lnTo>
                    <a:lnTo>
                      <a:pt x="83" y="186"/>
                    </a:lnTo>
                    <a:lnTo>
                      <a:pt x="85" y="178"/>
                    </a:lnTo>
                    <a:lnTo>
                      <a:pt x="80" y="171"/>
                    </a:lnTo>
                    <a:lnTo>
                      <a:pt x="77" y="157"/>
                    </a:lnTo>
                    <a:lnTo>
                      <a:pt x="76" y="139"/>
                    </a:lnTo>
                    <a:lnTo>
                      <a:pt x="76" y="119"/>
                    </a:lnTo>
                    <a:lnTo>
                      <a:pt x="76" y="97"/>
                    </a:lnTo>
                    <a:lnTo>
                      <a:pt x="77" y="77"/>
                    </a:lnTo>
                    <a:lnTo>
                      <a:pt x="77" y="61"/>
                    </a:lnTo>
                    <a:lnTo>
                      <a:pt x="78" y="52"/>
                    </a:lnTo>
                    <a:lnTo>
                      <a:pt x="67" y="40"/>
                    </a:lnTo>
                    <a:lnTo>
                      <a:pt x="59" y="30"/>
                    </a:lnTo>
                    <a:lnTo>
                      <a:pt x="52" y="26"/>
                    </a:lnTo>
                    <a:lnTo>
                      <a:pt x="47" y="24"/>
                    </a:lnTo>
                    <a:lnTo>
                      <a:pt x="40" y="22"/>
                    </a:lnTo>
                    <a:lnTo>
                      <a:pt x="32" y="22"/>
                    </a:lnTo>
                    <a:lnTo>
                      <a:pt x="28" y="29"/>
                    </a:lnTo>
                    <a:lnTo>
                      <a:pt x="21" y="31"/>
                    </a:lnTo>
                    <a:lnTo>
                      <a:pt x="19" y="39"/>
                    </a:lnTo>
                    <a:lnTo>
                      <a:pt x="13" y="42"/>
                    </a:lnTo>
                    <a:lnTo>
                      <a:pt x="3" y="37"/>
                    </a:lnTo>
                    <a:lnTo>
                      <a:pt x="0" y="27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8" y="13"/>
                    </a:lnTo>
                    <a:lnTo>
                      <a:pt x="16" y="11"/>
                    </a:lnTo>
                    <a:lnTo>
                      <a:pt x="23" y="3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57" y="4"/>
                    </a:lnTo>
                    <a:lnTo>
                      <a:pt x="57" y="8"/>
                    </a:lnTo>
                    <a:lnTo>
                      <a:pt x="66" y="8"/>
                    </a:lnTo>
                    <a:lnTo>
                      <a:pt x="71" y="13"/>
                    </a:lnTo>
                    <a:lnTo>
                      <a:pt x="73" y="18"/>
                    </a:lnTo>
                    <a:lnTo>
                      <a:pt x="81" y="26"/>
                    </a:lnTo>
                    <a:lnTo>
                      <a:pt x="85" y="29"/>
                    </a:lnTo>
                    <a:lnTo>
                      <a:pt x="85" y="169"/>
                    </a:lnTo>
                    <a:lnTo>
                      <a:pt x="78" y="16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1" name="Freeform 489"/>
              <p:cNvSpPr>
                <a:spLocks/>
              </p:cNvSpPr>
              <p:nvPr/>
            </p:nvSpPr>
            <p:spPr bwMode="auto">
              <a:xfrm>
                <a:off x="825" y="1543"/>
                <a:ext cx="24" cy="44"/>
              </a:xfrm>
              <a:custGeom>
                <a:avLst/>
                <a:gdLst>
                  <a:gd name="T0" fmla="*/ 20 w 119"/>
                  <a:gd name="T1" fmla="*/ 34 h 219"/>
                  <a:gd name="T2" fmla="*/ 26 w 119"/>
                  <a:gd name="T3" fmla="*/ 32 h 219"/>
                  <a:gd name="T4" fmla="*/ 31 w 119"/>
                  <a:gd name="T5" fmla="*/ 29 h 219"/>
                  <a:gd name="T6" fmla="*/ 38 w 119"/>
                  <a:gd name="T7" fmla="*/ 24 h 219"/>
                  <a:gd name="T8" fmla="*/ 45 w 119"/>
                  <a:gd name="T9" fmla="*/ 21 h 219"/>
                  <a:gd name="T10" fmla="*/ 51 w 119"/>
                  <a:gd name="T11" fmla="*/ 19 h 219"/>
                  <a:gd name="T12" fmla="*/ 60 w 119"/>
                  <a:gd name="T13" fmla="*/ 19 h 219"/>
                  <a:gd name="T14" fmla="*/ 61 w 119"/>
                  <a:gd name="T15" fmla="*/ 19 h 219"/>
                  <a:gd name="T16" fmla="*/ 62 w 119"/>
                  <a:gd name="T17" fmla="*/ 21 h 219"/>
                  <a:gd name="T18" fmla="*/ 64 w 119"/>
                  <a:gd name="T19" fmla="*/ 27 h 219"/>
                  <a:gd name="T20" fmla="*/ 64 w 119"/>
                  <a:gd name="T21" fmla="*/ 29 h 219"/>
                  <a:gd name="T22" fmla="*/ 69 w 119"/>
                  <a:gd name="T23" fmla="*/ 32 h 219"/>
                  <a:gd name="T24" fmla="*/ 72 w 119"/>
                  <a:gd name="T25" fmla="*/ 33 h 219"/>
                  <a:gd name="T26" fmla="*/ 81 w 119"/>
                  <a:gd name="T27" fmla="*/ 34 h 219"/>
                  <a:gd name="T28" fmla="*/ 87 w 119"/>
                  <a:gd name="T29" fmla="*/ 47 h 219"/>
                  <a:gd name="T30" fmla="*/ 93 w 119"/>
                  <a:gd name="T31" fmla="*/ 60 h 219"/>
                  <a:gd name="T32" fmla="*/ 96 w 119"/>
                  <a:gd name="T33" fmla="*/ 75 h 219"/>
                  <a:gd name="T34" fmla="*/ 98 w 119"/>
                  <a:gd name="T35" fmla="*/ 90 h 219"/>
                  <a:gd name="T36" fmla="*/ 98 w 119"/>
                  <a:gd name="T37" fmla="*/ 104 h 219"/>
                  <a:gd name="T38" fmla="*/ 100 w 119"/>
                  <a:gd name="T39" fmla="*/ 118 h 219"/>
                  <a:gd name="T40" fmla="*/ 100 w 119"/>
                  <a:gd name="T41" fmla="*/ 133 h 219"/>
                  <a:gd name="T42" fmla="*/ 100 w 119"/>
                  <a:gd name="T43" fmla="*/ 149 h 219"/>
                  <a:gd name="T44" fmla="*/ 98 w 119"/>
                  <a:gd name="T45" fmla="*/ 154 h 219"/>
                  <a:gd name="T46" fmla="*/ 97 w 119"/>
                  <a:gd name="T47" fmla="*/ 164 h 219"/>
                  <a:gd name="T48" fmla="*/ 96 w 119"/>
                  <a:gd name="T49" fmla="*/ 175 h 219"/>
                  <a:gd name="T50" fmla="*/ 96 w 119"/>
                  <a:gd name="T51" fmla="*/ 188 h 219"/>
                  <a:gd name="T52" fmla="*/ 96 w 119"/>
                  <a:gd name="T53" fmla="*/ 198 h 219"/>
                  <a:gd name="T54" fmla="*/ 98 w 119"/>
                  <a:gd name="T55" fmla="*/ 209 h 219"/>
                  <a:gd name="T56" fmla="*/ 101 w 119"/>
                  <a:gd name="T57" fmla="*/ 215 h 219"/>
                  <a:gd name="T58" fmla="*/ 108 w 119"/>
                  <a:gd name="T59" fmla="*/ 219 h 219"/>
                  <a:gd name="T60" fmla="*/ 116 w 119"/>
                  <a:gd name="T61" fmla="*/ 215 h 219"/>
                  <a:gd name="T62" fmla="*/ 119 w 119"/>
                  <a:gd name="T63" fmla="*/ 209 h 219"/>
                  <a:gd name="T64" fmla="*/ 119 w 119"/>
                  <a:gd name="T65" fmla="*/ 109 h 219"/>
                  <a:gd name="T66" fmla="*/ 118 w 119"/>
                  <a:gd name="T67" fmla="*/ 97 h 219"/>
                  <a:gd name="T68" fmla="*/ 118 w 119"/>
                  <a:gd name="T69" fmla="*/ 89 h 219"/>
                  <a:gd name="T70" fmla="*/ 116 w 119"/>
                  <a:gd name="T71" fmla="*/ 80 h 219"/>
                  <a:gd name="T72" fmla="*/ 113 w 119"/>
                  <a:gd name="T73" fmla="*/ 70 h 219"/>
                  <a:gd name="T74" fmla="*/ 111 w 119"/>
                  <a:gd name="T75" fmla="*/ 61 h 219"/>
                  <a:gd name="T76" fmla="*/ 109 w 119"/>
                  <a:gd name="T77" fmla="*/ 54 h 219"/>
                  <a:gd name="T78" fmla="*/ 108 w 119"/>
                  <a:gd name="T79" fmla="*/ 44 h 219"/>
                  <a:gd name="T80" fmla="*/ 107 w 119"/>
                  <a:gd name="T81" fmla="*/ 35 h 219"/>
                  <a:gd name="T82" fmla="*/ 102 w 119"/>
                  <a:gd name="T83" fmla="*/ 26 h 219"/>
                  <a:gd name="T84" fmla="*/ 98 w 119"/>
                  <a:gd name="T85" fmla="*/ 19 h 219"/>
                  <a:gd name="T86" fmla="*/ 91 w 119"/>
                  <a:gd name="T87" fmla="*/ 14 h 219"/>
                  <a:gd name="T88" fmla="*/ 81 w 119"/>
                  <a:gd name="T89" fmla="*/ 14 h 219"/>
                  <a:gd name="T90" fmla="*/ 77 w 119"/>
                  <a:gd name="T91" fmla="*/ 6 h 219"/>
                  <a:gd name="T92" fmla="*/ 74 w 119"/>
                  <a:gd name="T93" fmla="*/ 2 h 219"/>
                  <a:gd name="T94" fmla="*/ 67 w 119"/>
                  <a:gd name="T95" fmla="*/ 0 h 219"/>
                  <a:gd name="T96" fmla="*/ 62 w 119"/>
                  <a:gd name="T97" fmla="*/ 0 h 219"/>
                  <a:gd name="T98" fmla="*/ 55 w 119"/>
                  <a:gd name="T99" fmla="*/ 0 h 219"/>
                  <a:gd name="T100" fmla="*/ 48 w 119"/>
                  <a:gd name="T101" fmla="*/ 1 h 219"/>
                  <a:gd name="T102" fmla="*/ 40 w 119"/>
                  <a:gd name="T103" fmla="*/ 1 h 219"/>
                  <a:gd name="T104" fmla="*/ 33 w 119"/>
                  <a:gd name="T105" fmla="*/ 3 h 219"/>
                  <a:gd name="T106" fmla="*/ 24 w 119"/>
                  <a:gd name="T107" fmla="*/ 3 h 219"/>
                  <a:gd name="T108" fmla="*/ 17 w 119"/>
                  <a:gd name="T109" fmla="*/ 6 h 219"/>
                  <a:gd name="T110" fmla="*/ 9 w 119"/>
                  <a:gd name="T111" fmla="*/ 8 h 219"/>
                  <a:gd name="T112" fmla="*/ 4 w 119"/>
                  <a:gd name="T113" fmla="*/ 12 h 219"/>
                  <a:gd name="T114" fmla="*/ 0 w 119"/>
                  <a:gd name="T115" fmla="*/ 16 h 219"/>
                  <a:gd name="T116" fmla="*/ 2 w 119"/>
                  <a:gd name="T117" fmla="*/ 21 h 219"/>
                  <a:gd name="T118" fmla="*/ 7 w 119"/>
                  <a:gd name="T119" fmla="*/ 27 h 219"/>
                  <a:gd name="T120" fmla="*/ 19 w 119"/>
                  <a:gd name="T121" fmla="*/ 34 h 219"/>
                  <a:gd name="T122" fmla="*/ 20 w 119"/>
                  <a:gd name="T123" fmla="*/ 34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9" h="219">
                    <a:moveTo>
                      <a:pt x="20" y="34"/>
                    </a:moveTo>
                    <a:lnTo>
                      <a:pt x="26" y="32"/>
                    </a:lnTo>
                    <a:lnTo>
                      <a:pt x="31" y="29"/>
                    </a:lnTo>
                    <a:lnTo>
                      <a:pt x="38" y="24"/>
                    </a:lnTo>
                    <a:lnTo>
                      <a:pt x="45" y="21"/>
                    </a:lnTo>
                    <a:lnTo>
                      <a:pt x="51" y="19"/>
                    </a:lnTo>
                    <a:lnTo>
                      <a:pt x="60" y="19"/>
                    </a:lnTo>
                    <a:lnTo>
                      <a:pt x="61" y="19"/>
                    </a:lnTo>
                    <a:lnTo>
                      <a:pt x="62" y="21"/>
                    </a:lnTo>
                    <a:lnTo>
                      <a:pt x="64" y="27"/>
                    </a:lnTo>
                    <a:lnTo>
                      <a:pt x="64" y="29"/>
                    </a:lnTo>
                    <a:lnTo>
                      <a:pt x="69" y="32"/>
                    </a:lnTo>
                    <a:lnTo>
                      <a:pt x="72" y="33"/>
                    </a:lnTo>
                    <a:lnTo>
                      <a:pt x="81" y="34"/>
                    </a:lnTo>
                    <a:lnTo>
                      <a:pt x="87" y="47"/>
                    </a:lnTo>
                    <a:lnTo>
                      <a:pt x="93" y="60"/>
                    </a:lnTo>
                    <a:lnTo>
                      <a:pt x="96" y="75"/>
                    </a:lnTo>
                    <a:lnTo>
                      <a:pt x="98" y="90"/>
                    </a:lnTo>
                    <a:lnTo>
                      <a:pt x="98" y="104"/>
                    </a:lnTo>
                    <a:lnTo>
                      <a:pt x="100" y="118"/>
                    </a:lnTo>
                    <a:lnTo>
                      <a:pt x="100" y="133"/>
                    </a:lnTo>
                    <a:lnTo>
                      <a:pt x="100" y="149"/>
                    </a:lnTo>
                    <a:lnTo>
                      <a:pt x="98" y="154"/>
                    </a:lnTo>
                    <a:lnTo>
                      <a:pt x="97" y="164"/>
                    </a:lnTo>
                    <a:lnTo>
                      <a:pt x="96" y="175"/>
                    </a:lnTo>
                    <a:lnTo>
                      <a:pt x="96" y="188"/>
                    </a:lnTo>
                    <a:lnTo>
                      <a:pt x="96" y="198"/>
                    </a:lnTo>
                    <a:lnTo>
                      <a:pt x="98" y="209"/>
                    </a:lnTo>
                    <a:lnTo>
                      <a:pt x="101" y="215"/>
                    </a:lnTo>
                    <a:lnTo>
                      <a:pt x="108" y="219"/>
                    </a:lnTo>
                    <a:lnTo>
                      <a:pt x="116" y="215"/>
                    </a:lnTo>
                    <a:lnTo>
                      <a:pt x="119" y="209"/>
                    </a:lnTo>
                    <a:lnTo>
                      <a:pt x="119" y="109"/>
                    </a:lnTo>
                    <a:lnTo>
                      <a:pt x="118" y="97"/>
                    </a:lnTo>
                    <a:lnTo>
                      <a:pt x="118" y="89"/>
                    </a:lnTo>
                    <a:lnTo>
                      <a:pt x="116" y="80"/>
                    </a:lnTo>
                    <a:lnTo>
                      <a:pt x="113" y="70"/>
                    </a:lnTo>
                    <a:lnTo>
                      <a:pt x="111" y="61"/>
                    </a:lnTo>
                    <a:lnTo>
                      <a:pt x="109" y="54"/>
                    </a:lnTo>
                    <a:lnTo>
                      <a:pt x="108" y="44"/>
                    </a:lnTo>
                    <a:lnTo>
                      <a:pt x="107" y="35"/>
                    </a:lnTo>
                    <a:lnTo>
                      <a:pt x="102" y="26"/>
                    </a:lnTo>
                    <a:lnTo>
                      <a:pt x="98" y="19"/>
                    </a:lnTo>
                    <a:lnTo>
                      <a:pt x="91" y="14"/>
                    </a:lnTo>
                    <a:lnTo>
                      <a:pt x="81" y="14"/>
                    </a:lnTo>
                    <a:lnTo>
                      <a:pt x="77" y="6"/>
                    </a:lnTo>
                    <a:lnTo>
                      <a:pt x="74" y="2"/>
                    </a:lnTo>
                    <a:lnTo>
                      <a:pt x="67" y="0"/>
                    </a:lnTo>
                    <a:lnTo>
                      <a:pt x="62" y="0"/>
                    </a:lnTo>
                    <a:lnTo>
                      <a:pt x="55" y="0"/>
                    </a:lnTo>
                    <a:lnTo>
                      <a:pt x="48" y="1"/>
                    </a:lnTo>
                    <a:lnTo>
                      <a:pt x="40" y="1"/>
                    </a:lnTo>
                    <a:lnTo>
                      <a:pt x="33" y="3"/>
                    </a:lnTo>
                    <a:lnTo>
                      <a:pt x="24" y="3"/>
                    </a:lnTo>
                    <a:lnTo>
                      <a:pt x="17" y="6"/>
                    </a:lnTo>
                    <a:lnTo>
                      <a:pt x="9" y="8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2" y="21"/>
                    </a:lnTo>
                    <a:lnTo>
                      <a:pt x="7" y="27"/>
                    </a:lnTo>
                    <a:lnTo>
                      <a:pt x="19" y="34"/>
                    </a:lnTo>
                    <a:lnTo>
                      <a:pt x="2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2" name="Freeform 490"/>
              <p:cNvSpPr>
                <a:spLocks/>
              </p:cNvSpPr>
              <p:nvPr/>
            </p:nvSpPr>
            <p:spPr bwMode="auto">
              <a:xfrm>
                <a:off x="336" y="1686"/>
                <a:ext cx="92" cy="92"/>
              </a:xfrm>
              <a:custGeom>
                <a:avLst/>
                <a:gdLst>
                  <a:gd name="T0" fmla="*/ 20 w 461"/>
                  <a:gd name="T1" fmla="*/ 38 h 461"/>
                  <a:gd name="T2" fmla="*/ 41 w 461"/>
                  <a:gd name="T3" fmla="*/ 38 h 461"/>
                  <a:gd name="T4" fmla="*/ 64 w 461"/>
                  <a:gd name="T5" fmla="*/ 37 h 461"/>
                  <a:gd name="T6" fmla="*/ 86 w 461"/>
                  <a:gd name="T7" fmla="*/ 32 h 461"/>
                  <a:gd name="T8" fmla="*/ 106 w 461"/>
                  <a:gd name="T9" fmla="*/ 26 h 461"/>
                  <a:gd name="T10" fmla="*/ 129 w 461"/>
                  <a:gd name="T11" fmla="*/ 26 h 461"/>
                  <a:gd name="T12" fmla="*/ 154 w 461"/>
                  <a:gd name="T13" fmla="*/ 23 h 461"/>
                  <a:gd name="T14" fmla="*/ 269 w 461"/>
                  <a:gd name="T15" fmla="*/ 22 h 461"/>
                  <a:gd name="T16" fmla="*/ 293 w 461"/>
                  <a:gd name="T17" fmla="*/ 27 h 461"/>
                  <a:gd name="T18" fmla="*/ 318 w 461"/>
                  <a:gd name="T19" fmla="*/ 31 h 461"/>
                  <a:gd name="T20" fmla="*/ 351 w 461"/>
                  <a:gd name="T21" fmla="*/ 37 h 461"/>
                  <a:gd name="T22" fmla="*/ 380 w 461"/>
                  <a:gd name="T23" fmla="*/ 47 h 461"/>
                  <a:gd name="T24" fmla="*/ 401 w 461"/>
                  <a:gd name="T25" fmla="*/ 58 h 461"/>
                  <a:gd name="T26" fmla="*/ 423 w 461"/>
                  <a:gd name="T27" fmla="*/ 63 h 461"/>
                  <a:gd name="T28" fmla="*/ 437 w 461"/>
                  <a:gd name="T29" fmla="*/ 79 h 461"/>
                  <a:gd name="T30" fmla="*/ 441 w 461"/>
                  <a:gd name="T31" fmla="*/ 251 h 461"/>
                  <a:gd name="T32" fmla="*/ 441 w 461"/>
                  <a:gd name="T33" fmla="*/ 325 h 461"/>
                  <a:gd name="T34" fmla="*/ 441 w 461"/>
                  <a:gd name="T35" fmla="*/ 401 h 461"/>
                  <a:gd name="T36" fmla="*/ 444 w 461"/>
                  <a:gd name="T37" fmla="*/ 459 h 461"/>
                  <a:gd name="T38" fmla="*/ 461 w 461"/>
                  <a:gd name="T39" fmla="*/ 453 h 461"/>
                  <a:gd name="T40" fmla="*/ 460 w 461"/>
                  <a:gd name="T41" fmla="*/ 270 h 461"/>
                  <a:gd name="T42" fmla="*/ 458 w 461"/>
                  <a:gd name="T43" fmla="*/ 244 h 461"/>
                  <a:gd name="T44" fmla="*/ 456 w 461"/>
                  <a:gd name="T45" fmla="*/ 219 h 461"/>
                  <a:gd name="T46" fmla="*/ 456 w 461"/>
                  <a:gd name="T47" fmla="*/ 114 h 461"/>
                  <a:gd name="T48" fmla="*/ 454 w 461"/>
                  <a:gd name="T49" fmla="*/ 71 h 461"/>
                  <a:gd name="T50" fmla="*/ 438 w 461"/>
                  <a:gd name="T51" fmla="*/ 47 h 461"/>
                  <a:gd name="T52" fmla="*/ 401 w 461"/>
                  <a:gd name="T53" fmla="*/ 36 h 461"/>
                  <a:gd name="T54" fmla="*/ 383 w 461"/>
                  <a:gd name="T55" fmla="*/ 23 h 461"/>
                  <a:gd name="T56" fmla="*/ 361 w 461"/>
                  <a:gd name="T57" fmla="*/ 17 h 461"/>
                  <a:gd name="T58" fmla="*/ 340 w 461"/>
                  <a:gd name="T59" fmla="*/ 13 h 461"/>
                  <a:gd name="T60" fmla="*/ 315 w 461"/>
                  <a:gd name="T61" fmla="*/ 12 h 461"/>
                  <a:gd name="T62" fmla="*/ 287 w 461"/>
                  <a:gd name="T63" fmla="*/ 7 h 461"/>
                  <a:gd name="T64" fmla="*/ 256 w 461"/>
                  <a:gd name="T65" fmla="*/ 2 h 461"/>
                  <a:gd name="T66" fmla="*/ 222 w 461"/>
                  <a:gd name="T67" fmla="*/ 1 h 461"/>
                  <a:gd name="T68" fmla="*/ 180 w 461"/>
                  <a:gd name="T69" fmla="*/ 0 h 461"/>
                  <a:gd name="T70" fmla="*/ 144 w 461"/>
                  <a:gd name="T71" fmla="*/ 6 h 461"/>
                  <a:gd name="T72" fmla="*/ 121 w 461"/>
                  <a:gd name="T73" fmla="*/ 7 h 461"/>
                  <a:gd name="T74" fmla="*/ 98 w 461"/>
                  <a:gd name="T75" fmla="*/ 7 h 461"/>
                  <a:gd name="T76" fmla="*/ 77 w 461"/>
                  <a:gd name="T77" fmla="*/ 13 h 461"/>
                  <a:gd name="T78" fmla="*/ 57 w 461"/>
                  <a:gd name="T79" fmla="*/ 18 h 461"/>
                  <a:gd name="T80" fmla="*/ 34 w 461"/>
                  <a:gd name="T81" fmla="*/ 16 h 461"/>
                  <a:gd name="T82" fmla="*/ 10 w 461"/>
                  <a:gd name="T83" fmla="*/ 18 h 461"/>
                  <a:gd name="T84" fmla="*/ 2 w 461"/>
                  <a:gd name="T85" fmla="*/ 38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61" h="461">
                    <a:moveTo>
                      <a:pt x="12" y="43"/>
                    </a:moveTo>
                    <a:lnTo>
                      <a:pt x="17" y="42"/>
                    </a:lnTo>
                    <a:lnTo>
                      <a:pt x="20" y="38"/>
                    </a:lnTo>
                    <a:lnTo>
                      <a:pt x="26" y="38"/>
                    </a:lnTo>
                    <a:lnTo>
                      <a:pt x="34" y="38"/>
                    </a:lnTo>
                    <a:lnTo>
                      <a:pt x="41" y="38"/>
                    </a:lnTo>
                    <a:lnTo>
                      <a:pt x="50" y="38"/>
                    </a:lnTo>
                    <a:lnTo>
                      <a:pt x="56" y="37"/>
                    </a:lnTo>
                    <a:lnTo>
                      <a:pt x="64" y="37"/>
                    </a:lnTo>
                    <a:lnTo>
                      <a:pt x="70" y="34"/>
                    </a:lnTo>
                    <a:lnTo>
                      <a:pt x="77" y="32"/>
                    </a:lnTo>
                    <a:lnTo>
                      <a:pt x="86" y="32"/>
                    </a:lnTo>
                    <a:lnTo>
                      <a:pt x="96" y="31"/>
                    </a:lnTo>
                    <a:lnTo>
                      <a:pt x="98" y="27"/>
                    </a:lnTo>
                    <a:lnTo>
                      <a:pt x="106" y="26"/>
                    </a:lnTo>
                    <a:lnTo>
                      <a:pt x="113" y="26"/>
                    </a:lnTo>
                    <a:lnTo>
                      <a:pt x="122" y="27"/>
                    </a:lnTo>
                    <a:lnTo>
                      <a:pt x="129" y="26"/>
                    </a:lnTo>
                    <a:lnTo>
                      <a:pt x="138" y="26"/>
                    </a:lnTo>
                    <a:lnTo>
                      <a:pt x="145" y="24"/>
                    </a:lnTo>
                    <a:lnTo>
                      <a:pt x="154" y="23"/>
                    </a:lnTo>
                    <a:lnTo>
                      <a:pt x="154" y="22"/>
                    </a:lnTo>
                    <a:lnTo>
                      <a:pt x="262" y="22"/>
                    </a:lnTo>
                    <a:lnTo>
                      <a:pt x="269" y="22"/>
                    </a:lnTo>
                    <a:lnTo>
                      <a:pt x="277" y="23"/>
                    </a:lnTo>
                    <a:lnTo>
                      <a:pt x="284" y="24"/>
                    </a:lnTo>
                    <a:lnTo>
                      <a:pt x="293" y="27"/>
                    </a:lnTo>
                    <a:lnTo>
                      <a:pt x="300" y="28"/>
                    </a:lnTo>
                    <a:lnTo>
                      <a:pt x="309" y="29"/>
                    </a:lnTo>
                    <a:lnTo>
                      <a:pt x="318" y="31"/>
                    </a:lnTo>
                    <a:lnTo>
                      <a:pt x="326" y="32"/>
                    </a:lnTo>
                    <a:lnTo>
                      <a:pt x="339" y="33"/>
                    </a:lnTo>
                    <a:lnTo>
                      <a:pt x="351" y="37"/>
                    </a:lnTo>
                    <a:lnTo>
                      <a:pt x="363" y="40"/>
                    </a:lnTo>
                    <a:lnTo>
                      <a:pt x="376" y="43"/>
                    </a:lnTo>
                    <a:lnTo>
                      <a:pt x="380" y="47"/>
                    </a:lnTo>
                    <a:lnTo>
                      <a:pt x="386" y="52"/>
                    </a:lnTo>
                    <a:lnTo>
                      <a:pt x="393" y="54"/>
                    </a:lnTo>
                    <a:lnTo>
                      <a:pt x="401" y="58"/>
                    </a:lnTo>
                    <a:lnTo>
                      <a:pt x="408" y="59"/>
                    </a:lnTo>
                    <a:lnTo>
                      <a:pt x="415" y="62"/>
                    </a:lnTo>
                    <a:lnTo>
                      <a:pt x="423" y="63"/>
                    </a:lnTo>
                    <a:lnTo>
                      <a:pt x="432" y="66"/>
                    </a:lnTo>
                    <a:lnTo>
                      <a:pt x="432" y="73"/>
                    </a:lnTo>
                    <a:lnTo>
                      <a:pt x="437" y="79"/>
                    </a:lnTo>
                    <a:lnTo>
                      <a:pt x="437" y="230"/>
                    </a:lnTo>
                    <a:lnTo>
                      <a:pt x="439" y="241"/>
                    </a:lnTo>
                    <a:lnTo>
                      <a:pt x="441" y="251"/>
                    </a:lnTo>
                    <a:lnTo>
                      <a:pt x="441" y="276"/>
                    </a:lnTo>
                    <a:lnTo>
                      <a:pt x="441" y="301"/>
                    </a:lnTo>
                    <a:lnTo>
                      <a:pt x="441" y="325"/>
                    </a:lnTo>
                    <a:lnTo>
                      <a:pt x="441" y="351"/>
                    </a:lnTo>
                    <a:lnTo>
                      <a:pt x="441" y="376"/>
                    </a:lnTo>
                    <a:lnTo>
                      <a:pt x="441" y="401"/>
                    </a:lnTo>
                    <a:lnTo>
                      <a:pt x="441" y="427"/>
                    </a:lnTo>
                    <a:lnTo>
                      <a:pt x="441" y="453"/>
                    </a:lnTo>
                    <a:lnTo>
                      <a:pt x="444" y="459"/>
                    </a:lnTo>
                    <a:lnTo>
                      <a:pt x="451" y="461"/>
                    </a:lnTo>
                    <a:lnTo>
                      <a:pt x="458" y="459"/>
                    </a:lnTo>
                    <a:lnTo>
                      <a:pt x="461" y="453"/>
                    </a:lnTo>
                    <a:lnTo>
                      <a:pt x="461" y="288"/>
                    </a:lnTo>
                    <a:lnTo>
                      <a:pt x="460" y="278"/>
                    </a:lnTo>
                    <a:lnTo>
                      <a:pt x="460" y="270"/>
                    </a:lnTo>
                    <a:lnTo>
                      <a:pt x="459" y="260"/>
                    </a:lnTo>
                    <a:lnTo>
                      <a:pt x="459" y="252"/>
                    </a:lnTo>
                    <a:lnTo>
                      <a:pt x="458" y="244"/>
                    </a:lnTo>
                    <a:lnTo>
                      <a:pt x="456" y="235"/>
                    </a:lnTo>
                    <a:lnTo>
                      <a:pt x="456" y="226"/>
                    </a:lnTo>
                    <a:lnTo>
                      <a:pt x="456" y="219"/>
                    </a:lnTo>
                    <a:lnTo>
                      <a:pt x="456" y="136"/>
                    </a:lnTo>
                    <a:lnTo>
                      <a:pt x="456" y="125"/>
                    </a:lnTo>
                    <a:lnTo>
                      <a:pt x="456" y="114"/>
                    </a:lnTo>
                    <a:lnTo>
                      <a:pt x="456" y="100"/>
                    </a:lnTo>
                    <a:lnTo>
                      <a:pt x="456" y="86"/>
                    </a:lnTo>
                    <a:lnTo>
                      <a:pt x="454" y="71"/>
                    </a:lnTo>
                    <a:lnTo>
                      <a:pt x="451" y="60"/>
                    </a:lnTo>
                    <a:lnTo>
                      <a:pt x="445" y="50"/>
                    </a:lnTo>
                    <a:lnTo>
                      <a:pt x="438" y="47"/>
                    </a:lnTo>
                    <a:lnTo>
                      <a:pt x="425" y="43"/>
                    </a:lnTo>
                    <a:lnTo>
                      <a:pt x="413" y="40"/>
                    </a:lnTo>
                    <a:lnTo>
                      <a:pt x="401" y="36"/>
                    </a:lnTo>
                    <a:lnTo>
                      <a:pt x="392" y="32"/>
                    </a:lnTo>
                    <a:lnTo>
                      <a:pt x="387" y="27"/>
                    </a:lnTo>
                    <a:lnTo>
                      <a:pt x="383" y="23"/>
                    </a:lnTo>
                    <a:lnTo>
                      <a:pt x="376" y="21"/>
                    </a:lnTo>
                    <a:lnTo>
                      <a:pt x="368" y="19"/>
                    </a:lnTo>
                    <a:lnTo>
                      <a:pt x="361" y="17"/>
                    </a:lnTo>
                    <a:lnTo>
                      <a:pt x="355" y="16"/>
                    </a:lnTo>
                    <a:lnTo>
                      <a:pt x="347" y="14"/>
                    </a:lnTo>
                    <a:lnTo>
                      <a:pt x="340" y="13"/>
                    </a:lnTo>
                    <a:lnTo>
                      <a:pt x="332" y="13"/>
                    </a:lnTo>
                    <a:lnTo>
                      <a:pt x="326" y="13"/>
                    </a:lnTo>
                    <a:lnTo>
                      <a:pt x="315" y="12"/>
                    </a:lnTo>
                    <a:lnTo>
                      <a:pt x="306" y="11"/>
                    </a:lnTo>
                    <a:lnTo>
                      <a:pt x="295" y="8"/>
                    </a:lnTo>
                    <a:lnTo>
                      <a:pt x="287" y="7"/>
                    </a:lnTo>
                    <a:lnTo>
                      <a:pt x="275" y="5"/>
                    </a:lnTo>
                    <a:lnTo>
                      <a:pt x="267" y="3"/>
                    </a:lnTo>
                    <a:lnTo>
                      <a:pt x="256" y="2"/>
                    </a:lnTo>
                    <a:lnTo>
                      <a:pt x="247" y="2"/>
                    </a:lnTo>
                    <a:lnTo>
                      <a:pt x="235" y="1"/>
                    </a:lnTo>
                    <a:lnTo>
                      <a:pt x="222" y="1"/>
                    </a:lnTo>
                    <a:lnTo>
                      <a:pt x="209" y="0"/>
                    </a:lnTo>
                    <a:lnTo>
                      <a:pt x="195" y="0"/>
                    </a:lnTo>
                    <a:lnTo>
                      <a:pt x="180" y="0"/>
                    </a:lnTo>
                    <a:lnTo>
                      <a:pt x="168" y="1"/>
                    </a:lnTo>
                    <a:lnTo>
                      <a:pt x="154" y="2"/>
                    </a:lnTo>
                    <a:lnTo>
                      <a:pt x="144" y="6"/>
                    </a:lnTo>
                    <a:lnTo>
                      <a:pt x="135" y="7"/>
                    </a:lnTo>
                    <a:lnTo>
                      <a:pt x="128" y="8"/>
                    </a:lnTo>
                    <a:lnTo>
                      <a:pt x="121" y="7"/>
                    </a:lnTo>
                    <a:lnTo>
                      <a:pt x="113" y="7"/>
                    </a:lnTo>
                    <a:lnTo>
                      <a:pt x="106" y="7"/>
                    </a:lnTo>
                    <a:lnTo>
                      <a:pt x="98" y="7"/>
                    </a:lnTo>
                    <a:lnTo>
                      <a:pt x="91" y="8"/>
                    </a:lnTo>
                    <a:lnTo>
                      <a:pt x="85" y="13"/>
                    </a:lnTo>
                    <a:lnTo>
                      <a:pt x="77" y="13"/>
                    </a:lnTo>
                    <a:lnTo>
                      <a:pt x="71" y="16"/>
                    </a:lnTo>
                    <a:lnTo>
                      <a:pt x="64" y="17"/>
                    </a:lnTo>
                    <a:lnTo>
                      <a:pt x="57" y="18"/>
                    </a:lnTo>
                    <a:lnTo>
                      <a:pt x="50" y="17"/>
                    </a:lnTo>
                    <a:lnTo>
                      <a:pt x="43" y="17"/>
                    </a:lnTo>
                    <a:lnTo>
                      <a:pt x="34" y="16"/>
                    </a:lnTo>
                    <a:lnTo>
                      <a:pt x="26" y="16"/>
                    </a:lnTo>
                    <a:lnTo>
                      <a:pt x="18" y="16"/>
                    </a:lnTo>
                    <a:lnTo>
                      <a:pt x="10" y="18"/>
                    </a:lnTo>
                    <a:lnTo>
                      <a:pt x="4" y="22"/>
                    </a:lnTo>
                    <a:lnTo>
                      <a:pt x="0" y="29"/>
                    </a:lnTo>
                    <a:lnTo>
                      <a:pt x="2" y="38"/>
                    </a:lnTo>
                    <a:lnTo>
                      <a:pt x="12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3" name="Freeform 491"/>
              <p:cNvSpPr>
                <a:spLocks/>
              </p:cNvSpPr>
              <p:nvPr/>
            </p:nvSpPr>
            <p:spPr bwMode="auto">
              <a:xfrm>
                <a:off x="601" y="1621"/>
                <a:ext cx="85" cy="26"/>
              </a:xfrm>
              <a:custGeom>
                <a:avLst/>
                <a:gdLst>
                  <a:gd name="T0" fmla="*/ 8 w 425"/>
                  <a:gd name="T1" fmla="*/ 35 h 134"/>
                  <a:gd name="T2" fmla="*/ 23 w 425"/>
                  <a:gd name="T3" fmla="*/ 31 h 134"/>
                  <a:gd name="T4" fmla="*/ 37 w 425"/>
                  <a:gd name="T5" fmla="*/ 26 h 134"/>
                  <a:gd name="T6" fmla="*/ 56 w 425"/>
                  <a:gd name="T7" fmla="*/ 23 h 134"/>
                  <a:gd name="T8" fmla="*/ 76 w 425"/>
                  <a:gd name="T9" fmla="*/ 22 h 134"/>
                  <a:gd name="T10" fmla="*/ 97 w 425"/>
                  <a:gd name="T11" fmla="*/ 22 h 134"/>
                  <a:gd name="T12" fmla="*/ 116 w 425"/>
                  <a:gd name="T13" fmla="*/ 21 h 134"/>
                  <a:gd name="T14" fmla="*/ 134 w 425"/>
                  <a:gd name="T15" fmla="*/ 21 h 134"/>
                  <a:gd name="T16" fmla="*/ 154 w 425"/>
                  <a:gd name="T17" fmla="*/ 21 h 134"/>
                  <a:gd name="T18" fmla="*/ 172 w 425"/>
                  <a:gd name="T19" fmla="*/ 22 h 134"/>
                  <a:gd name="T20" fmla="*/ 190 w 425"/>
                  <a:gd name="T21" fmla="*/ 27 h 134"/>
                  <a:gd name="T22" fmla="*/ 202 w 425"/>
                  <a:gd name="T23" fmla="*/ 37 h 134"/>
                  <a:gd name="T24" fmla="*/ 217 w 425"/>
                  <a:gd name="T25" fmla="*/ 42 h 134"/>
                  <a:gd name="T26" fmla="*/ 233 w 425"/>
                  <a:gd name="T27" fmla="*/ 42 h 134"/>
                  <a:gd name="T28" fmla="*/ 254 w 425"/>
                  <a:gd name="T29" fmla="*/ 42 h 134"/>
                  <a:gd name="T30" fmla="*/ 268 w 425"/>
                  <a:gd name="T31" fmla="*/ 44 h 134"/>
                  <a:gd name="T32" fmla="*/ 282 w 425"/>
                  <a:gd name="T33" fmla="*/ 52 h 134"/>
                  <a:gd name="T34" fmla="*/ 308 w 425"/>
                  <a:gd name="T35" fmla="*/ 68 h 134"/>
                  <a:gd name="T36" fmla="*/ 325 w 425"/>
                  <a:gd name="T37" fmla="*/ 82 h 134"/>
                  <a:gd name="T38" fmla="*/ 343 w 425"/>
                  <a:gd name="T39" fmla="*/ 93 h 134"/>
                  <a:gd name="T40" fmla="*/ 356 w 425"/>
                  <a:gd name="T41" fmla="*/ 100 h 134"/>
                  <a:gd name="T42" fmla="*/ 377 w 425"/>
                  <a:gd name="T43" fmla="*/ 109 h 134"/>
                  <a:gd name="T44" fmla="*/ 395 w 425"/>
                  <a:gd name="T45" fmla="*/ 116 h 134"/>
                  <a:gd name="T46" fmla="*/ 404 w 425"/>
                  <a:gd name="T47" fmla="*/ 124 h 134"/>
                  <a:gd name="T48" fmla="*/ 414 w 425"/>
                  <a:gd name="T49" fmla="*/ 134 h 134"/>
                  <a:gd name="T50" fmla="*/ 425 w 425"/>
                  <a:gd name="T51" fmla="*/ 124 h 134"/>
                  <a:gd name="T52" fmla="*/ 415 w 425"/>
                  <a:gd name="T53" fmla="*/ 105 h 134"/>
                  <a:gd name="T54" fmla="*/ 398 w 425"/>
                  <a:gd name="T55" fmla="*/ 95 h 134"/>
                  <a:gd name="T56" fmla="*/ 377 w 425"/>
                  <a:gd name="T57" fmla="*/ 89 h 134"/>
                  <a:gd name="T58" fmla="*/ 361 w 425"/>
                  <a:gd name="T59" fmla="*/ 83 h 134"/>
                  <a:gd name="T60" fmla="*/ 355 w 425"/>
                  <a:gd name="T61" fmla="*/ 75 h 134"/>
                  <a:gd name="T62" fmla="*/ 340 w 425"/>
                  <a:gd name="T63" fmla="*/ 70 h 134"/>
                  <a:gd name="T64" fmla="*/ 321 w 425"/>
                  <a:gd name="T65" fmla="*/ 54 h 134"/>
                  <a:gd name="T66" fmla="*/ 299 w 425"/>
                  <a:gd name="T67" fmla="*/ 38 h 134"/>
                  <a:gd name="T68" fmla="*/ 275 w 425"/>
                  <a:gd name="T69" fmla="*/ 26 h 134"/>
                  <a:gd name="T70" fmla="*/ 254 w 425"/>
                  <a:gd name="T71" fmla="*/ 22 h 134"/>
                  <a:gd name="T72" fmla="*/ 237 w 425"/>
                  <a:gd name="T73" fmla="*/ 22 h 134"/>
                  <a:gd name="T74" fmla="*/ 225 w 425"/>
                  <a:gd name="T75" fmla="*/ 22 h 134"/>
                  <a:gd name="T76" fmla="*/ 202 w 425"/>
                  <a:gd name="T77" fmla="*/ 10 h 134"/>
                  <a:gd name="T78" fmla="*/ 170 w 425"/>
                  <a:gd name="T79" fmla="*/ 1 h 134"/>
                  <a:gd name="T80" fmla="*/ 117 w 425"/>
                  <a:gd name="T81" fmla="*/ 0 h 134"/>
                  <a:gd name="T82" fmla="*/ 61 w 425"/>
                  <a:gd name="T83" fmla="*/ 2 h 134"/>
                  <a:gd name="T84" fmla="*/ 29 w 425"/>
                  <a:gd name="T85" fmla="*/ 6 h 134"/>
                  <a:gd name="T86" fmla="*/ 16 w 425"/>
                  <a:gd name="T87" fmla="*/ 7 h 134"/>
                  <a:gd name="T88" fmla="*/ 11 w 425"/>
                  <a:gd name="T89" fmla="*/ 15 h 134"/>
                  <a:gd name="T90" fmla="*/ 0 w 425"/>
                  <a:gd name="T91" fmla="*/ 16 h 134"/>
                  <a:gd name="T92" fmla="*/ 8 w 425"/>
                  <a:gd name="T93" fmla="*/ 20 h 134"/>
                  <a:gd name="T94" fmla="*/ 0 w 425"/>
                  <a:gd name="T95" fmla="*/ 2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5" h="134">
                    <a:moveTo>
                      <a:pt x="0" y="36"/>
                    </a:moveTo>
                    <a:lnTo>
                      <a:pt x="8" y="35"/>
                    </a:lnTo>
                    <a:lnTo>
                      <a:pt x="16" y="33"/>
                    </a:lnTo>
                    <a:lnTo>
                      <a:pt x="23" y="31"/>
                    </a:lnTo>
                    <a:lnTo>
                      <a:pt x="29" y="27"/>
                    </a:lnTo>
                    <a:lnTo>
                      <a:pt x="37" y="26"/>
                    </a:lnTo>
                    <a:lnTo>
                      <a:pt x="47" y="25"/>
                    </a:lnTo>
                    <a:lnTo>
                      <a:pt x="56" y="23"/>
                    </a:lnTo>
                    <a:lnTo>
                      <a:pt x="66" y="23"/>
                    </a:lnTo>
                    <a:lnTo>
                      <a:pt x="76" y="22"/>
                    </a:lnTo>
                    <a:lnTo>
                      <a:pt x="86" y="22"/>
                    </a:lnTo>
                    <a:lnTo>
                      <a:pt x="97" y="22"/>
                    </a:lnTo>
                    <a:lnTo>
                      <a:pt x="108" y="22"/>
                    </a:lnTo>
                    <a:lnTo>
                      <a:pt x="116" y="21"/>
                    </a:lnTo>
                    <a:lnTo>
                      <a:pt x="124" y="21"/>
                    </a:lnTo>
                    <a:lnTo>
                      <a:pt x="134" y="21"/>
                    </a:lnTo>
                    <a:lnTo>
                      <a:pt x="144" y="21"/>
                    </a:lnTo>
                    <a:lnTo>
                      <a:pt x="154" y="21"/>
                    </a:lnTo>
                    <a:lnTo>
                      <a:pt x="164" y="21"/>
                    </a:lnTo>
                    <a:lnTo>
                      <a:pt x="172" y="22"/>
                    </a:lnTo>
                    <a:lnTo>
                      <a:pt x="181" y="26"/>
                    </a:lnTo>
                    <a:lnTo>
                      <a:pt x="190" y="27"/>
                    </a:lnTo>
                    <a:lnTo>
                      <a:pt x="196" y="32"/>
                    </a:lnTo>
                    <a:lnTo>
                      <a:pt x="202" y="37"/>
                    </a:lnTo>
                    <a:lnTo>
                      <a:pt x="210" y="40"/>
                    </a:lnTo>
                    <a:lnTo>
                      <a:pt x="217" y="42"/>
                    </a:lnTo>
                    <a:lnTo>
                      <a:pt x="225" y="42"/>
                    </a:lnTo>
                    <a:lnTo>
                      <a:pt x="233" y="42"/>
                    </a:lnTo>
                    <a:lnTo>
                      <a:pt x="243" y="42"/>
                    </a:lnTo>
                    <a:lnTo>
                      <a:pt x="254" y="42"/>
                    </a:lnTo>
                    <a:lnTo>
                      <a:pt x="260" y="42"/>
                    </a:lnTo>
                    <a:lnTo>
                      <a:pt x="268" y="44"/>
                    </a:lnTo>
                    <a:lnTo>
                      <a:pt x="274" y="48"/>
                    </a:lnTo>
                    <a:lnTo>
                      <a:pt x="282" y="52"/>
                    </a:lnTo>
                    <a:lnTo>
                      <a:pt x="294" y="59"/>
                    </a:lnTo>
                    <a:lnTo>
                      <a:pt x="308" y="68"/>
                    </a:lnTo>
                    <a:lnTo>
                      <a:pt x="316" y="74"/>
                    </a:lnTo>
                    <a:lnTo>
                      <a:pt x="325" y="82"/>
                    </a:lnTo>
                    <a:lnTo>
                      <a:pt x="332" y="88"/>
                    </a:lnTo>
                    <a:lnTo>
                      <a:pt x="343" y="93"/>
                    </a:lnTo>
                    <a:lnTo>
                      <a:pt x="348" y="97"/>
                    </a:lnTo>
                    <a:lnTo>
                      <a:pt x="356" y="100"/>
                    </a:lnTo>
                    <a:lnTo>
                      <a:pt x="366" y="104"/>
                    </a:lnTo>
                    <a:lnTo>
                      <a:pt x="377" y="109"/>
                    </a:lnTo>
                    <a:lnTo>
                      <a:pt x="387" y="113"/>
                    </a:lnTo>
                    <a:lnTo>
                      <a:pt x="395" y="116"/>
                    </a:lnTo>
                    <a:lnTo>
                      <a:pt x="402" y="120"/>
                    </a:lnTo>
                    <a:lnTo>
                      <a:pt x="404" y="124"/>
                    </a:lnTo>
                    <a:lnTo>
                      <a:pt x="407" y="130"/>
                    </a:lnTo>
                    <a:lnTo>
                      <a:pt x="414" y="134"/>
                    </a:lnTo>
                    <a:lnTo>
                      <a:pt x="422" y="130"/>
                    </a:lnTo>
                    <a:lnTo>
                      <a:pt x="425" y="124"/>
                    </a:lnTo>
                    <a:lnTo>
                      <a:pt x="422" y="113"/>
                    </a:lnTo>
                    <a:lnTo>
                      <a:pt x="415" y="105"/>
                    </a:lnTo>
                    <a:lnTo>
                      <a:pt x="407" y="99"/>
                    </a:lnTo>
                    <a:lnTo>
                      <a:pt x="398" y="95"/>
                    </a:lnTo>
                    <a:lnTo>
                      <a:pt x="387" y="92"/>
                    </a:lnTo>
                    <a:lnTo>
                      <a:pt x="377" y="89"/>
                    </a:lnTo>
                    <a:lnTo>
                      <a:pt x="367" y="85"/>
                    </a:lnTo>
                    <a:lnTo>
                      <a:pt x="361" y="83"/>
                    </a:lnTo>
                    <a:lnTo>
                      <a:pt x="356" y="78"/>
                    </a:lnTo>
                    <a:lnTo>
                      <a:pt x="355" y="75"/>
                    </a:lnTo>
                    <a:lnTo>
                      <a:pt x="347" y="72"/>
                    </a:lnTo>
                    <a:lnTo>
                      <a:pt x="340" y="70"/>
                    </a:lnTo>
                    <a:lnTo>
                      <a:pt x="330" y="62"/>
                    </a:lnTo>
                    <a:lnTo>
                      <a:pt x="321" y="54"/>
                    </a:lnTo>
                    <a:lnTo>
                      <a:pt x="310" y="46"/>
                    </a:lnTo>
                    <a:lnTo>
                      <a:pt x="299" y="38"/>
                    </a:lnTo>
                    <a:lnTo>
                      <a:pt x="286" y="31"/>
                    </a:lnTo>
                    <a:lnTo>
                      <a:pt x="275" y="26"/>
                    </a:lnTo>
                    <a:lnTo>
                      <a:pt x="264" y="22"/>
                    </a:lnTo>
                    <a:lnTo>
                      <a:pt x="254" y="22"/>
                    </a:lnTo>
                    <a:lnTo>
                      <a:pt x="244" y="22"/>
                    </a:lnTo>
                    <a:lnTo>
                      <a:pt x="237" y="22"/>
                    </a:lnTo>
                    <a:lnTo>
                      <a:pt x="229" y="22"/>
                    </a:lnTo>
                    <a:lnTo>
                      <a:pt x="225" y="22"/>
                    </a:lnTo>
                    <a:lnTo>
                      <a:pt x="213" y="18"/>
                    </a:lnTo>
                    <a:lnTo>
                      <a:pt x="202" y="10"/>
                    </a:lnTo>
                    <a:lnTo>
                      <a:pt x="190" y="4"/>
                    </a:lnTo>
                    <a:lnTo>
                      <a:pt x="170" y="1"/>
                    </a:lnTo>
                    <a:lnTo>
                      <a:pt x="144" y="0"/>
                    </a:lnTo>
                    <a:lnTo>
                      <a:pt x="117" y="0"/>
                    </a:lnTo>
                    <a:lnTo>
                      <a:pt x="87" y="0"/>
                    </a:lnTo>
                    <a:lnTo>
                      <a:pt x="61" y="2"/>
                    </a:lnTo>
                    <a:lnTo>
                      <a:pt x="40" y="4"/>
                    </a:lnTo>
                    <a:lnTo>
                      <a:pt x="29" y="6"/>
                    </a:lnTo>
                    <a:lnTo>
                      <a:pt x="21" y="6"/>
                    </a:lnTo>
                    <a:lnTo>
                      <a:pt x="16" y="7"/>
                    </a:lnTo>
                    <a:lnTo>
                      <a:pt x="13" y="10"/>
                    </a:lnTo>
                    <a:lnTo>
                      <a:pt x="11" y="15"/>
                    </a:lnTo>
                    <a:lnTo>
                      <a:pt x="5" y="15"/>
                    </a:lnTo>
                    <a:lnTo>
                      <a:pt x="0" y="16"/>
                    </a:lnTo>
                    <a:lnTo>
                      <a:pt x="0" y="26"/>
                    </a:lnTo>
                    <a:lnTo>
                      <a:pt x="8" y="20"/>
                    </a:lnTo>
                    <a:lnTo>
                      <a:pt x="11" y="16"/>
                    </a:lnTo>
                    <a:lnTo>
                      <a:pt x="0" y="26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4" name="Freeform 492"/>
              <p:cNvSpPr>
                <a:spLocks/>
              </p:cNvSpPr>
              <p:nvPr/>
            </p:nvSpPr>
            <p:spPr bwMode="auto">
              <a:xfrm>
                <a:off x="595" y="1624"/>
                <a:ext cx="6" cy="5"/>
              </a:xfrm>
              <a:custGeom>
                <a:avLst/>
                <a:gdLst>
                  <a:gd name="T0" fmla="*/ 9 w 29"/>
                  <a:gd name="T1" fmla="*/ 26 h 26"/>
                  <a:gd name="T2" fmla="*/ 14 w 29"/>
                  <a:gd name="T3" fmla="*/ 24 h 26"/>
                  <a:gd name="T4" fmla="*/ 19 w 29"/>
                  <a:gd name="T5" fmla="*/ 20 h 26"/>
                  <a:gd name="T6" fmla="*/ 23 w 29"/>
                  <a:gd name="T7" fmla="*/ 20 h 26"/>
                  <a:gd name="T8" fmla="*/ 29 w 29"/>
                  <a:gd name="T9" fmla="*/ 20 h 26"/>
                  <a:gd name="T10" fmla="*/ 29 w 29"/>
                  <a:gd name="T11" fmla="*/ 10 h 26"/>
                  <a:gd name="T12" fmla="*/ 19 w 29"/>
                  <a:gd name="T13" fmla="*/ 19 h 26"/>
                  <a:gd name="T14" fmla="*/ 22 w 29"/>
                  <a:gd name="T15" fmla="*/ 15 h 26"/>
                  <a:gd name="T16" fmla="*/ 29 w 29"/>
                  <a:gd name="T17" fmla="*/ 10 h 26"/>
                  <a:gd name="T18" fmla="*/ 29 w 29"/>
                  <a:gd name="T19" fmla="*/ 0 h 26"/>
                  <a:gd name="T20" fmla="*/ 21 w 29"/>
                  <a:gd name="T21" fmla="*/ 0 h 26"/>
                  <a:gd name="T22" fmla="*/ 12 w 29"/>
                  <a:gd name="T23" fmla="*/ 1 h 26"/>
                  <a:gd name="T24" fmla="*/ 5 w 29"/>
                  <a:gd name="T25" fmla="*/ 5 h 26"/>
                  <a:gd name="T26" fmla="*/ 0 w 29"/>
                  <a:gd name="T27" fmla="*/ 12 h 26"/>
                  <a:gd name="T28" fmla="*/ 1 w 29"/>
                  <a:gd name="T29" fmla="*/ 21 h 26"/>
                  <a:gd name="T30" fmla="*/ 9 w 29"/>
                  <a:gd name="T31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" h="26">
                    <a:moveTo>
                      <a:pt x="9" y="26"/>
                    </a:moveTo>
                    <a:lnTo>
                      <a:pt x="14" y="24"/>
                    </a:lnTo>
                    <a:lnTo>
                      <a:pt x="19" y="20"/>
                    </a:lnTo>
                    <a:lnTo>
                      <a:pt x="23" y="20"/>
                    </a:lnTo>
                    <a:lnTo>
                      <a:pt x="29" y="20"/>
                    </a:lnTo>
                    <a:lnTo>
                      <a:pt x="29" y="10"/>
                    </a:lnTo>
                    <a:lnTo>
                      <a:pt x="19" y="19"/>
                    </a:lnTo>
                    <a:lnTo>
                      <a:pt x="22" y="15"/>
                    </a:lnTo>
                    <a:lnTo>
                      <a:pt x="29" y="10"/>
                    </a:lnTo>
                    <a:lnTo>
                      <a:pt x="29" y="0"/>
                    </a:lnTo>
                    <a:lnTo>
                      <a:pt x="21" y="0"/>
                    </a:lnTo>
                    <a:lnTo>
                      <a:pt x="12" y="1"/>
                    </a:lnTo>
                    <a:lnTo>
                      <a:pt x="5" y="5"/>
                    </a:lnTo>
                    <a:lnTo>
                      <a:pt x="0" y="12"/>
                    </a:lnTo>
                    <a:lnTo>
                      <a:pt x="1" y="21"/>
                    </a:lnTo>
                    <a:lnTo>
                      <a:pt x="9" y="2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5" name="Freeform 493"/>
              <p:cNvSpPr>
                <a:spLocks/>
              </p:cNvSpPr>
              <p:nvPr/>
            </p:nvSpPr>
            <p:spPr bwMode="auto">
              <a:xfrm>
                <a:off x="676" y="1644"/>
                <a:ext cx="9" cy="133"/>
              </a:xfrm>
              <a:custGeom>
                <a:avLst/>
                <a:gdLst>
                  <a:gd name="T0" fmla="*/ 37 w 43"/>
                  <a:gd name="T1" fmla="*/ 5 h 664"/>
                  <a:gd name="T2" fmla="*/ 22 w 43"/>
                  <a:gd name="T3" fmla="*/ 0 h 664"/>
                  <a:gd name="T4" fmla="*/ 13 w 43"/>
                  <a:gd name="T5" fmla="*/ 16 h 664"/>
                  <a:gd name="T6" fmla="*/ 12 w 43"/>
                  <a:gd name="T7" fmla="*/ 32 h 664"/>
                  <a:gd name="T8" fmla="*/ 12 w 43"/>
                  <a:gd name="T9" fmla="*/ 48 h 664"/>
                  <a:gd name="T10" fmla="*/ 12 w 43"/>
                  <a:gd name="T11" fmla="*/ 65 h 664"/>
                  <a:gd name="T12" fmla="*/ 12 w 43"/>
                  <a:gd name="T13" fmla="*/ 83 h 664"/>
                  <a:gd name="T14" fmla="*/ 8 w 43"/>
                  <a:gd name="T15" fmla="*/ 99 h 664"/>
                  <a:gd name="T16" fmla="*/ 8 w 43"/>
                  <a:gd name="T17" fmla="*/ 194 h 664"/>
                  <a:gd name="T18" fmla="*/ 7 w 43"/>
                  <a:gd name="T19" fmla="*/ 209 h 664"/>
                  <a:gd name="T20" fmla="*/ 6 w 43"/>
                  <a:gd name="T21" fmla="*/ 224 h 664"/>
                  <a:gd name="T22" fmla="*/ 3 w 43"/>
                  <a:gd name="T23" fmla="*/ 239 h 664"/>
                  <a:gd name="T24" fmla="*/ 3 w 43"/>
                  <a:gd name="T25" fmla="*/ 255 h 664"/>
                  <a:gd name="T26" fmla="*/ 2 w 43"/>
                  <a:gd name="T27" fmla="*/ 277 h 664"/>
                  <a:gd name="T28" fmla="*/ 1 w 43"/>
                  <a:gd name="T29" fmla="*/ 302 h 664"/>
                  <a:gd name="T30" fmla="*/ 0 w 43"/>
                  <a:gd name="T31" fmla="*/ 327 h 664"/>
                  <a:gd name="T32" fmla="*/ 3 w 43"/>
                  <a:gd name="T33" fmla="*/ 350 h 664"/>
                  <a:gd name="T34" fmla="*/ 7 w 43"/>
                  <a:gd name="T35" fmla="*/ 391 h 664"/>
                  <a:gd name="T36" fmla="*/ 11 w 43"/>
                  <a:gd name="T37" fmla="*/ 432 h 664"/>
                  <a:gd name="T38" fmla="*/ 12 w 43"/>
                  <a:gd name="T39" fmla="*/ 473 h 664"/>
                  <a:gd name="T40" fmla="*/ 13 w 43"/>
                  <a:gd name="T41" fmla="*/ 515 h 664"/>
                  <a:gd name="T42" fmla="*/ 16 w 43"/>
                  <a:gd name="T43" fmla="*/ 534 h 664"/>
                  <a:gd name="T44" fmla="*/ 17 w 43"/>
                  <a:gd name="T45" fmla="*/ 551 h 664"/>
                  <a:gd name="T46" fmla="*/ 16 w 43"/>
                  <a:gd name="T47" fmla="*/ 567 h 664"/>
                  <a:gd name="T48" fmla="*/ 16 w 43"/>
                  <a:gd name="T49" fmla="*/ 586 h 664"/>
                  <a:gd name="T50" fmla="*/ 17 w 43"/>
                  <a:gd name="T51" fmla="*/ 603 h 664"/>
                  <a:gd name="T52" fmla="*/ 19 w 43"/>
                  <a:gd name="T53" fmla="*/ 620 h 664"/>
                  <a:gd name="T54" fmla="*/ 19 w 43"/>
                  <a:gd name="T55" fmla="*/ 630 h 664"/>
                  <a:gd name="T56" fmla="*/ 22 w 43"/>
                  <a:gd name="T57" fmla="*/ 645 h 664"/>
                  <a:gd name="T58" fmla="*/ 26 w 43"/>
                  <a:gd name="T59" fmla="*/ 657 h 664"/>
                  <a:gd name="T60" fmla="*/ 33 w 43"/>
                  <a:gd name="T61" fmla="*/ 664 h 664"/>
                  <a:gd name="T62" fmla="*/ 42 w 43"/>
                  <a:gd name="T63" fmla="*/ 655 h 664"/>
                  <a:gd name="T64" fmla="*/ 43 w 43"/>
                  <a:gd name="T65" fmla="*/ 638 h 664"/>
                  <a:gd name="T66" fmla="*/ 41 w 43"/>
                  <a:gd name="T67" fmla="*/ 616 h 664"/>
                  <a:gd name="T68" fmla="*/ 39 w 43"/>
                  <a:gd name="T69" fmla="*/ 603 h 664"/>
                  <a:gd name="T70" fmla="*/ 39 w 43"/>
                  <a:gd name="T71" fmla="*/ 586 h 664"/>
                  <a:gd name="T72" fmla="*/ 39 w 43"/>
                  <a:gd name="T73" fmla="*/ 568 h 664"/>
                  <a:gd name="T74" fmla="*/ 38 w 43"/>
                  <a:gd name="T75" fmla="*/ 551 h 664"/>
                  <a:gd name="T76" fmla="*/ 37 w 43"/>
                  <a:gd name="T77" fmla="*/ 538 h 664"/>
                  <a:gd name="T78" fmla="*/ 33 w 43"/>
                  <a:gd name="T79" fmla="*/ 530 h 664"/>
                  <a:gd name="T80" fmla="*/ 31 w 43"/>
                  <a:gd name="T81" fmla="*/ 501 h 664"/>
                  <a:gd name="T82" fmla="*/ 33 w 43"/>
                  <a:gd name="T83" fmla="*/ 474 h 664"/>
                  <a:gd name="T84" fmla="*/ 34 w 43"/>
                  <a:gd name="T85" fmla="*/ 446 h 664"/>
                  <a:gd name="T86" fmla="*/ 33 w 43"/>
                  <a:gd name="T87" fmla="*/ 420 h 664"/>
                  <a:gd name="T88" fmla="*/ 29 w 43"/>
                  <a:gd name="T89" fmla="*/ 392 h 664"/>
                  <a:gd name="T90" fmla="*/ 26 w 43"/>
                  <a:gd name="T91" fmla="*/ 368 h 664"/>
                  <a:gd name="T92" fmla="*/ 23 w 43"/>
                  <a:gd name="T93" fmla="*/ 342 h 664"/>
                  <a:gd name="T94" fmla="*/ 23 w 43"/>
                  <a:gd name="T95" fmla="*/ 316 h 664"/>
                  <a:gd name="T96" fmla="*/ 23 w 43"/>
                  <a:gd name="T97" fmla="*/ 246 h 664"/>
                  <a:gd name="T98" fmla="*/ 24 w 43"/>
                  <a:gd name="T99" fmla="*/ 231 h 664"/>
                  <a:gd name="T100" fmla="*/ 26 w 43"/>
                  <a:gd name="T101" fmla="*/ 216 h 664"/>
                  <a:gd name="T102" fmla="*/ 27 w 43"/>
                  <a:gd name="T103" fmla="*/ 202 h 664"/>
                  <a:gd name="T104" fmla="*/ 27 w 43"/>
                  <a:gd name="T105" fmla="*/ 179 h 664"/>
                  <a:gd name="T106" fmla="*/ 27 w 43"/>
                  <a:gd name="T107" fmla="*/ 152 h 664"/>
                  <a:gd name="T108" fmla="*/ 27 w 43"/>
                  <a:gd name="T109" fmla="*/ 126 h 664"/>
                  <a:gd name="T110" fmla="*/ 29 w 43"/>
                  <a:gd name="T111" fmla="*/ 101 h 664"/>
                  <a:gd name="T112" fmla="*/ 33 w 43"/>
                  <a:gd name="T113" fmla="*/ 80 h 664"/>
                  <a:gd name="T114" fmla="*/ 33 w 43"/>
                  <a:gd name="T115" fmla="*/ 60 h 664"/>
                  <a:gd name="T116" fmla="*/ 32 w 43"/>
                  <a:gd name="T117" fmla="*/ 41 h 664"/>
                  <a:gd name="T118" fmla="*/ 33 w 43"/>
                  <a:gd name="T119" fmla="*/ 22 h 6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3" h="664">
                    <a:moveTo>
                      <a:pt x="37" y="15"/>
                    </a:moveTo>
                    <a:lnTo>
                      <a:pt x="37" y="5"/>
                    </a:lnTo>
                    <a:lnTo>
                      <a:pt x="31" y="0"/>
                    </a:lnTo>
                    <a:lnTo>
                      <a:pt x="22" y="0"/>
                    </a:lnTo>
                    <a:lnTo>
                      <a:pt x="17" y="8"/>
                    </a:lnTo>
                    <a:lnTo>
                      <a:pt x="13" y="16"/>
                    </a:lnTo>
                    <a:lnTo>
                      <a:pt x="12" y="25"/>
                    </a:lnTo>
                    <a:lnTo>
                      <a:pt x="12" y="32"/>
                    </a:lnTo>
                    <a:lnTo>
                      <a:pt x="12" y="41"/>
                    </a:lnTo>
                    <a:lnTo>
                      <a:pt x="12" y="48"/>
                    </a:lnTo>
                    <a:lnTo>
                      <a:pt x="12" y="57"/>
                    </a:lnTo>
                    <a:lnTo>
                      <a:pt x="12" y="65"/>
                    </a:lnTo>
                    <a:lnTo>
                      <a:pt x="13" y="75"/>
                    </a:lnTo>
                    <a:lnTo>
                      <a:pt x="12" y="83"/>
                    </a:lnTo>
                    <a:lnTo>
                      <a:pt x="11" y="91"/>
                    </a:lnTo>
                    <a:lnTo>
                      <a:pt x="8" y="99"/>
                    </a:lnTo>
                    <a:lnTo>
                      <a:pt x="8" y="108"/>
                    </a:lnTo>
                    <a:lnTo>
                      <a:pt x="8" y="194"/>
                    </a:lnTo>
                    <a:lnTo>
                      <a:pt x="7" y="202"/>
                    </a:lnTo>
                    <a:lnTo>
                      <a:pt x="7" y="209"/>
                    </a:lnTo>
                    <a:lnTo>
                      <a:pt x="6" y="216"/>
                    </a:lnTo>
                    <a:lnTo>
                      <a:pt x="6" y="224"/>
                    </a:lnTo>
                    <a:lnTo>
                      <a:pt x="5" y="231"/>
                    </a:lnTo>
                    <a:lnTo>
                      <a:pt x="3" y="239"/>
                    </a:lnTo>
                    <a:lnTo>
                      <a:pt x="3" y="246"/>
                    </a:lnTo>
                    <a:lnTo>
                      <a:pt x="3" y="255"/>
                    </a:lnTo>
                    <a:lnTo>
                      <a:pt x="2" y="265"/>
                    </a:lnTo>
                    <a:lnTo>
                      <a:pt x="2" y="277"/>
                    </a:lnTo>
                    <a:lnTo>
                      <a:pt x="1" y="288"/>
                    </a:lnTo>
                    <a:lnTo>
                      <a:pt x="1" y="302"/>
                    </a:lnTo>
                    <a:lnTo>
                      <a:pt x="0" y="314"/>
                    </a:lnTo>
                    <a:lnTo>
                      <a:pt x="0" y="327"/>
                    </a:lnTo>
                    <a:lnTo>
                      <a:pt x="0" y="338"/>
                    </a:lnTo>
                    <a:lnTo>
                      <a:pt x="3" y="350"/>
                    </a:lnTo>
                    <a:lnTo>
                      <a:pt x="5" y="370"/>
                    </a:lnTo>
                    <a:lnTo>
                      <a:pt x="7" y="391"/>
                    </a:lnTo>
                    <a:lnTo>
                      <a:pt x="8" y="411"/>
                    </a:lnTo>
                    <a:lnTo>
                      <a:pt x="11" y="432"/>
                    </a:lnTo>
                    <a:lnTo>
                      <a:pt x="11" y="452"/>
                    </a:lnTo>
                    <a:lnTo>
                      <a:pt x="12" y="473"/>
                    </a:lnTo>
                    <a:lnTo>
                      <a:pt x="12" y="493"/>
                    </a:lnTo>
                    <a:lnTo>
                      <a:pt x="13" y="515"/>
                    </a:lnTo>
                    <a:lnTo>
                      <a:pt x="13" y="525"/>
                    </a:lnTo>
                    <a:lnTo>
                      <a:pt x="16" y="534"/>
                    </a:lnTo>
                    <a:lnTo>
                      <a:pt x="17" y="542"/>
                    </a:lnTo>
                    <a:lnTo>
                      <a:pt x="17" y="551"/>
                    </a:lnTo>
                    <a:lnTo>
                      <a:pt x="16" y="558"/>
                    </a:lnTo>
                    <a:lnTo>
                      <a:pt x="16" y="567"/>
                    </a:lnTo>
                    <a:lnTo>
                      <a:pt x="16" y="576"/>
                    </a:lnTo>
                    <a:lnTo>
                      <a:pt x="16" y="586"/>
                    </a:lnTo>
                    <a:lnTo>
                      <a:pt x="16" y="594"/>
                    </a:lnTo>
                    <a:lnTo>
                      <a:pt x="17" y="603"/>
                    </a:lnTo>
                    <a:lnTo>
                      <a:pt x="17" y="612"/>
                    </a:lnTo>
                    <a:lnTo>
                      <a:pt x="19" y="620"/>
                    </a:lnTo>
                    <a:lnTo>
                      <a:pt x="19" y="623"/>
                    </a:lnTo>
                    <a:lnTo>
                      <a:pt x="19" y="630"/>
                    </a:lnTo>
                    <a:lnTo>
                      <a:pt x="19" y="636"/>
                    </a:lnTo>
                    <a:lnTo>
                      <a:pt x="22" y="645"/>
                    </a:lnTo>
                    <a:lnTo>
                      <a:pt x="22" y="651"/>
                    </a:lnTo>
                    <a:lnTo>
                      <a:pt x="26" y="657"/>
                    </a:lnTo>
                    <a:lnTo>
                      <a:pt x="28" y="661"/>
                    </a:lnTo>
                    <a:lnTo>
                      <a:pt x="33" y="664"/>
                    </a:lnTo>
                    <a:lnTo>
                      <a:pt x="38" y="661"/>
                    </a:lnTo>
                    <a:lnTo>
                      <a:pt x="42" y="655"/>
                    </a:lnTo>
                    <a:lnTo>
                      <a:pt x="42" y="646"/>
                    </a:lnTo>
                    <a:lnTo>
                      <a:pt x="43" y="638"/>
                    </a:lnTo>
                    <a:lnTo>
                      <a:pt x="41" y="626"/>
                    </a:lnTo>
                    <a:lnTo>
                      <a:pt x="41" y="616"/>
                    </a:lnTo>
                    <a:lnTo>
                      <a:pt x="39" y="608"/>
                    </a:lnTo>
                    <a:lnTo>
                      <a:pt x="39" y="603"/>
                    </a:lnTo>
                    <a:lnTo>
                      <a:pt x="39" y="594"/>
                    </a:lnTo>
                    <a:lnTo>
                      <a:pt x="39" y="586"/>
                    </a:lnTo>
                    <a:lnTo>
                      <a:pt x="39" y="577"/>
                    </a:lnTo>
                    <a:lnTo>
                      <a:pt x="39" y="568"/>
                    </a:lnTo>
                    <a:lnTo>
                      <a:pt x="38" y="560"/>
                    </a:lnTo>
                    <a:lnTo>
                      <a:pt x="38" y="551"/>
                    </a:lnTo>
                    <a:lnTo>
                      <a:pt x="37" y="543"/>
                    </a:lnTo>
                    <a:lnTo>
                      <a:pt x="37" y="538"/>
                    </a:lnTo>
                    <a:lnTo>
                      <a:pt x="34" y="534"/>
                    </a:lnTo>
                    <a:lnTo>
                      <a:pt x="33" y="530"/>
                    </a:lnTo>
                    <a:lnTo>
                      <a:pt x="31" y="515"/>
                    </a:lnTo>
                    <a:lnTo>
                      <a:pt x="31" y="501"/>
                    </a:lnTo>
                    <a:lnTo>
                      <a:pt x="32" y="488"/>
                    </a:lnTo>
                    <a:lnTo>
                      <a:pt x="33" y="474"/>
                    </a:lnTo>
                    <a:lnTo>
                      <a:pt x="33" y="459"/>
                    </a:lnTo>
                    <a:lnTo>
                      <a:pt x="34" y="446"/>
                    </a:lnTo>
                    <a:lnTo>
                      <a:pt x="33" y="432"/>
                    </a:lnTo>
                    <a:lnTo>
                      <a:pt x="33" y="420"/>
                    </a:lnTo>
                    <a:lnTo>
                      <a:pt x="31" y="405"/>
                    </a:lnTo>
                    <a:lnTo>
                      <a:pt x="29" y="392"/>
                    </a:lnTo>
                    <a:lnTo>
                      <a:pt x="27" y="379"/>
                    </a:lnTo>
                    <a:lnTo>
                      <a:pt x="26" y="368"/>
                    </a:lnTo>
                    <a:lnTo>
                      <a:pt x="24" y="354"/>
                    </a:lnTo>
                    <a:lnTo>
                      <a:pt x="23" y="342"/>
                    </a:lnTo>
                    <a:lnTo>
                      <a:pt x="23" y="328"/>
                    </a:lnTo>
                    <a:lnTo>
                      <a:pt x="23" y="316"/>
                    </a:lnTo>
                    <a:lnTo>
                      <a:pt x="23" y="255"/>
                    </a:lnTo>
                    <a:lnTo>
                      <a:pt x="23" y="246"/>
                    </a:lnTo>
                    <a:lnTo>
                      <a:pt x="23" y="239"/>
                    </a:lnTo>
                    <a:lnTo>
                      <a:pt x="24" y="231"/>
                    </a:lnTo>
                    <a:lnTo>
                      <a:pt x="26" y="224"/>
                    </a:lnTo>
                    <a:lnTo>
                      <a:pt x="26" y="216"/>
                    </a:lnTo>
                    <a:lnTo>
                      <a:pt x="27" y="209"/>
                    </a:lnTo>
                    <a:lnTo>
                      <a:pt x="27" y="202"/>
                    </a:lnTo>
                    <a:lnTo>
                      <a:pt x="28" y="194"/>
                    </a:lnTo>
                    <a:lnTo>
                      <a:pt x="27" y="179"/>
                    </a:lnTo>
                    <a:lnTo>
                      <a:pt x="27" y="166"/>
                    </a:lnTo>
                    <a:lnTo>
                      <a:pt x="27" y="152"/>
                    </a:lnTo>
                    <a:lnTo>
                      <a:pt x="27" y="140"/>
                    </a:lnTo>
                    <a:lnTo>
                      <a:pt x="27" y="126"/>
                    </a:lnTo>
                    <a:lnTo>
                      <a:pt x="28" y="115"/>
                    </a:lnTo>
                    <a:lnTo>
                      <a:pt x="29" y="101"/>
                    </a:lnTo>
                    <a:lnTo>
                      <a:pt x="33" y="90"/>
                    </a:lnTo>
                    <a:lnTo>
                      <a:pt x="33" y="80"/>
                    </a:lnTo>
                    <a:lnTo>
                      <a:pt x="33" y="70"/>
                    </a:lnTo>
                    <a:lnTo>
                      <a:pt x="33" y="60"/>
                    </a:lnTo>
                    <a:lnTo>
                      <a:pt x="33" y="52"/>
                    </a:lnTo>
                    <a:lnTo>
                      <a:pt x="32" y="41"/>
                    </a:lnTo>
                    <a:lnTo>
                      <a:pt x="32" y="32"/>
                    </a:lnTo>
                    <a:lnTo>
                      <a:pt x="33" y="22"/>
                    </a:lnTo>
                    <a:lnTo>
                      <a:pt x="37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6" name="Freeform 494"/>
              <p:cNvSpPr>
                <a:spLocks/>
              </p:cNvSpPr>
              <p:nvPr/>
            </p:nvSpPr>
            <p:spPr bwMode="auto">
              <a:xfrm>
                <a:off x="564" y="1642"/>
                <a:ext cx="19" cy="137"/>
              </a:xfrm>
              <a:custGeom>
                <a:avLst/>
                <a:gdLst>
                  <a:gd name="T0" fmla="*/ 90 w 91"/>
                  <a:gd name="T1" fmla="*/ 16 h 684"/>
                  <a:gd name="T2" fmla="*/ 86 w 91"/>
                  <a:gd name="T3" fmla="*/ 1 h 684"/>
                  <a:gd name="T4" fmla="*/ 78 w 91"/>
                  <a:gd name="T5" fmla="*/ 0 h 684"/>
                  <a:gd name="T6" fmla="*/ 69 w 91"/>
                  <a:gd name="T7" fmla="*/ 0 h 684"/>
                  <a:gd name="T8" fmla="*/ 58 w 91"/>
                  <a:gd name="T9" fmla="*/ 5 h 684"/>
                  <a:gd name="T10" fmla="*/ 49 w 91"/>
                  <a:gd name="T11" fmla="*/ 13 h 684"/>
                  <a:gd name="T12" fmla="*/ 44 w 91"/>
                  <a:gd name="T13" fmla="*/ 24 h 684"/>
                  <a:gd name="T14" fmla="*/ 38 w 91"/>
                  <a:gd name="T15" fmla="*/ 37 h 684"/>
                  <a:gd name="T16" fmla="*/ 37 w 91"/>
                  <a:gd name="T17" fmla="*/ 49 h 684"/>
                  <a:gd name="T18" fmla="*/ 32 w 91"/>
                  <a:gd name="T19" fmla="*/ 65 h 684"/>
                  <a:gd name="T20" fmla="*/ 26 w 91"/>
                  <a:gd name="T21" fmla="*/ 83 h 684"/>
                  <a:gd name="T22" fmla="*/ 24 w 91"/>
                  <a:gd name="T23" fmla="*/ 99 h 684"/>
                  <a:gd name="T24" fmla="*/ 24 w 91"/>
                  <a:gd name="T25" fmla="*/ 116 h 684"/>
                  <a:gd name="T26" fmla="*/ 24 w 91"/>
                  <a:gd name="T27" fmla="*/ 133 h 684"/>
                  <a:gd name="T28" fmla="*/ 22 w 91"/>
                  <a:gd name="T29" fmla="*/ 147 h 684"/>
                  <a:gd name="T30" fmla="*/ 18 w 91"/>
                  <a:gd name="T31" fmla="*/ 162 h 684"/>
                  <a:gd name="T32" fmla="*/ 17 w 91"/>
                  <a:gd name="T33" fmla="*/ 177 h 684"/>
                  <a:gd name="T34" fmla="*/ 17 w 91"/>
                  <a:gd name="T35" fmla="*/ 366 h 684"/>
                  <a:gd name="T36" fmla="*/ 16 w 91"/>
                  <a:gd name="T37" fmla="*/ 391 h 684"/>
                  <a:gd name="T38" fmla="*/ 15 w 91"/>
                  <a:gd name="T39" fmla="*/ 417 h 684"/>
                  <a:gd name="T40" fmla="*/ 11 w 91"/>
                  <a:gd name="T41" fmla="*/ 442 h 684"/>
                  <a:gd name="T42" fmla="*/ 7 w 91"/>
                  <a:gd name="T43" fmla="*/ 468 h 684"/>
                  <a:gd name="T44" fmla="*/ 7 w 91"/>
                  <a:gd name="T45" fmla="*/ 490 h 684"/>
                  <a:gd name="T46" fmla="*/ 6 w 91"/>
                  <a:gd name="T47" fmla="*/ 512 h 684"/>
                  <a:gd name="T48" fmla="*/ 0 w 91"/>
                  <a:gd name="T49" fmla="*/ 531 h 684"/>
                  <a:gd name="T50" fmla="*/ 1 w 91"/>
                  <a:gd name="T51" fmla="*/ 554 h 684"/>
                  <a:gd name="T52" fmla="*/ 3 w 91"/>
                  <a:gd name="T53" fmla="*/ 681 h 684"/>
                  <a:gd name="T54" fmla="*/ 18 w 91"/>
                  <a:gd name="T55" fmla="*/ 681 h 684"/>
                  <a:gd name="T56" fmla="*/ 22 w 91"/>
                  <a:gd name="T57" fmla="*/ 554 h 684"/>
                  <a:gd name="T58" fmla="*/ 21 w 91"/>
                  <a:gd name="T59" fmla="*/ 533 h 684"/>
                  <a:gd name="T60" fmla="*/ 22 w 91"/>
                  <a:gd name="T61" fmla="*/ 514 h 684"/>
                  <a:gd name="T62" fmla="*/ 23 w 91"/>
                  <a:gd name="T63" fmla="*/ 491 h 684"/>
                  <a:gd name="T64" fmla="*/ 27 w 91"/>
                  <a:gd name="T65" fmla="*/ 473 h 684"/>
                  <a:gd name="T66" fmla="*/ 31 w 91"/>
                  <a:gd name="T67" fmla="*/ 447 h 684"/>
                  <a:gd name="T68" fmla="*/ 34 w 91"/>
                  <a:gd name="T69" fmla="*/ 419 h 684"/>
                  <a:gd name="T70" fmla="*/ 36 w 91"/>
                  <a:gd name="T71" fmla="*/ 391 h 684"/>
                  <a:gd name="T72" fmla="*/ 37 w 91"/>
                  <a:gd name="T73" fmla="*/ 366 h 684"/>
                  <a:gd name="T74" fmla="*/ 37 w 91"/>
                  <a:gd name="T75" fmla="*/ 177 h 684"/>
                  <a:gd name="T76" fmla="*/ 39 w 91"/>
                  <a:gd name="T77" fmla="*/ 162 h 684"/>
                  <a:gd name="T78" fmla="*/ 43 w 91"/>
                  <a:gd name="T79" fmla="*/ 148 h 684"/>
                  <a:gd name="T80" fmla="*/ 46 w 91"/>
                  <a:gd name="T81" fmla="*/ 133 h 684"/>
                  <a:gd name="T82" fmla="*/ 46 w 91"/>
                  <a:gd name="T83" fmla="*/ 121 h 684"/>
                  <a:gd name="T84" fmla="*/ 46 w 91"/>
                  <a:gd name="T85" fmla="*/ 107 h 684"/>
                  <a:gd name="T86" fmla="*/ 46 w 91"/>
                  <a:gd name="T87" fmla="*/ 94 h 684"/>
                  <a:gd name="T88" fmla="*/ 46 w 91"/>
                  <a:gd name="T89" fmla="*/ 81 h 684"/>
                  <a:gd name="T90" fmla="*/ 52 w 91"/>
                  <a:gd name="T91" fmla="*/ 69 h 684"/>
                  <a:gd name="T92" fmla="*/ 57 w 91"/>
                  <a:gd name="T93" fmla="*/ 53 h 684"/>
                  <a:gd name="T94" fmla="*/ 63 w 91"/>
                  <a:gd name="T95" fmla="*/ 36 h 684"/>
                  <a:gd name="T96" fmla="*/ 68 w 91"/>
                  <a:gd name="T97" fmla="*/ 24 h 684"/>
                  <a:gd name="T98" fmla="*/ 75 w 91"/>
                  <a:gd name="T99" fmla="*/ 21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1" h="684">
                    <a:moveTo>
                      <a:pt x="83" y="21"/>
                    </a:moveTo>
                    <a:lnTo>
                      <a:pt x="90" y="16"/>
                    </a:lnTo>
                    <a:lnTo>
                      <a:pt x="91" y="8"/>
                    </a:lnTo>
                    <a:lnTo>
                      <a:pt x="86" y="1"/>
                    </a:lnTo>
                    <a:lnTo>
                      <a:pt x="79" y="1"/>
                    </a:lnTo>
                    <a:lnTo>
                      <a:pt x="78" y="0"/>
                    </a:lnTo>
                    <a:lnTo>
                      <a:pt x="78" y="1"/>
                    </a:lnTo>
                    <a:lnTo>
                      <a:pt x="69" y="0"/>
                    </a:lnTo>
                    <a:lnTo>
                      <a:pt x="63" y="1"/>
                    </a:lnTo>
                    <a:lnTo>
                      <a:pt x="58" y="5"/>
                    </a:lnTo>
                    <a:lnTo>
                      <a:pt x="55" y="12"/>
                    </a:lnTo>
                    <a:lnTo>
                      <a:pt x="49" y="13"/>
                    </a:lnTo>
                    <a:lnTo>
                      <a:pt x="47" y="18"/>
                    </a:lnTo>
                    <a:lnTo>
                      <a:pt x="44" y="24"/>
                    </a:lnTo>
                    <a:lnTo>
                      <a:pt x="43" y="33"/>
                    </a:lnTo>
                    <a:lnTo>
                      <a:pt x="38" y="37"/>
                    </a:lnTo>
                    <a:lnTo>
                      <a:pt x="37" y="43"/>
                    </a:lnTo>
                    <a:lnTo>
                      <a:pt x="37" y="49"/>
                    </a:lnTo>
                    <a:lnTo>
                      <a:pt x="37" y="57"/>
                    </a:lnTo>
                    <a:lnTo>
                      <a:pt x="32" y="65"/>
                    </a:lnTo>
                    <a:lnTo>
                      <a:pt x="28" y="74"/>
                    </a:lnTo>
                    <a:lnTo>
                      <a:pt x="26" y="83"/>
                    </a:lnTo>
                    <a:lnTo>
                      <a:pt x="26" y="91"/>
                    </a:lnTo>
                    <a:lnTo>
                      <a:pt x="24" y="99"/>
                    </a:lnTo>
                    <a:lnTo>
                      <a:pt x="24" y="107"/>
                    </a:lnTo>
                    <a:lnTo>
                      <a:pt x="24" y="116"/>
                    </a:lnTo>
                    <a:lnTo>
                      <a:pt x="26" y="127"/>
                    </a:lnTo>
                    <a:lnTo>
                      <a:pt x="24" y="133"/>
                    </a:lnTo>
                    <a:lnTo>
                      <a:pt x="23" y="141"/>
                    </a:lnTo>
                    <a:lnTo>
                      <a:pt x="22" y="147"/>
                    </a:lnTo>
                    <a:lnTo>
                      <a:pt x="21" y="154"/>
                    </a:lnTo>
                    <a:lnTo>
                      <a:pt x="18" y="162"/>
                    </a:lnTo>
                    <a:lnTo>
                      <a:pt x="17" y="169"/>
                    </a:lnTo>
                    <a:lnTo>
                      <a:pt x="17" y="177"/>
                    </a:lnTo>
                    <a:lnTo>
                      <a:pt x="17" y="184"/>
                    </a:lnTo>
                    <a:lnTo>
                      <a:pt x="17" y="366"/>
                    </a:lnTo>
                    <a:lnTo>
                      <a:pt x="16" y="377"/>
                    </a:lnTo>
                    <a:lnTo>
                      <a:pt x="16" y="391"/>
                    </a:lnTo>
                    <a:lnTo>
                      <a:pt x="15" y="403"/>
                    </a:lnTo>
                    <a:lnTo>
                      <a:pt x="15" y="417"/>
                    </a:lnTo>
                    <a:lnTo>
                      <a:pt x="12" y="429"/>
                    </a:lnTo>
                    <a:lnTo>
                      <a:pt x="11" y="442"/>
                    </a:lnTo>
                    <a:lnTo>
                      <a:pt x="8" y="454"/>
                    </a:lnTo>
                    <a:lnTo>
                      <a:pt x="7" y="468"/>
                    </a:lnTo>
                    <a:lnTo>
                      <a:pt x="6" y="478"/>
                    </a:lnTo>
                    <a:lnTo>
                      <a:pt x="7" y="490"/>
                    </a:lnTo>
                    <a:lnTo>
                      <a:pt x="6" y="501"/>
                    </a:lnTo>
                    <a:lnTo>
                      <a:pt x="6" y="512"/>
                    </a:lnTo>
                    <a:lnTo>
                      <a:pt x="1" y="521"/>
                    </a:lnTo>
                    <a:lnTo>
                      <a:pt x="0" y="531"/>
                    </a:lnTo>
                    <a:lnTo>
                      <a:pt x="0" y="542"/>
                    </a:lnTo>
                    <a:lnTo>
                      <a:pt x="1" y="554"/>
                    </a:lnTo>
                    <a:lnTo>
                      <a:pt x="1" y="675"/>
                    </a:lnTo>
                    <a:lnTo>
                      <a:pt x="3" y="681"/>
                    </a:lnTo>
                    <a:lnTo>
                      <a:pt x="11" y="684"/>
                    </a:lnTo>
                    <a:lnTo>
                      <a:pt x="18" y="681"/>
                    </a:lnTo>
                    <a:lnTo>
                      <a:pt x="22" y="675"/>
                    </a:lnTo>
                    <a:lnTo>
                      <a:pt x="22" y="554"/>
                    </a:lnTo>
                    <a:lnTo>
                      <a:pt x="21" y="543"/>
                    </a:lnTo>
                    <a:lnTo>
                      <a:pt x="21" y="533"/>
                    </a:lnTo>
                    <a:lnTo>
                      <a:pt x="21" y="523"/>
                    </a:lnTo>
                    <a:lnTo>
                      <a:pt x="22" y="514"/>
                    </a:lnTo>
                    <a:lnTo>
                      <a:pt x="22" y="502"/>
                    </a:lnTo>
                    <a:lnTo>
                      <a:pt x="23" y="491"/>
                    </a:lnTo>
                    <a:lnTo>
                      <a:pt x="24" y="481"/>
                    </a:lnTo>
                    <a:lnTo>
                      <a:pt x="27" y="473"/>
                    </a:lnTo>
                    <a:lnTo>
                      <a:pt x="28" y="459"/>
                    </a:lnTo>
                    <a:lnTo>
                      <a:pt x="31" y="447"/>
                    </a:lnTo>
                    <a:lnTo>
                      <a:pt x="32" y="433"/>
                    </a:lnTo>
                    <a:lnTo>
                      <a:pt x="34" y="419"/>
                    </a:lnTo>
                    <a:lnTo>
                      <a:pt x="34" y="405"/>
                    </a:lnTo>
                    <a:lnTo>
                      <a:pt x="36" y="391"/>
                    </a:lnTo>
                    <a:lnTo>
                      <a:pt x="36" y="377"/>
                    </a:lnTo>
                    <a:lnTo>
                      <a:pt x="37" y="366"/>
                    </a:lnTo>
                    <a:lnTo>
                      <a:pt x="37" y="184"/>
                    </a:lnTo>
                    <a:lnTo>
                      <a:pt x="37" y="177"/>
                    </a:lnTo>
                    <a:lnTo>
                      <a:pt x="38" y="169"/>
                    </a:lnTo>
                    <a:lnTo>
                      <a:pt x="39" y="162"/>
                    </a:lnTo>
                    <a:lnTo>
                      <a:pt x="42" y="156"/>
                    </a:lnTo>
                    <a:lnTo>
                      <a:pt x="43" y="148"/>
                    </a:lnTo>
                    <a:lnTo>
                      <a:pt x="44" y="141"/>
                    </a:lnTo>
                    <a:lnTo>
                      <a:pt x="46" y="133"/>
                    </a:lnTo>
                    <a:lnTo>
                      <a:pt x="47" y="127"/>
                    </a:lnTo>
                    <a:lnTo>
                      <a:pt x="46" y="121"/>
                    </a:lnTo>
                    <a:lnTo>
                      <a:pt x="46" y="115"/>
                    </a:lnTo>
                    <a:lnTo>
                      <a:pt x="46" y="107"/>
                    </a:lnTo>
                    <a:lnTo>
                      <a:pt x="46" y="101"/>
                    </a:lnTo>
                    <a:lnTo>
                      <a:pt x="46" y="94"/>
                    </a:lnTo>
                    <a:lnTo>
                      <a:pt x="46" y="88"/>
                    </a:lnTo>
                    <a:lnTo>
                      <a:pt x="46" y="81"/>
                    </a:lnTo>
                    <a:lnTo>
                      <a:pt x="49" y="78"/>
                    </a:lnTo>
                    <a:lnTo>
                      <a:pt x="52" y="69"/>
                    </a:lnTo>
                    <a:lnTo>
                      <a:pt x="55" y="62"/>
                    </a:lnTo>
                    <a:lnTo>
                      <a:pt x="57" y="53"/>
                    </a:lnTo>
                    <a:lnTo>
                      <a:pt x="58" y="45"/>
                    </a:lnTo>
                    <a:lnTo>
                      <a:pt x="63" y="36"/>
                    </a:lnTo>
                    <a:lnTo>
                      <a:pt x="67" y="28"/>
                    </a:lnTo>
                    <a:lnTo>
                      <a:pt x="68" y="24"/>
                    </a:lnTo>
                    <a:lnTo>
                      <a:pt x="72" y="22"/>
                    </a:lnTo>
                    <a:lnTo>
                      <a:pt x="75" y="21"/>
                    </a:lnTo>
                    <a:lnTo>
                      <a:pt x="83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7" name="Freeform 495"/>
              <p:cNvSpPr>
                <a:spLocks/>
              </p:cNvSpPr>
              <p:nvPr/>
            </p:nvSpPr>
            <p:spPr bwMode="auto">
              <a:xfrm>
                <a:off x="876" y="1683"/>
                <a:ext cx="68" cy="96"/>
              </a:xfrm>
              <a:custGeom>
                <a:avLst/>
                <a:gdLst>
                  <a:gd name="T0" fmla="*/ 2 w 343"/>
                  <a:gd name="T1" fmla="*/ 5 h 481"/>
                  <a:gd name="T2" fmla="*/ 2 w 343"/>
                  <a:gd name="T3" fmla="*/ 18 h 481"/>
                  <a:gd name="T4" fmla="*/ 62 w 343"/>
                  <a:gd name="T5" fmla="*/ 22 h 481"/>
                  <a:gd name="T6" fmla="*/ 74 w 343"/>
                  <a:gd name="T7" fmla="*/ 31 h 481"/>
                  <a:gd name="T8" fmla="*/ 87 w 343"/>
                  <a:gd name="T9" fmla="*/ 33 h 481"/>
                  <a:gd name="T10" fmla="*/ 115 w 343"/>
                  <a:gd name="T11" fmla="*/ 38 h 481"/>
                  <a:gd name="T12" fmla="*/ 144 w 343"/>
                  <a:gd name="T13" fmla="*/ 41 h 481"/>
                  <a:gd name="T14" fmla="*/ 171 w 343"/>
                  <a:gd name="T15" fmla="*/ 42 h 481"/>
                  <a:gd name="T16" fmla="*/ 199 w 343"/>
                  <a:gd name="T17" fmla="*/ 49 h 481"/>
                  <a:gd name="T18" fmla="*/ 212 w 343"/>
                  <a:gd name="T19" fmla="*/ 53 h 481"/>
                  <a:gd name="T20" fmla="*/ 227 w 343"/>
                  <a:gd name="T21" fmla="*/ 58 h 481"/>
                  <a:gd name="T22" fmla="*/ 242 w 343"/>
                  <a:gd name="T23" fmla="*/ 60 h 481"/>
                  <a:gd name="T24" fmla="*/ 256 w 343"/>
                  <a:gd name="T25" fmla="*/ 63 h 481"/>
                  <a:gd name="T26" fmla="*/ 265 w 343"/>
                  <a:gd name="T27" fmla="*/ 70 h 481"/>
                  <a:gd name="T28" fmla="*/ 277 w 343"/>
                  <a:gd name="T29" fmla="*/ 74 h 481"/>
                  <a:gd name="T30" fmla="*/ 291 w 343"/>
                  <a:gd name="T31" fmla="*/ 85 h 481"/>
                  <a:gd name="T32" fmla="*/ 308 w 343"/>
                  <a:gd name="T33" fmla="*/ 95 h 481"/>
                  <a:gd name="T34" fmla="*/ 306 w 343"/>
                  <a:gd name="T35" fmla="*/ 111 h 481"/>
                  <a:gd name="T36" fmla="*/ 306 w 343"/>
                  <a:gd name="T37" fmla="*/ 129 h 481"/>
                  <a:gd name="T38" fmla="*/ 306 w 343"/>
                  <a:gd name="T39" fmla="*/ 145 h 481"/>
                  <a:gd name="T40" fmla="*/ 310 w 343"/>
                  <a:gd name="T41" fmla="*/ 161 h 481"/>
                  <a:gd name="T42" fmla="*/ 317 w 343"/>
                  <a:gd name="T43" fmla="*/ 205 h 481"/>
                  <a:gd name="T44" fmla="*/ 318 w 343"/>
                  <a:gd name="T45" fmla="*/ 254 h 481"/>
                  <a:gd name="T46" fmla="*/ 317 w 343"/>
                  <a:gd name="T47" fmla="*/ 302 h 481"/>
                  <a:gd name="T48" fmla="*/ 317 w 343"/>
                  <a:gd name="T49" fmla="*/ 350 h 481"/>
                  <a:gd name="T50" fmla="*/ 316 w 343"/>
                  <a:gd name="T51" fmla="*/ 369 h 481"/>
                  <a:gd name="T52" fmla="*/ 325 w 343"/>
                  <a:gd name="T53" fmla="*/ 384 h 481"/>
                  <a:gd name="T54" fmla="*/ 325 w 343"/>
                  <a:gd name="T55" fmla="*/ 478 h 481"/>
                  <a:gd name="T56" fmla="*/ 339 w 343"/>
                  <a:gd name="T57" fmla="*/ 478 h 481"/>
                  <a:gd name="T58" fmla="*/ 343 w 343"/>
                  <a:gd name="T59" fmla="*/ 462 h 481"/>
                  <a:gd name="T60" fmla="*/ 343 w 343"/>
                  <a:gd name="T61" fmla="*/ 431 h 481"/>
                  <a:gd name="T62" fmla="*/ 342 w 343"/>
                  <a:gd name="T63" fmla="*/ 396 h 481"/>
                  <a:gd name="T64" fmla="*/ 339 w 343"/>
                  <a:gd name="T65" fmla="*/ 371 h 481"/>
                  <a:gd name="T66" fmla="*/ 338 w 343"/>
                  <a:gd name="T67" fmla="*/ 228 h 481"/>
                  <a:gd name="T68" fmla="*/ 336 w 343"/>
                  <a:gd name="T69" fmla="*/ 197 h 481"/>
                  <a:gd name="T70" fmla="*/ 332 w 343"/>
                  <a:gd name="T71" fmla="*/ 167 h 481"/>
                  <a:gd name="T72" fmla="*/ 328 w 343"/>
                  <a:gd name="T73" fmla="*/ 136 h 481"/>
                  <a:gd name="T74" fmla="*/ 327 w 343"/>
                  <a:gd name="T75" fmla="*/ 106 h 481"/>
                  <a:gd name="T76" fmla="*/ 326 w 343"/>
                  <a:gd name="T77" fmla="*/ 89 h 481"/>
                  <a:gd name="T78" fmla="*/ 323 w 343"/>
                  <a:gd name="T79" fmla="*/ 81 h 481"/>
                  <a:gd name="T80" fmla="*/ 317 w 343"/>
                  <a:gd name="T81" fmla="*/ 77 h 481"/>
                  <a:gd name="T82" fmla="*/ 305 w 343"/>
                  <a:gd name="T83" fmla="*/ 70 h 481"/>
                  <a:gd name="T84" fmla="*/ 290 w 343"/>
                  <a:gd name="T85" fmla="*/ 58 h 481"/>
                  <a:gd name="T86" fmla="*/ 276 w 343"/>
                  <a:gd name="T87" fmla="*/ 53 h 481"/>
                  <a:gd name="T88" fmla="*/ 261 w 343"/>
                  <a:gd name="T89" fmla="*/ 42 h 481"/>
                  <a:gd name="T90" fmla="*/ 245 w 343"/>
                  <a:gd name="T91" fmla="*/ 38 h 481"/>
                  <a:gd name="T92" fmla="*/ 227 w 343"/>
                  <a:gd name="T93" fmla="*/ 36 h 481"/>
                  <a:gd name="T94" fmla="*/ 209 w 343"/>
                  <a:gd name="T95" fmla="*/ 31 h 481"/>
                  <a:gd name="T96" fmla="*/ 187 w 343"/>
                  <a:gd name="T97" fmla="*/ 23 h 481"/>
                  <a:gd name="T98" fmla="*/ 165 w 343"/>
                  <a:gd name="T99" fmla="*/ 21 h 481"/>
                  <a:gd name="T100" fmla="*/ 141 w 343"/>
                  <a:gd name="T101" fmla="*/ 21 h 481"/>
                  <a:gd name="T102" fmla="*/ 119 w 343"/>
                  <a:gd name="T103" fmla="*/ 21 h 481"/>
                  <a:gd name="T104" fmla="*/ 99 w 343"/>
                  <a:gd name="T105" fmla="*/ 15 h 481"/>
                  <a:gd name="T106" fmla="*/ 80 w 343"/>
                  <a:gd name="T107" fmla="*/ 12 h 481"/>
                  <a:gd name="T108" fmla="*/ 64 w 343"/>
                  <a:gd name="T109" fmla="*/ 2 h 481"/>
                  <a:gd name="T110" fmla="*/ 47 w 343"/>
                  <a:gd name="T111" fmla="*/ 0 h 481"/>
                  <a:gd name="T112" fmla="*/ 28 w 343"/>
                  <a:gd name="T113" fmla="*/ 1 h 481"/>
                  <a:gd name="T114" fmla="*/ 10 w 343"/>
                  <a:gd name="T115" fmla="*/ 2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3" h="481">
                    <a:moveTo>
                      <a:pt x="10" y="2"/>
                    </a:moveTo>
                    <a:lnTo>
                      <a:pt x="2" y="5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10" y="22"/>
                    </a:lnTo>
                    <a:lnTo>
                      <a:pt x="62" y="22"/>
                    </a:lnTo>
                    <a:lnTo>
                      <a:pt x="68" y="28"/>
                    </a:lnTo>
                    <a:lnTo>
                      <a:pt x="74" y="31"/>
                    </a:lnTo>
                    <a:lnTo>
                      <a:pt x="78" y="31"/>
                    </a:lnTo>
                    <a:lnTo>
                      <a:pt x="87" y="33"/>
                    </a:lnTo>
                    <a:lnTo>
                      <a:pt x="100" y="36"/>
                    </a:lnTo>
                    <a:lnTo>
                      <a:pt x="115" y="38"/>
                    </a:lnTo>
                    <a:lnTo>
                      <a:pt x="129" y="39"/>
                    </a:lnTo>
                    <a:lnTo>
                      <a:pt x="144" y="41"/>
                    </a:lnTo>
                    <a:lnTo>
                      <a:pt x="157" y="41"/>
                    </a:lnTo>
                    <a:lnTo>
                      <a:pt x="171" y="42"/>
                    </a:lnTo>
                    <a:lnTo>
                      <a:pt x="185" y="44"/>
                    </a:lnTo>
                    <a:lnTo>
                      <a:pt x="199" y="49"/>
                    </a:lnTo>
                    <a:lnTo>
                      <a:pt x="204" y="51"/>
                    </a:lnTo>
                    <a:lnTo>
                      <a:pt x="212" y="53"/>
                    </a:lnTo>
                    <a:lnTo>
                      <a:pt x="219" y="55"/>
                    </a:lnTo>
                    <a:lnTo>
                      <a:pt x="227" y="58"/>
                    </a:lnTo>
                    <a:lnTo>
                      <a:pt x="234" y="59"/>
                    </a:lnTo>
                    <a:lnTo>
                      <a:pt x="242" y="60"/>
                    </a:lnTo>
                    <a:lnTo>
                      <a:pt x="249" y="62"/>
                    </a:lnTo>
                    <a:lnTo>
                      <a:pt x="256" y="63"/>
                    </a:lnTo>
                    <a:lnTo>
                      <a:pt x="260" y="67"/>
                    </a:lnTo>
                    <a:lnTo>
                      <a:pt x="265" y="70"/>
                    </a:lnTo>
                    <a:lnTo>
                      <a:pt x="270" y="72"/>
                    </a:lnTo>
                    <a:lnTo>
                      <a:pt x="277" y="74"/>
                    </a:lnTo>
                    <a:lnTo>
                      <a:pt x="284" y="79"/>
                    </a:lnTo>
                    <a:lnTo>
                      <a:pt x="291" y="85"/>
                    </a:lnTo>
                    <a:lnTo>
                      <a:pt x="299" y="90"/>
                    </a:lnTo>
                    <a:lnTo>
                      <a:pt x="308" y="95"/>
                    </a:lnTo>
                    <a:lnTo>
                      <a:pt x="307" y="103"/>
                    </a:lnTo>
                    <a:lnTo>
                      <a:pt x="306" y="111"/>
                    </a:lnTo>
                    <a:lnTo>
                      <a:pt x="306" y="119"/>
                    </a:lnTo>
                    <a:lnTo>
                      <a:pt x="306" y="129"/>
                    </a:lnTo>
                    <a:lnTo>
                      <a:pt x="306" y="136"/>
                    </a:lnTo>
                    <a:lnTo>
                      <a:pt x="306" y="145"/>
                    </a:lnTo>
                    <a:lnTo>
                      <a:pt x="307" y="152"/>
                    </a:lnTo>
                    <a:lnTo>
                      <a:pt x="310" y="161"/>
                    </a:lnTo>
                    <a:lnTo>
                      <a:pt x="313" y="182"/>
                    </a:lnTo>
                    <a:lnTo>
                      <a:pt x="317" y="205"/>
                    </a:lnTo>
                    <a:lnTo>
                      <a:pt x="317" y="229"/>
                    </a:lnTo>
                    <a:lnTo>
                      <a:pt x="318" y="254"/>
                    </a:lnTo>
                    <a:lnTo>
                      <a:pt x="317" y="277"/>
                    </a:lnTo>
                    <a:lnTo>
                      <a:pt x="317" y="302"/>
                    </a:lnTo>
                    <a:lnTo>
                      <a:pt x="317" y="325"/>
                    </a:lnTo>
                    <a:lnTo>
                      <a:pt x="317" y="350"/>
                    </a:lnTo>
                    <a:lnTo>
                      <a:pt x="316" y="359"/>
                    </a:lnTo>
                    <a:lnTo>
                      <a:pt x="316" y="369"/>
                    </a:lnTo>
                    <a:lnTo>
                      <a:pt x="318" y="376"/>
                    </a:lnTo>
                    <a:lnTo>
                      <a:pt x="325" y="384"/>
                    </a:lnTo>
                    <a:lnTo>
                      <a:pt x="322" y="472"/>
                    </a:lnTo>
                    <a:lnTo>
                      <a:pt x="325" y="478"/>
                    </a:lnTo>
                    <a:lnTo>
                      <a:pt x="332" y="481"/>
                    </a:lnTo>
                    <a:lnTo>
                      <a:pt x="339" y="478"/>
                    </a:lnTo>
                    <a:lnTo>
                      <a:pt x="343" y="472"/>
                    </a:lnTo>
                    <a:lnTo>
                      <a:pt x="343" y="462"/>
                    </a:lnTo>
                    <a:lnTo>
                      <a:pt x="343" y="448"/>
                    </a:lnTo>
                    <a:lnTo>
                      <a:pt x="343" y="431"/>
                    </a:lnTo>
                    <a:lnTo>
                      <a:pt x="343" y="415"/>
                    </a:lnTo>
                    <a:lnTo>
                      <a:pt x="342" y="396"/>
                    </a:lnTo>
                    <a:lnTo>
                      <a:pt x="342" y="382"/>
                    </a:lnTo>
                    <a:lnTo>
                      <a:pt x="339" y="371"/>
                    </a:lnTo>
                    <a:lnTo>
                      <a:pt x="338" y="366"/>
                    </a:lnTo>
                    <a:lnTo>
                      <a:pt x="338" y="228"/>
                    </a:lnTo>
                    <a:lnTo>
                      <a:pt x="337" y="211"/>
                    </a:lnTo>
                    <a:lnTo>
                      <a:pt x="336" y="197"/>
                    </a:lnTo>
                    <a:lnTo>
                      <a:pt x="333" y="182"/>
                    </a:lnTo>
                    <a:lnTo>
                      <a:pt x="332" y="167"/>
                    </a:lnTo>
                    <a:lnTo>
                      <a:pt x="330" y="151"/>
                    </a:lnTo>
                    <a:lnTo>
                      <a:pt x="328" y="136"/>
                    </a:lnTo>
                    <a:lnTo>
                      <a:pt x="327" y="121"/>
                    </a:lnTo>
                    <a:lnTo>
                      <a:pt x="327" y="106"/>
                    </a:lnTo>
                    <a:lnTo>
                      <a:pt x="326" y="95"/>
                    </a:lnTo>
                    <a:lnTo>
                      <a:pt x="326" y="89"/>
                    </a:lnTo>
                    <a:lnTo>
                      <a:pt x="325" y="84"/>
                    </a:lnTo>
                    <a:lnTo>
                      <a:pt x="323" y="81"/>
                    </a:lnTo>
                    <a:lnTo>
                      <a:pt x="320" y="78"/>
                    </a:lnTo>
                    <a:lnTo>
                      <a:pt x="317" y="77"/>
                    </a:lnTo>
                    <a:lnTo>
                      <a:pt x="311" y="73"/>
                    </a:lnTo>
                    <a:lnTo>
                      <a:pt x="305" y="70"/>
                    </a:lnTo>
                    <a:lnTo>
                      <a:pt x="295" y="62"/>
                    </a:lnTo>
                    <a:lnTo>
                      <a:pt x="290" y="58"/>
                    </a:lnTo>
                    <a:lnTo>
                      <a:pt x="285" y="53"/>
                    </a:lnTo>
                    <a:lnTo>
                      <a:pt x="276" y="53"/>
                    </a:lnTo>
                    <a:lnTo>
                      <a:pt x="269" y="46"/>
                    </a:lnTo>
                    <a:lnTo>
                      <a:pt x="261" y="42"/>
                    </a:lnTo>
                    <a:lnTo>
                      <a:pt x="253" y="39"/>
                    </a:lnTo>
                    <a:lnTo>
                      <a:pt x="245" y="38"/>
                    </a:lnTo>
                    <a:lnTo>
                      <a:pt x="235" y="37"/>
                    </a:lnTo>
                    <a:lnTo>
                      <a:pt x="227" y="36"/>
                    </a:lnTo>
                    <a:lnTo>
                      <a:pt x="218" y="33"/>
                    </a:lnTo>
                    <a:lnTo>
                      <a:pt x="209" y="31"/>
                    </a:lnTo>
                    <a:lnTo>
                      <a:pt x="198" y="26"/>
                    </a:lnTo>
                    <a:lnTo>
                      <a:pt x="187" y="23"/>
                    </a:lnTo>
                    <a:lnTo>
                      <a:pt x="176" y="21"/>
                    </a:lnTo>
                    <a:lnTo>
                      <a:pt x="165" y="21"/>
                    </a:lnTo>
                    <a:lnTo>
                      <a:pt x="152" y="21"/>
                    </a:lnTo>
                    <a:lnTo>
                      <a:pt x="141" y="21"/>
                    </a:lnTo>
                    <a:lnTo>
                      <a:pt x="130" y="21"/>
                    </a:lnTo>
                    <a:lnTo>
                      <a:pt x="119" y="21"/>
                    </a:lnTo>
                    <a:lnTo>
                      <a:pt x="109" y="17"/>
                    </a:lnTo>
                    <a:lnTo>
                      <a:pt x="99" y="15"/>
                    </a:lnTo>
                    <a:lnTo>
                      <a:pt x="89" y="12"/>
                    </a:lnTo>
                    <a:lnTo>
                      <a:pt x="80" y="12"/>
                    </a:lnTo>
                    <a:lnTo>
                      <a:pt x="72" y="5"/>
                    </a:lnTo>
                    <a:lnTo>
                      <a:pt x="64" y="2"/>
                    </a:lnTo>
                    <a:lnTo>
                      <a:pt x="56" y="0"/>
                    </a:lnTo>
                    <a:lnTo>
                      <a:pt x="47" y="0"/>
                    </a:lnTo>
                    <a:lnTo>
                      <a:pt x="37" y="0"/>
                    </a:lnTo>
                    <a:lnTo>
                      <a:pt x="28" y="1"/>
                    </a:lnTo>
                    <a:lnTo>
                      <a:pt x="19" y="1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8" name="Freeform 496"/>
              <p:cNvSpPr>
                <a:spLocks/>
              </p:cNvSpPr>
              <p:nvPr/>
            </p:nvSpPr>
            <p:spPr bwMode="auto">
              <a:xfrm>
                <a:off x="655" y="1263"/>
                <a:ext cx="40" cy="7"/>
              </a:xfrm>
              <a:custGeom>
                <a:avLst/>
                <a:gdLst>
                  <a:gd name="T0" fmla="*/ 13 w 203"/>
                  <a:gd name="T1" fmla="*/ 3 h 33"/>
                  <a:gd name="T2" fmla="*/ 12 w 203"/>
                  <a:gd name="T3" fmla="*/ 3 h 33"/>
                  <a:gd name="T4" fmla="*/ 3 w 203"/>
                  <a:gd name="T5" fmla="*/ 3 h 33"/>
                  <a:gd name="T6" fmla="*/ 0 w 203"/>
                  <a:gd name="T7" fmla="*/ 10 h 33"/>
                  <a:gd name="T8" fmla="*/ 0 w 203"/>
                  <a:gd name="T9" fmla="*/ 17 h 33"/>
                  <a:gd name="T10" fmla="*/ 7 w 203"/>
                  <a:gd name="T11" fmla="*/ 22 h 33"/>
                  <a:gd name="T12" fmla="*/ 18 w 203"/>
                  <a:gd name="T13" fmla="*/ 25 h 33"/>
                  <a:gd name="T14" fmla="*/ 33 w 203"/>
                  <a:gd name="T15" fmla="*/ 28 h 33"/>
                  <a:gd name="T16" fmla="*/ 49 w 203"/>
                  <a:gd name="T17" fmla="*/ 31 h 33"/>
                  <a:gd name="T18" fmla="*/ 67 w 203"/>
                  <a:gd name="T19" fmla="*/ 33 h 33"/>
                  <a:gd name="T20" fmla="*/ 83 w 203"/>
                  <a:gd name="T21" fmla="*/ 32 h 33"/>
                  <a:gd name="T22" fmla="*/ 99 w 203"/>
                  <a:gd name="T23" fmla="*/ 31 h 33"/>
                  <a:gd name="T24" fmla="*/ 112 w 203"/>
                  <a:gd name="T25" fmla="*/ 27 h 33"/>
                  <a:gd name="T26" fmla="*/ 125 w 203"/>
                  <a:gd name="T27" fmla="*/ 22 h 33"/>
                  <a:gd name="T28" fmla="*/ 132 w 203"/>
                  <a:gd name="T29" fmla="*/ 21 h 33"/>
                  <a:gd name="T30" fmla="*/ 140 w 203"/>
                  <a:gd name="T31" fmla="*/ 21 h 33"/>
                  <a:gd name="T32" fmla="*/ 148 w 203"/>
                  <a:gd name="T33" fmla="*/ 21 h 33"/>
                  <a:gd name="T34" fmla="*/ 157 w 203"/>
                  <a:gd name="T35" fmla="*/ 22 h 33"/>
                  <a:gd name="T36" fmla="*/ 164 w 203"/>
                  <a:gd name="T37" fmla="*/ 22 h 33"/>
                  <a:gd name="T38" fmla="*/ 172 w 203"/>
                  <a:gd name="T39" fmla="*/ 23 h 33"/>
                  <a:gd name="T40" fmla="*/ 179 w 203"/>
                  <a:gd name="T41" fmla="*/ 26 h 33"/>
                  <a:gd name="T42" fmla="*/ 187 w 203"/>
                  <a:gd name="T43" fmla="*/ 29 h 33"/>
                  <a:gd name="T44" fmla="*/ 194 w 203"/>
                  <a:gd name="T45" fmla="*/ 31 h 33"/>
                  <a:gd name="T46" fmla="*/ 200 w 203"/>
                  <a:gd name="T47" fmla="*/ 27 h 33"/>
                  <a:gd name="T48" fmla="*/ 203 w 203"/>
                  <a:gd name="T49" fmla="*/ 20 h 33"/>
                  <a:gd name="T50" fmla="*/ 199 w 203"/>
                  <a:gd name="T51" fmla="*/ 13 h 33"/>
                  <a:gd name="T52" fmla="*/ 177 w 203"/>
                  <a:gd name="T53" fmla="*/ 3 h 33"/>
                  <a:gd name="T54" fmla="*/ 157 w 203"/>
                  <a:gd name="T55" fmla="*/ 0 h 33"/>
                  <a:gd name="T56" fmla="*/ 138 w 203"/>
                  <a:gd name="T57" fmla="*/ 0 h 33"/>
                  <a:gd name="T58" fmla="*/ 120 w 203"/>
                  <a:gd name="T59" fmla="*/ 3 h 33"/>
                  <a:gd name="T60" fmla="*/ 101 w 203"/>
                  <a:gd name="T61" fmla="*/ 7 h 33"/>
                  <a:gd name="T62" fmla="*/ 83 w 203"/>
                  <a:gd name="T63" fmla="*/ 11 h 33"/>
                  <a:gd name="T64" fmla="*/ 63 w 203"/>
                  <a:gd name="T65" fmla="*/ 13 h 33"/>
                  <a:gd name="T66" fmla="*/ 43 w 203"/>
                  <a:gd name="T67" fmla="*/ 12 h 33"/>
                  <a:gd name="T68" fmla="*/ 34 w 203"/>
                  <a:gd name="T69" fmla="*/ 10 h 33"/>
                  <a:gd name="T70" fmla="*/ 27 w 203"/>
                  <a:gd name="T71" fmla="*/ 7 h 33"/>
                  <a:gd name="T72" fmla="*/ 19 w 203"/>
                  <a:gd name="T73" fmla="*/ 5 h 33"/>
                  <a:gd name="T74" fmla="*/ 13 w 203"/>
                  <a:gd name="T75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03" h="33">
                    <a:moveTo>
                      <a:pt x="13" y="3"/>
                    </a:moveTo>
                    <a:lnTo>
                      <a:pt x="12" y="3"/>
                    </a:lnTo>
                    <a:lnTo>
                      <a:pt x="3" y="3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7" y="22"/>
                    </a:lnTo>
                    <a:lnTo>
                      <a:pt x="18" y="25"/>
                    </a:lnTo>
                    <a:lnTo>
                      <a:pt x="33" y="28"/>
                    </a:lnTo>
                    <a:lnTo>
                      <a:pt x="49" y="31"/>
                    </a:lnTo>
                    <a:lnTo>
                      <a:pt x="67" y="33"/>
                    </a:lnTo>
                    <a:lnTo>
                      <a:pt x="83" y="32"/>
                    </a:lnTo>
                    <a:lnTo>
                      <a:pt x="99" y="31"/>
                    </a:lnTo>
                    <a:lnTo>
                      <a:pt x="112" y="27"/>
                    </a:lnTo>
                    <a:lnTo>
                      <a:pt x="125" y="22"/>
                    </a:lnTo>
                    <a:lnTo>
                      <a:pt x="132" y="21"/>
                    </a:lnTo>
                    <a:lnTo>
                      <a:pt x="140" y="21"/>
                    </a:lnTo>
                    <a:lnTo>
                      <a:pt x="148" y="21"/>
                    </a:lnTo>
                    <a:lnTo>
                      <a:pt x="157" y="22"/>
                    </a:lnTo>
                    <a:lnTo>
                      <a:pt x="164" y="22"/>
                    </a:lnTo>
                    <a:lnTo>
                      <a:pt x="172" y="23"/>
                    </a:lnTo>
                    <a:lnTo>
                      <a:pt x="179" y="26"/>
                    </a:lnTo>
                    <a:lnTo>
                      <a:pt x="187" y="29"/>
                    </a:lnTo>
                    <a:lnTo>
                      <a:pt x="194" y="31"/>
                    </a:lnTo>
                    <a:lnTo>
                      <a:pt x="200" y="27"/>
                    </a:lnTo>
                    <a:lnTo>
                      <a:pt x="203" y="20"/>
                    </a:lnTo>
                    <a:lnTo>
                      <a:pt x="199" y="13"/>
                    </a:lnTo>
                    <a:lnTo>
                      <a:pt x="177" y="3"/>
                    </a:lnTo>
                    <a:lnTo>
                      <a:pt x="157" y="0"/>
                    </a:lnTo>
                    <a:lnTo>
                      <a:pt x="138" y="0"/>
                    </a:lnTo>
                    <a:lnTo>
                      <a:pt x="120" y="3"/>
                    </a:lnTo>
                    <a:lnTo>
                      <a:pt x="101" y="7"/>
                    </a:lnTo>
                    <a:lnTo>
                      <a:pt x="83" y="11"/>
                    </a:lnTo>
                    <a:lnTo>
                      <a:pt x="63" y="13"/>
                    </a:lnTo>
                    <a:lnTo>
                      <a:pt x="43" y="12"/>
                    </a:lnTo>
                    <a:lnTo>
                      <a:pt x="34" y="10"/>
                    </a:lnTo>
                    <a:lnTo>
                      <a:pt x="27" y="7"/>
                    </a:lnTo>
                    <a:lnTo>
                      <a:pt x="19" y="5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29" name="Freeform 497"/>
              <p:cNvSpPr>
                <a:spLocks/>
              </p:cNvSpPr>
              <p:nvPr/>
            </p:nvSpPr>
            <p:spPr bwMode="auto">
              <a:xfrm>
                <a:off x="592" y="1439"/>
                <a:ext cx="19" cy="39"/>
              </a:xfrm>
              <a:custGeom>
                <a:avLst/>
                <a:gdLst>
                  <a:gd name="T0" fmla="*/ 97 w 97"/>
                  <a:gd name="T1" fmla="*/ 13 h 196"/>
                  <a:gd name="T2" fmla="*/ 95 w 97"/>
                  <a:gd name="T3" fmla="*/ 5 h 196"/>
                  <a:gd name="T4" fmla="*/ 92 w 97"/>
                  <a:gd name="T5" fmla="*/ 0 h 196"/>
                  <a:gd name="T6" fmla="*/ 84 w 97"/>
                  <a:gd name="T7" fmla="*/ 0 h 196"/>
                  <a:gd name="T8" fmla="*/ 79 w 97"/>
                  <a:gd name="T9" fmla="*/ 6 h 196"/>
                  <a:gd name="T10" fmla="*/ 74 w 97"/>
                  <a:gd name="T11" fmla="*/ 19 h 196"/>
                  <a:gd name="T12" fmla="*/ 74 w 97"/>
                  <a:gd name="T13" fmla="*/ 32 h 196"/>
                  <a:gd name="T14" fmla="*/ 74 w 97"/>
                  <a:gd name="T15" fmla="*/ 39 h 196"/>
                  <a:gd name="T16" fmla="*/ 74 w 97"/>
                  <a:gd name="T17" fmla="*/ 45 h 196"/>
                  <a:gd name="T18" fmla="*/ 74 w 97"/>
                  <a:gd name="T19" fmla="*/ 52 h 196"/>
                  <a:gd name="T20" fmla="*/ 76 w 97"/>
                  <a:gd name="T21" fmla="*/ 60 h 196"/>
                  <a:gd name="T22" fmla="*/ 71 w 97"/>
                  <a:gd name="T23" fmla="*/ 71 h 196"/>
                  <a:gd name="T24" fmla="*/ 69 w 97"/>
                  <a:gd name="T25" fmla="*/ 84 h 196"/>
                  <a:gd name="T26" fmla="*/ 69 w 97"/>
                  <a:gd name="T27" fmla="*/ 97 h 196"/>
                  <a:gd name="T28" fmla="*/ 72 w 97"/>
                  <a:gd name="T29" fmla="*/ 110 h 196"/>
                  <a:gd name="T30" fmla="*/ 73 w 97"/>
                  <a:gd name="T31" fmla="*/ 123 h 196"/>
                  <a:gd name="T32" fmla="*/ 74 w 97"/>
                  <a:gd name="T33" fmla="*/ 136 h 196"/>
                  <a:gd name="T34" fmla="*/ 73 w 97"/>
                  <a:gd name="T35" fmla="*/ 150 h 196"/>
                  <a:gd name="T36" fmla="*/ 69 w 97"/>
                  <a:gd name="T37" fmla="*/ 165 h 196"/>
                  <a:gd name="T38" fmla="*/ 64 w 97"/>
                  <a:gd name="T39" fmla="*/ 165 h 196"/>
                  <a:gd name="T40" fmla="*/ 59 w 97"/>
                  <a:gd name="T41" fmla="*/ 166 h 196"/>
                  <a:gd name="T42" fmla="*/ 61 w 97"/>
                  <a:gd name="T43" fmla="*/ 166 h 196"/>
                  <a:gd name="T44" fmla="*/ 50 w 97"/>
                  <a:gd name="T45" fmla="*/ 170 h 196"/>
                  <a:gd name="T46" fmla="*/ 41 w 97"/>
                  <a:gd name="T47" fmla="*/ 175 h 196"/>
                  <a:gd name="T48" fmla="*/ 36 w 97"/>
                  <a:gd name="T49" fmla="*/ 174 h 196"/>
                  <a:gd name="T50" fmla="*/ 30 w 97"/>
                  <a:gd name="T51" fmla="*/ 174 h 196"/>
                  <a:gd name="T52" fmla="*/ 22 w 97"/>
                  <a:gd name="T53" fmla="*/ 174 h 196"/>
                  <a:gd name="T54" fmla="*/ 16 w 97"/>
                  <a:gd name="T55" fmla="*/ 174 h 196"/>
                  <a:gd name="T56" fmla="*/ 4 w 97"/>
                  <a:gd name="T57" fmla="*/ 176 h 196"/>
                  <a:gd name="T58" fmla="*/ 0 w 97"/>
                  <a:gd name="T59" fmla="*/ 186 h 196"/>
                  <a:gd name="T60" fmla="*/ 4 w 97"/>
                  <a:gd name="T61" fmla="*/ 192 h 196"/>
                  <a:gd name="T62" fmla="*/ 11 w 97"/>
                  <a:gd name="T63" fmla="*/ 196 h 196"/>
                  <a:gd name="T64" fmla="*/ 28 w 97"/>
                  <a:gd name="T65" fmla="*/ 195 h 196"/>
                  <a:gd name="T66" fmla="*/ 47 w 97"/>
                  <a:gd name="T67" fmla="*/ 192 h 196"/>
                  <a:gd name="T68" fmla="*/ 63 w 97"/>
                  <a:gd name="T69" fmla="*/ 187 h 196"/>
                  <a:gd name="T70" fmla="*/ 77 w 97"/>
                  <a:gd name="T71" fmla="*/ 181 h 196"/>
                  <a:gd name="T72" fmla="*/ 87 w 97"/>
                  <a:gd name="T73" fmla="*/ 170 h 196"/>
                  <a:gd name="T74" fmla="*/ 93 w 97"/>
                  <a:gd name="T75" fmla="*/ 157 h 196"/>
                  <a:gd name="T76" fmla="*/ 95 w 97"/>
                  <a:gd name="T77" fmla="*/ 140 h 196"/>
                  <a:gd name="T78" fmla="*/ 93 w 97"/>
                  <a:gd name="T79" fmla="*/ 120 h 196"/>
                  <a:gd name="T80" fmla="*/ 92 w 97"/>
                  <a:gd name="T81" fmla="*/ 113 h 196"/>
                  <a:gd name="T82" fmla="*/ 92 w 97"/>
                  <a:gd name="T83" fmla="*/ 107 h 196"/>
                  <a:gd name="T84" fmla="*/ 92 w 97"/>
                  <a:gd name="T85" fmla="*/ 99 h 196"/>
                  <a:gd name="T86" fmla="*/ 92 w 97"/>
                  <a:gd name="T87" fmla="*/ 94 h 196"/>
                  <a:gd name="T88" fmla="*/ 92 w 97"/>
                  <a:gd name="T89" fmla="*/ 82 h 196"/>
                  <a:gd name="T90" fmla="*/ 92 w 97"/>
                  <a:gd name="T91" fmla="*/ 70 h 196"/>
                  <a:gd name="T92" fmla="*/ 93 w 97"/>
                  <a:gd name="T93" fmla="*/ 63 h 196"/>
                  <a:gd name="T94" fmla="*/ 94 w 97"/>
                  <a:gd name="T95" fmla="*/ 57 h 196"/>
                  <a:gd name="T96" fmla="*/ 94 w 97"/>
                  <a:gd name="T97" fmla="*/ 50 h 196"/>
                  <a:gd name="T98" fmla="*/ 94 w 97"/>
                  <a:gd name="T99" fmla="*/ 42 h 196"/>
                  <a:gd name="T100" fmla="*/ 93 w 97"/>
                  <a:gd name="T101" fmla="*/ 34 h 196"/>
                  <a:gd name="T102" fmla="*/ 93 w 97"/>
                  <a:gd name="T103" fmla="*/ 25 h 196"/>
                  <a:gd name="T104" fmla="*/ 93 w 97"/>
                  <a:gd name="T105" fmla="*/ 18 h 196"/>
                  <a:gd name="T106" fmla="*/ 97 w 97"/>
                  <a:gd name="T107" fmla="*/ 13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7" h="196">
                    <a:moveTo>
                      <a:pt x="97" y="13"/>
                    </a:moveTo>
                    <a:lnTo>
                      <a:pt x="95" y="5"/>
                    </a:lnTo>
                    <a:lnTo>
                      <a:pt x="92" y="0"/>
                    </a:lnTo>
                    <a:lnTo>
                      <a:pt x="84" y="0"/>
                    </a:lnTo>
                    <a:lnTo>
                      <a:pt x="79" y="6"/>
                    </a:lnTo>
                    <a:lnTo>
                      <a:pt x="74" y="19"/>
                    </a:lnTo>
                    <a:lnTo>
                      <a:pt x="74" y="32"/>
                    </a:lnTo>
                    <a:lnTo>
                      <a:pt x="74" y="39"/>
                    </a:lnTo>
                    <a:lnTo>
                      <a:pt x="74" y="45"/>
                    </a:lnTo>
                    <a:lnTo>
                      <a:pt x="74" y="52"/>
                    </a:lnTo>
                    <a:lnTo>
                      <a:pt x="76" y="60"/>
                    </a:lnTo>
                    <a:lnTo>
                      <a:pt x="71" y="71"/>
                    </a:lnTo>
                    <a:lnTo>
                      <a:pt x="69" y="84"/>
                    </a:lnTo>
                    <a:lnTo>
                      <a:pt x="69" y="97"/>
                    </a:lnTo>
                    <a:lnTo>
                      <a:pt x="72" y="110"/>
                    </a:lnTo>
                    <a:lnTo>
                      <a:pt x="73" y="123"/>
                    </a:lnTo>
                    <a:lnTo>
                      <a:pt x="74" y="136"/>
                    </a:lnTo>
                    <a:lnTo>
                      <a:pt x="73" y="150"/>
                    </a:lnTo>
                    <a:lnTo>
                      <a:pt x="69" y="165"/>
                    </a:lnTo>
                    <a:lnTo>
                      <a:pt x="64" y="165"/>
                    </a:lnTo>
                    <a:lnTo>
                      <a:pt x="59" y="166"/>
                    </a:lnTo>
                    <a:lnTo>
                      <a:pt x="61" y="166"/>
                    </a:lnTo>
                    <a:lnTo>
                      <a:pt x="50" y="170"/>
                    </a:lnTo>
                    <a:lnTo>
                      <a:pt x="41" y="175"/>
                    </a:lnTo>
                    <a:lnTo>
                      <a:pt x="36" y="174"/>
                    </a:lnTo>
                    <a:lnTo>
                      <a:pt x="30" y="174"/>
                    </a:lnTo>
                    <a:lnTo>
                      <a:pt x="22" y="174"/>
                    </a:lnTo>
                    <a:lnTo>
                      <a:pt x="16" y="174"/>
                    </a:lnTo>
                    <a:lnTo>
                      <a:pt x="4" y="176"/>
                    </a:lnTo>
                    <a:lnTo>
                      <a:pt x="0" y="186"/>
                    </a:lnTo>
                    <a:lnTo>
                      <a:pt x="4" y="192"/>
                    </a:lnTo>
                    <a:lnTo>
                      <a:pt x="11" y="196"/>
                    </a:lnTo>
                    <a:lnTo>
                      <a:pt x="28" y="195"/>
                    </a:lnTo>
                    <a:lnTo>
                      <a:pt x="47" y="192"/>
                    </a:lnTo>
                    <a:lnTo>
                      <a:pt x="63" y="187"/>
                    </a:lnTo>
                    <a:lnTo>
                      <a:pt x="77" y="181"/>
                    </a:lnTo>
                    <a:lnTo>
                      <a:pt x="87" y="170"/>
                    </a:lnTo>
                    <a:lnTo>
                      <a:pt x="93" y="157"/>
                    </a:lnTo>
                    <a:lnTo>
                      <a:pt x="95" y="140"/>
                    </a:lnTo>
                    <a:lnTo>
                      <a:pt x="93" y="120"/>
                    </a:lnTo>
                    <a:lnTo>
                      <a:pt x="92" y="113"/>
                    </a:lnTo>
                    <a:lnTo>
                      <a:pt x="92" y="107"/>
                    </a:lnTo>
                    <a:lnTo>
                      <a:pt x="92" y="99"/>
                    </a:lnTo>
                    <a:lnTo>
                      <a:pt x="92" y="94"/>
                    </a:lnTo>
                    <a:lnTo>
                      <a:pt x="92" y="82"/>
                    </a:lnTo>
                    <a:lnTo>
                      <a:pt x="92" y="70"/>
                    </a:lnTo>
                    <a:lnTo>
                      <a:pt x="93" y="63"/>
                    </a:lnTo>
                    <a:lnTo>
                      <a:pt x="94" y="57"/>
                    </a:lnTo>
                    <a:lnTo>
                      <a:pt x="94" y="50"/>
                    </a:lnTo>
                    <a:lnTo>
                      <a:pt x="94" y="42"/>
                    </a:lnTo>
                    <a:lnTo>
                      <a:pt x="93" y="34"/>
                    </a:lnTo>
                    <a:lnTo>
                      <a:pt x="93" y="25"/>
                    </a:lnTo>
                    <a:lnTo>
                      <a:pt x="93" y="18"/>
                    </a:lnTo>
                    <a:lnTo>
                      <a:pt x="97" y="1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0" name="Freeform 498"/>
              <p:cNvSpPr>
                <a:spLocks/>
              </p:cNvSpPr>
              <p:nvPr/>
            </p:nvSpPr>
            <p:spPr bwMode="auto">
              <a:xfrm>
                <a:off x="636" y="1439"/>
                <a:ext cx="20" cy="39"/>
              </a:xfrm>
              <a:custGeom>
                <a:avLst/>
                <a:gdLst>
                  <a:gd name="T0" fmla="*/ 98 w 98"/>
                  <a:gd name="T1" fmla="*/ 14 h 195"/>
                  <a:gd name="T2" fmla="*/ 98 w 98"/>
                  <a:gd name="T3" fmla="*/ 5 h 195"/>
                  <a:gd name="T4" fmla="*/ 93 w 98"/>
                  <a:gd name="T5" fmla="*/ 0 h 195"/>
                  <a:gd name="T6" fmla="*/ 85 w 98"/>
                  <a:gd name="T7" fmla="*/ 0 h 195"/>
                  <a:gd name="T8" fmla="*/ 80 w 98"/>
                  <a:gd name="T9" fmla="*/ 7 h 195"/>
                  <a:gd name="T10" fmla="*/ 75 w 98"/>
                  <a:gd name="T11" fmla="*/ 19 h 195"/>
                  <a:gd name="T12" fmla="*/ 75 w 98"/>
                  <a:gd name="T13" fmla="*/ 33 h 195"/>
                  <a:gd name="T14" fmla="*/ 75 w 98"/>
                  <a:gd name="T15" fmla="*/ 39 h 195"/>
                  <a:gd name="T16" fmla="*/ 75 w 98"/>
                  <a:gd name="T17" fmla="*/ 46 h 195"/>
                  <a:gd name="T18" fmla="*/ 75 w 98"/>
                  <a:gd name="T19" fmla="*/ 52 h 195"/>
                  <a:gd name="T20" fmla="*/ 77 w 98"/>
                  <a:gd name="T21" fmla="*/ 60 h 195"/>
                  <a:gd name="T22" fmla="*/ 72 w 98"/>
                  <a:gd name="T23" fmla="*/ 71 h 195"/>
                  <a:gd name="T24" fmla="*/ 70 w 98"/>
                  <a:gd name="T25" fmla="*/ 85 h 195"/>
                  <a:gd name="T26" fmla="*/ 70 w 98"/>
                  <a:gd name="T27" fmla="*/ 97 h 195"/>
                  <a:gd name="T28" fmla="*/ 73 w 98"/>
                  <a:gd name="T29" fmla="*/ 111 h 195"/>
                  <a:gd name="T30" fmla="*/ 74 w 98"/>
                  <a:gd name="T31" fmla="*/ 123 h 195"/>
                  <a:gd name="T32" fmla="*/ 74 w 98"/>
                  <a:gd name="T33" fmla="*/ 137 h 195"/>
                  <a:gd name="T34" fmla="*/ 73 w 98"/>
                  <a:gd name="T35" fmla="*/ 150 h 195"/>
                  <a:gd name="T36" fmla="*/ 69 w 98"/>
                  <a:gd name="T37" fmla="*/ 164 h 195"/>
                  <a:gd name="T38" fmla="*/ 64 w 98"/>
                  <a:gd name="T39" fmla="*/ 165 h 195"/>
                  <a:gd name="T40" fmla="*/ 60 w 98"/>
                  <a:gd name="T41" fmla="*/ 166 h 195"/>
                  <a:gd name="T42" fmla="*/ 51 w 98"/>
                  <a:gd name="T43" fmla="*/ 170 h 195"/>
                  <a:gd name="T44" fmla="*/ 43 w 98"/>
                  <a:gd name="T45" fmla="*/ 176 h 195"/>
                  <a:gd name="T46" fmla="*/ 37 w 98"/>
                  <a:gd name="T47" fmla="*/ 175 h 195"/>
                  <a:gd name="T48" fmla="*/ 31 w 98"/>
                  <a:gd name="T49" fmla="*/ 175 h 195"/>
                  <a:gd name="T50" fmla="*/ 23 w 98"/>
                  <a:gd name="T51" fmla="*/ 174 h 195"/>
                  <a:gd name="T52" fmla="*/ 17 w 98"/>
                  <a:gd name="T53" fmla="*/ 175 h 195"/>
                  <a:gd name="T54" fmla="*/ 10 w 98"/>
                  <a:gd name="T55" fmla="*/ 175 h 195"/>
                  <a:gd name="T56" fmla="*/ 5 w 98"/>
                  <a:gd name="T57" fmla="*/ 176 h 195"/>
                  <a:gd name="T58" fmla="*/ 0 w 98"/>
                  <a:gd name="T59" fmla="*/ 180 h 195"/>
                  <a:gd name="T60" fmla="*/ 0 w 98"/>
                  <a:gd name="T61" fmla="*/ 186 h 195"/>
                  <a:gd name="T62" fmla="*/ 2 w 98"/>
                  <a:gd name="T63" fmla="*/ 192 h 195"/>
                  <a:gd name="T64" fmla="*/ 11 w 98"/>
                  <a:gd name="T65" fmla="*/ 195 h 195"/>
                  <a:gd name="T66" fmla="*/ 29 w 98"/>
                  <a:gd name="T67" fmla="*/ 194 h 195"/>
                  <a:gd name="T68" fmla="*/ 48 w 98"/>
                  <a:gd name="T69" fmla="*/ 191 h 195"/>
                  <a:gd name="T70" fmla="*/ 63 w 98"/>
                  <a:gd name="T71" fmla="*/ 186 h 195"/>
                  <a:gd name="T72" fmla="*/ 78 w 98"/>
                  <a:gd name="T73" fmla="*/ 180 h 195"/>
                  <a:gd name="T74" fmla="*/ 88 w 98"/>
                  <a:gd name="T75" fmla="*/ 170 h 195"/>
                  <a:gd name="T76" fmla="*/ 95 w 98"/>
                  <a:gd name="T77" fmla="*/ 158 h 195"/>
                  <a:gd name="T78" fmla="*/ 98 w 98"/>
                  <a:gd name="T79" fmla="*/ 140 h 195"/>
                  <a:gd name="T80" fmla="*/ 96 w 98"/>
                  <a:gd name="T81" fmla="*/ 121 h 195"/>
                  <a:gd name="T82" fmla="*/ 94 w 98"/>
                  <a:gd name="T83" fmla="*/ 107 h 195"/>
                  <a:gd name="T84" fmla="*/ 93 w 98"/>
                  <a:gd name="T85" fmla="*/ 96 h 195"/>
                  <a:gd name="T86" fmla="*/ 93 w 98"/>
                  <a:gd name="T87" fmla="*/ 83 h 195"/>
                  <a:gd name="T88" fmla="*/ 93 w 98"/>
                  <a:gd name="T89" fmla="*/ 71 h 195"/>
                  <a:gd name="T90" fmla="*/ 94 w 98"/>
                  <a:gd name="T91" fmla="*/ 65 h 195"/>
                  <a:gd name="T92" fmla="*/ 95 w 98"/>
                  <a:gd name="T93" fmla="*/ 59 h 195"/>
                  <a:gd name="T94" fmla="*/ 95 w 98"/>
                  <a:gd name="T95" fmla="*/ 51 h 195"/>
                  <a:gd name="T96" fmla="*/ 95 w 98"/>
                  <a:gd name="T97" fmla="*/ 44 h 195"/>
                  <a:gd name="T98" fmla="*/ 94 w 98"/>
                  <a:gd name="T99" fmla="*/ 35 h 195"/>
                  <a:gd name="T100" fmla="*/ 94 w 98"/>
                  <a:gd name="T101" fmla="*/ 26 h 195"/>
                  <a:gd name="T102" fmla="*/ 95 w 98"/>
                  <a:gd name="T103" fmla="*/ 19 h 195"/>
                  <a:gd name="T104" fmla="*/ 98 w 98"/>
                  <a:gd name="T105" fmla="*/ 14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8" h="195">
                    <a:moveTo>
                      <a:pt x="98" y="14"/>
                    </a:moveTo>
                    <a:lnTo>
                      <a:pt x="98" y="5"/>
                    </a:lnTo>
                    <a:lnTo>
                      <a:pt x="93" y="0"/>
                    </a:lnTo>
                    <a:lnTo>
                      <a:pt x="85" y="0"/>
                    </a:lnTo>
                    <a:lnTo>
                      <a:pt x="80" y="7"/>
                    </a:lnTo>
                    <a:lnTo>
                      <a:pt x="75" y="19"/>
                    </a:lnTo>
                    <a:lnTo>
                      <a:pt x="75" y="33"/>
                    </a:lnTo>
                    <a:lnTo>
                      <a:pt x="75" y="39"/>
                    </a:lnTo>
                    <a:lnTo>
                      <a:pt x="75" y="46"/>
                    </a:lnTo>
                    <a:lnTo>
                      <a:pt x="75" y="52"/>
                    </a:lnTo>
                    <a:lnTo>
                      <a:pt x="77" y="60"/>
                    </a:lnTo>
                    <a:lnTo>
                      <a:pt x="72" y="71"/>
                    </a:lnTo>
                    <a:lnTo>
                      <a:pt x="70" y="85"/>
                    </a:lnTo>
                    <a:lnTo>
                      <a:pt x="70" y="97"/>
                    </a:lnTo>
                    <a:lnTo>
                      <a:pt x="73" y="111"/>
                    </a:lnTo>
                    <a:lnTo>
                      <a:pt x="74" y="123"/>
                    </a:lnTo>
                    <a:lnTo>
                      <a:pt x="74" y="137"/>
                    </a:lnTo>
                    <a:lnTo>
                      <a:pt x="73" y="150"/>
                    </a:lnTo>
                    <a:lnTo>
                      <a:pt x="69" y="164"/>
                    </a:lnTo>
                    <a:lnTo>
                      <a:pt x="64" y="165"/>
                    </a:lnTo>
                    <a:lnTo>
                      <a:pt x="60" y="166"/>
                    </a:lnTo>
                    <a:lnTo>
                      <a:pt x="51" y="170"/>
                    </a:lnTo>
                    <a:lnTo>
                      <a:pt x="43" y="176"/>
                    </a:lnTo>
                    <a:lnTo>
                      <a:pt x="37" y="175"/>
                    </a:lnTo>
                    <a:lnTo>
                      <a:pt x="31" y="175"/>
                    </a:lnTo>
                    <a:lnTo>
                      <a:pt x="23" y="174"/>
                    </a:lnTo>
                    <a:lnTo>
                      <a:pt x="17" y="175"/>
                    </a:lnTo>
                    <a:lnTo>
                      <a:pt x="10" y="175"/>
                    </a:lnTo>
                    <a:lnTo>
                      <a:pt x="5" y="176"/>
                    </a:lnTo>
                    <a:lnTo>
                      <a:pt x="0" y="180"/>
                    </a:lnTo>
                    <a:lnTo>
                      <a:pt x="0" y="186"/>
                    </a:lnTo>
                    <a:lnTo>
                      <a:pt x="2" y="192"/>
                    </a:lnTo>
                    <a:lnTo>
                      <a:pt x="11" y="195"/>
                    </a:lnTo>
                    <a:lnTo>
                      <a:pt x="29" y="194"/>
                    </a:lnTo>
                    <a:lnTo>
                      <a:pt x="48" y="191"/>
                    </a:lnTo>
                    <a:lnTo>
                      <a:pt x="63" y="186"/>
                    </a:lnTo>
                    <a:lnTo>
                      <a:pt x="78" y="180"/>
                    </a:lnTo>
                    <a:lnTo>
                      <a:pt x="88" y="170"/>
                    </a:lnTo>
                    <a:lnTo>
                      <a:pt x="95" y="158"/>
                    </a:lnTo>
                    <a:lnTo>
                      <a:pt x="98" y="140"/>
                    </a:lnTo>
                    <a:lnTo>
                      <a:pt x="96" y="121"/>
                    </a:lnTo>
                    <a:lnTo>
                      <a:pt x="94" y="107"/>
                    </a:lnTo>
                    <a:lnTo>
                      <a:pt x="93" y="96"/>
                    </a:lnTo>
                    <a:lnTo>
                      <a:pt x="93" y="83"/>
                    </a:lnTo>
                    <a:lnTo>
                      <a:pt x="93" y="71"/>
                    </a:lnTo>
                    <a:lnTo>
                      <a:pt x="94" y="65"/>
                    </a:lnTo>
                    <a:lnTo>
                      <a:pt x="95" y="59"/>
                    </a:lnTo>
                    <a:lnTo>
                      <a:pt x="95" y="51"/>
                    </a:lnTo>
                    <a:lnTo>
                      <a:pt x="95" y="44"/>
                    </a:lnTo>
                    <a:lnTo>
                      <a:pt x="94" y="35"/>
                    </a:lnTo>
                    <a:lnTo>
                      <a:pt x="94" y="26"/>
                    </a:lnTo>
                    <a:lnTo>
                      <a:pt x="95" y="19"/>
                    </a:lnTo>
                    <a:lnTo>
                      <a:pt x="98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1" name="Freeform 499"/>
              <p:cNvSpPr>
                <a:spLocks/>
              </p:cNvSpPr>
              <p:nvPr/>
            </p:nvSpPr>
            <p:spPr bwMode="auto">
              <a:xfrm>
                <a:off x="490" y="1311"/>
                <a:ext cx="8" cy="59"/>
              </a:xfrm>
              <a:custGeom>
                <a:avLst/>
                <a:gdLst>
                  <a:gd name="T0" fmla="*/ 33 w 40"/>
                  <a:gd name="T1" fmla="*/ 40 h 291"/>
                  <a:gd name="T2" fmla="*/ 38 w 40"/>
                  <a:gd name="T3" fmla="*/ 30 h 291"/>
                  <a:gd name="T4" fmla="*/ 38 w 40"/>
                  <a:gd name="T5" fmla="*/ 17 h 291"/>
                  <a:gd name="T6" fmla="*/ 32 w 40"/>
                  <a:gd name="T7" fmla="*/ 5 h 291"/>
                  <a:gd name="T8" fmla="*/ 17 w 40"/>
                  <a:gd name="T9" fmla="*/ 0 h 291"/>
                  <a:gd name="T10" fmla="*/ 5 w 40"/>
                  <a:gd name="T11" fmla="*/ 7 h 291"/>
                  <a:gd name="T12" fmla="*/ 0 w 40"/>
                  <a:gd name="T13" fmla="*/ 22 h 291"/>
                  <a:gd name="T14" fmla="*/ 3 w 40"/>
                  <a:gd name="T15" fmla="*/ 35 h 291"/>
                  <a:gd name="T16" fmla="*/ 5 w 40"/>
                  <a:gd name="T17" fmla="*/ 51 h 291"/>
                  <a:gd name="T18" fmla="*/ 5 w 40"/>
                  <a:gd name="T19" fmla="*/ 71 h 291"/>
                  <a:gd name="T20" fmla="*/ 5 w 40"/>
                  <a:gd name="T21" fmla="*/ 91 h 291"/>
                  <a:gd name="T22" fmla="*/ 5 w 40"/>
                  <a:gd name="T23" fmla="*/ 111 h 291"/>
                  <a:gd name="T24" fmla="*/ 3 w 40"/>
                  <a:gd name="T25" fmla="*/ 126 h 291"/>
                  <a:gd name="T26" fmla="*/ 0 w 40"/>
                  <a:gd name="T27" fmla="*/ 144 h 291"/>
                  <a:gd name="T28" fmla="*/ 0 w 40"/>
                  <a:gd name="T29" fmla="*/ 165 h 291"/>
                  <a:gd name="T30" fmla="*/ 3 w 40"/>
                  <a:gd name="T31" fmla="*/ 185 h 291"/>
                  <a:gd name="T32" fmla="*/ 5 w 40"/>
                  <a:gd name="T33" fmla="*/ 204 h 291"/>
                  <a:gd name="T34" fmla="*/ 5 w 40"/>
                  <a:gd name="T35" fmla="*/ 226 h 291"/>
                  <a:gd name="T36" fmla="*/ 6 w 40"/>
                  <a:gd name="T37" fmla="*/ 248 h 291"/>
                  <a:gd name="T38" fmla="*/ 7 w 40"/>
                  <a:gd name="T39" fmla="*/ 270 h 291"/>
                  <a:gd name="T40" fmla="*/ 11 w 40"/>
                  <a:gd name="T41" fmla="*/ 289 h 291"/>
                  <a:gd name="T42" fmla="*/ 26 w 40"/>
                  <a:gd name="T43" fmla="*/ 289 h 291"/>
                  <a:gd name="T44" fmla="*/ 29 w 40"/>
                  <a:gd name="T45" fmla="*/ 263 h 291"/>
                  <a:gd name="T46" fmla="*/ 26 w 40"/>
                  <a:gd name="T47" fmla="*/ 225 h 291"/>
                  <a:gd name="T48" fmla="*/ 24 w 40"/>
                  <a:gd name="T49" fmla="*/ 187 h 291"/>
                  <a:gd name="T50" fmla="*/ 22 w 40"/>
                  <a:gd name="T51" fmla="*/ 150 h 291"/>
                  <a:gd name="T52" fmla="*/ 24 w 40"/>
                  <a:gd name="T53" fmla="*/ 124 h 291"/>
                  <a:gd name="T54" fmla="*/ 25 w 40"/>
                  <a:gd name="T55" fmla="*/ 107 h 291"/>
                  <a:gd name="T56" fmla="*/ 26 w 40"/>
                  <a:gd name="T57" fmla="*/ 88 h 291"/>
                  <a:gd name="T58" fmla="*/ 26 w 40"/>
                  <a:gd name="T59" fmla="*/ 72 h 291"/>
                  <a:gd name="T60" fmla="*/ 26 w 40"/>
                  <a:gd name="T61" fmla="*/ 55 h 291"/>
                  <a:gd name="T62" fmla="*/ 29 w 40"/>
                  <a:gd name="T63" fmla="*/ 43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" h="291">
                    <a:moveTo>
                      <a:pt x="30" y="43"/>
                    </a:moveTo>
                    <a:lnTo>
                      <a:pt x="33" y="40"/>
                    </a:lnTo>
                    <a:lnTo>
                      <a:pt x="38" y="36"/>
                    </a:lnTo>
                    <a:lnTo>
                      <a:pt x="38" y="30"/>
                    </a:lnTo>
                    <a:lnTo>
                      <a:pt x="40" y="24"/>
                    </a:lnTo>
                    <a:lnTo>
                      <a:pt x="38" y="17"/>
                    </a:lnTo>
                    <a:lnTo>
                      <a:pt x="36" y="10"/>
                    </a:lnTo>
                    <a:lnTo>
                      <a:pt x="32" y="5"/>
                    </a:lnTo>
                    <a:lnTo>
                      <a:pt x="29" y="3"/>
                    </a:lnTo>
                    <a:lnTo>
                      <a:pt x="17" y="0"/>
                    </a:lnTo>
                    <a:lnTo>
                      <a:pt x="10" y="3"/>
                    </a:lnTo>
                    <a:lnTo>
                      <a:pt x="5" y="7"/>
                    </a:lnTo>
                    <a:lnTo>
                      <a:pt x="3" y="14"/>
                    </a:lnTo>
                    <a:lnTo>
                      <a:pt x="0" y="22"/>
                    </a:lnTo>
                    <a:lnTo>
                      <a:pt x="0" y="29"/>
                    </a:lnTo>
                    <a:lnTo>
                      <a:pt x="3" y="35"/>
                    </a:lnTo>
                    <a:lnTo>
                      <a:pt x="6" y="43"/>
                    </a:lnTo>
                    <a:lnTo>
                      <a:pt x="5" y="51"/>
                    </a:lnTo>
                    <a:lnTo>
                      <a:pt x="5" y="61"/>
                    </a:lnTo>
                    <a:lnTo>
                      <a:pt x="5" y="71"/>
                    </a:lnTo>
                    <a:lnTo>
                      <a:pt x="5" y="81"/>
                    </a:lnTo>
                    <a:lnTo>
                      <a:pt x="5" y="91"/>
                    </a:lnTo>
                    <a:lnTo>
                      <a:pt x="5" y="101"/>
                    </a:lnTo>
                    <a:lnTo>
                      <a:pt x="5" y="111"/>
                    </a:lnTo>
                    <a:lnTo>
                      <a:pt x="6" y="121"/>
                    </a:lnTo>
                    <a:lnTo>
                      <a:pt x="3" y="126"/>
                    </a:lnTo>
                    <a:lnTo>
                      <a:pt x="1" y="134"/>
                    </a:lnTo>
                    <a:lnTo>
                      <a:pt x="0" y="144"/>
                    </a:lnTo>
                    <a:lnTo>
                      <a:pt x="0" y="155"/>
                    </a:lnTo>
                    <a:lnTo>
                      <a:pt x="0" y="165"/>
                    </a:lnTo>
                    <a:lnTo>
                      <a:pt x="1" y="176"/>
                    </a:lnTo>
                    <a:lnTo>
                      <a:pt x="3" y="185"/>
                    </a:lnTo>
                    <a:lnTo>
                      <a:pt x="6" y="192"/>
                    </a:lnTo>
                    <a:lnTo>
                      <a:pt x="5" y="204"/>
                    </a:lnTo>
                    <a:lnTo>
                      <a:pt x="5" y="215"/>
                    </a:lnTo>
                    <a:lnTo>
                      <a:pt x="5" y="226"/>
                    </a:lnTo>
                    <a:lnTo>
                      <a:pt x="6" y="237"/>
                    </a:lnTo>
                    <a:lnTo>
                      <a:pt x="6" y="248"/>
                    </a:lnTo>
                    <a:lnTo>
                      <a:pt x="7" y="259"/>
                    </a:lnTo>
                    <a:lnTo>
                      <a:pt x="7" y="270"/>
                    </a:lnTo>
                    <a:lnTo>
                      <a:pt x="9" y="283"/>
                    </a:lnTo>
                    <a:lnTo>
                      <a:pt x="11" y="289"/>
                    </a:lnTo>
                    <a:lnTo>
                      <a:pt x="19" y="291"/>
                    </a:lnTo>
                    <a:lnTo>
                      <a:pt x="26" y="289"/>
                    </a:lnTo>
                    <a:lnTo>
                      <a:pt x="30" y="283"/>
                    </a:lnTo>
                    <a:lnTo>
                      <a:pt x="29" y="263"/>
                    </a:lnTo>
                    <a:lnTo>
                      <a:pt x="27" y="243"/>
                    </a:lnTo>
                    <a:lnTo>
                      <a:pt x="26" y="225"/>
                    </a:lnTo>
                    <a:lnTo>
                      <a:pt x="26" y="206"/>
                    </a:lnTo>
                    <a:lnTo>
                      <a:pt x="24" y="187"/>
                    </a:lnTo>
                    <a:lnTo>
                      <a:pt x="22" y="169"/>
                    </a:lnTo>
                    <a:lnTo>
                      <a:pt x="22" y="150"/>
                    </a:lnTo>
                    <a:lnTo>
                      <a:pt x="22" y="132"/>
                    </a:lnTo>
                    <a:lnTo>
                      <a:pt x="24" y="124"/>
                    </a:lnTo>
                    <a:lnTo>
                      <a:pt x="25" y="117"/>
                    </a:lnTo>
                    <a:lnTo>
                      <a:pt x="25" y="107"/>
                    </a:lnTo>
                    <a:lnTo>
                      <a:pt x="26" y="98"/>
                    </a:lnTo>
                    <a:lnTo>
                      <a:pt x="26" y="88"/>
                    </a:lnTo>
                    <a:lnTo>
                      <a:pt x="26" y="80"/>
                    </a:lnTo>
                    <a:lnTo>
                      <a:pt x="26" y="72"/>
                    </a:lnTo>
                    <a:lnTo>
                      <a:pt x="26" y="67"/>
                    </a:lnTo>
                    <a:lnTo>
                      <a:pt x="26" y="55"/>
                    </a:lnTo>
                    <a:lnTo>
                      <a:pt x="26" y="43"/>
                    </a:lnTo>
                    <a:lnTo>
                      <a:pt x="29" y="43"/>
                    </a:lnTo>
                    <a:lnTo>
                      <a:pt x="30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2" name="Freeform 500"/>
              <p:cNvSpPr>
                <a:spLocks/>
              </p:cNvSpPr>
              <p:nvPr/>
            </p:nvSpPr>
            <p:spPr bwMode="auto">
              <a:xfrm>
                <a:off x="480" y="1331"/>
                <a:ext cx="31" cy="7"/>
              </a:xfrm>
              <a:custGeom>
                <a:avLst/>
                <a:gdLst>
                  <a:gd name="T0" fmla="*/ 11 w 154"/>
                  <a:gd name="T1" fmla="*/ 32 h 32"/>
                  <a:gd name="T2" fmla="*/ 18 w 154"/>
                  <a:gd name="T3" fmla="*/ 29 h 32"/>
                  <a:gd name="T4" fmla="*/ 29 w 154"/>
                  <a:gd name="T5" fmla="*/ 28 h 32"/>
                  <a:gd name="T6" fmla="*/ 39 w 154"/>
                  <a:gd name="T7" fmla="*/ 24 h 32"/>
                  <a:gd name="T8" fmla="*/ 47 w 154"/>
                  <a:gd name="T9" fmla="*/ 22 h 32"/>
                  <a:gd name="T10" fmla="*/ 57 w 154"/>
                  <a:gd name="T11" fmla="*/ 22 h 32"/>
                  <a:gd name="T12" fmla="*/ 71 w 154"/>
                  <a:gd name="T13" fmla="*/ 23 h 32"/>
                  <a:gd name="T14" fmla="*/ 82 w 154"/>
                  <a:gd name="T15" fmla="*/ 22 h 32"/>
                  <a:gd name="T16" fmla="*/ 94 w 154"/>
                  <a:gd name="T17" fmla="*/ 19 h 32"/>
                  <a:gd name="T18" fmla="*/ 98 w 154"/>
                  <a:gd name="T19" fmla="*/ 19 h 32"/>
                  <a:gd name="T20" fmla="*/ 107 w 154"/>
                  <a:gd name="T21" fmla="*/ 21 h 32"/>
                  <a:gd name="T22" fmla="*/ 117 w 154"/>
                  <a:gd name="T23" fmla="*/ 21 h 32"/>
                  <a:gd name="T24" fmla="*/ 128 w 154"/>
                  <a:gd name="T25" fmla="*/ 23 h 32"/>
                  <a:gd name="T26" fmla="*/ 138 w 154"/>
                  <a:gd name="T27" fmla="*/ 22 h 32"/>
                  <a:gd name="T28" fmla="*/ 146 w 154"/>
                  <a:gd name="T29" fmla="*/ 22 h 32"/>
                  <a:gd name="T30" fmla="*/ 151 w 154"/>
                  <a:gd name="T31" fmla="*/ 18 h 32"/>
                  <a:gd name="T32" fmla="*/ 154 w 154"/>
                  <a:gd name="T33" fmla="*/ 13 h 32"/>
                  <a:gd name="T34" fmla="*/ 149 w 154"/>
                  <a:gd name="T35" fmla="*/ 7 h 32"/>
                  <a:gd name="T36" fmla="*/ 143 w 154"/>
                  <a:gd name="T37" fmla="*/ 3 h 32"/>
                  <a:gd name="T38" fmla="*/ 132 w 154"/>
                  <a:gd name="T39" fmla="*/ 1 h 32"/>
                  <a:gd name="T40" fmla="*/ 122 w 154"/>
                  <a:gd name="T41" fmla="*/ 1 h 32"/>
                  <a:gd name="T42" fmla="*/ 109 w 154"/>
                  <a:gd name="T43" fmla="*/ 0 h 32"/>
                  <a:gd name="T44" fmla="*/ 99 w 154"/>
                  <a:gd name="T45" fmla="*/ 1 h 32"/>
                  <a:gd name="T46" fmla="*/ 89 w 154"/>
                  <a:gd name="T47" fmla="*/ 1 h 32"/>
                  <a:gd name="T48" fmla="*/ 84 w 154"/>
                  <a:gd name="T49" fmla="*/ 3 h 32"/>
                  <a:gd name="T50" fmla="*/ 77 w 154"/>
                  <a:gd name="T51" fmla="*/ 2 h 32"/>
                  <a:gd name="T52" fmla="*/ 67 w 154"/>
                  <a:gd name="T53" fmla="*/ 2 h 32"/>
                  <a:gd name="T54" fmla="*/ 52 w 154"/>
                  <a:gd name="T55" fmla="*/ 2 h 32"/>
                  <a:gd name="T56" fmla="*/ 39 w 154"/>
                  <a:gd name="T57" fmla="*/ 3 h 32"/>
                  <a:gd name="T58" fmla="*/ 24 w 154"/>
                  <a:gd name="T59" fmla="*/ 5 h 32"/>
                  <a:gd name="T60" fmla="*/ 11 w 154"/>
                  <a:gd name="T61" fmla="*/ 8 h 32"/>
                  <a:gd name="T62" fmla="*/ 3 w 154"/>
                  <a:gd name="T63" fmla="*/ 12 h 32"/>
                  <a:gd name="T64" fmla="*/ 0 w 154"/>
                  <a:gd name="T65" fmla="*/ 21 h 32"/>
                  <a:gd name="T66" fmla="*/ 3 w 154"/>
                  <a:gd name="T67" fmla="*/ 28 h 32"/>
                  <a:gd name="T68" fmla="*/ 11 w 154"/>
                  <a:gd name="T6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4" h="32">
                    <a:moveTo>
                      <a:pt x="11" y="32"/>
                    </a:moveTo>
                    <a:lnTo>
                      <a:pt x="18" y="29"/>
                    </a:lnTo>
                    <a:lnTo>
                      <a:pt x="29" y="28"/>
                    </a:lnTo>
                    <a:lnTo>
                      <a:pt x="39" y="24"/>
                    </a:lnTo>
                    <a:lnTo>
                      <a:pt x="47" y="22"/>
                    </a:lnTo>
                    <a:lnTo>
                      <a:pt x="57" y="22"/>
                    </a:lnTo>
                    <a:lnTo>
                      <a:pt x="71" y="23"/>
                    </a:lnTo>
                    <a:lnTo>
                      <a:pt x="82" y="22"/>
                    </a:lnTo>
                    <a:lnTo>
                      <a:pt x="94" y="19"/>
                    </a:lnTo>
                    <a:lnTo>
                      <a:pt x="98" y="19"/>
                    </a:lnTo>
                    <a:lnTo>
                      <a:pt x="107" y="21"/>
                    </a:lnTo>
                    <a:lnTo>
                      <a:pt x="117" y="21"/>
                    </a:lnTo>
                    <a:lnTo>
                      <a:pt x="128" y="23"/>
                    </a:lnTo>
                    <a:lnTo>
                      <a:pt x="138" y="22"/>
                    </a:lnTo>
                    <a:lnTo>
                      <a:pt x="146" y="22"/>
                    </a:lnTo>
                    <a:lnTo>
                      <a:pt x="151" y="18"/>
                    </a:lnTo>
                    <a:lnTo>
                      <a:pt x="154" y="13"/>
                    </a:lnTo>
                    <a:lnTo>
                      <a:pt x="149" y="7"/>
                    </a:lnTo>
                    <a:lnTo>
                      <a:pt x="143" y="3"/>
                    </a:lnTo>
                    <a:lnTo>
                      <a:pt x="132" y="1"/>
                    </a:lnTo>
                    <a:lnTo>
                      <a:pt x="122" y="1"/>
                    </a:lnTo>
                    <a:lnTo>
                      <a:pt x="109" y="0"/>
                    </a:lnTo>
                    <a:lnTo>
                      <a:pt x="99" y="1"/>
                    </a:lnTo>
                    <a:lnTo>
                      <a:pt x="89" y="1"/>
                    </a:lnTo>
                    <a:lnTo>
                      <a:pt x="84" y="3"/>
                    </a:lnTo>
                    <a:lnTo>
                      <a:pt x="77" y="2"/>
                    </a:lnTo>
                    <a:lnTo>
                      <a:pt x="67" y="2"/>
                    </a:lnTo>
                    <a:lnTo>
                      <a:pt x="52" y="2"/>
                    </a:lnTo>
                    <a:lnTo>
                      <a:pt x="39" y="3"/>
                    </a:lnTo>
                    <a:lnTo>
                      <a:pt x="24" y="5"/>
                    </a:lnTo>
                    <a:lnTo>
                      <a:pt x="11" y="8"/>
                    </a:lnTo>
                    <a:lnTo>
                      <a:pt x="3" y="12"/>
                    </a:lnTo>
                    <a:lnTo>
                      <a:pt x="0" y="21"/>
                    </a:lnTo>
                    <a:lnTo>
                      <a:pt x="3" y="28"/>
                    </a:lnTo>
                    <a:lnTo>
                      <a:pt x="11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3" name="Freeform 501"/>
              <p:cNvSpPr>
                <a:spLocks/>
              </p:cNvSpPr>
              <p:nvPr/>
            </p:nvSpPr>
            <p:spPr bwMode="auto">
              <a:xfrm>
                <a:off x="497" y="1334"/>
                <a:ext cx="6" cy="17"/>
              </a:xfrm>
              <a:custGeom>
                <a:avLst/>
                <a:gdLst>
                  <a:gd name="T0" fmla="*/ 0 w 30"/>
                  <a:gd name="T1" fmla="*/ 84 h 84"/>
                  <a:gd name="T2" fmla="*/ 0 w 30"/>
                  <a:gd name="T3" fmla="*/ 84 h 84"/>
                  <a:gd name="T4" fmla="*/ 2 w 30"/>
                  <a:gd name="T5" fmla="*/ 82 h 84"/>
                  <a:gd name="T6" fmla="*/ 0 w 30"/>
                  <a:gd name="T7" fmla="*/ 83 h 84"/>
                  <a:gd name="T8" fmla="*/ 0 w 30"/>
                  <a:gd name="T9" fmla="*/ 84 h 84"/>
                  <a:gd name="T10" fmla="*/ 0 w 30"/>
                  <a:gd name="T11" fmla="*/ 47 h 84"/>
                  <a:gd name="T12" fmla="*/ 0 w 30"/>
                  <a:gd name="T13" fmla="*/ 40 h 84"/>
                  <a:gd name="T14" fmla="*/ 0 w 30"/>
                  <a:gd name="T15" fmla="*/ 47 h 84"/>
                  <a:gd name="T16" fmla="*/ 0 w 30"/>
                  <a:gd name="T17" fmla="*/ 8 h 84"/>
                  <a:gd name="T18" fmla="*/ 8 w 30"/>
                  <a:gd name="T19" fmla="*/ 1 h 84"/>
                  <a:gd name="T20" fmla="*/ 18 w 30"/>
                  <a:gd name="T21" fmla="*/ 0 h 84"/>
                  <a:gd name="T22" fmla="*/ 25 w 30"/>
                  <a:gd name="T23" fmla="*/ 3 h 84"/>
                  <a:gd name="T24" fmla="*/ 30 w 30"/>
                  <a:gd name="T25" fmla="*/ 11 h 84"/>
                  <a:gd name="T26" fmla="*/ 28 w 30"/>
                  <a:gd name="T27" fmla="*/ 19 h 84"/>
                  <a:gd name="T28" fmla="*/ 22 w 30"/>
                  <a:gd name="T29" fmla="*/ 22 h 84"/>
                  <a:gd name="T30" fmla="*/ 14 w 30"/>
                  <a:gd name="T31" fmla="*/ 24 h 84"/>
                  <a:gd name="T32" fmla="*/ 10 w 30"/>
                  <a:gd name="T33" fmla="*/ 30 h 84"/>
                  <a:gd name="T34" fmla="*/ 8 w 30"/>
                  <a:gd name="T35" fmla="*/ 37 h 84"/>
                  <a:gd name="T36" fmla="*/ 8 w 30"/>
                  <a:gd name="T37" fmla="*/ 48 h 84"/>
                  <a:gd name="T38" fmla="*/ 7 w 30"/>
                  <a:gd name="T39" fmla="*/ 58 h 84"/>
                  <a:gd name="T40" fmla="*/ 5 w 30"/>
                  <a:gd name="T41" fmla="*/ 70 h 84"/>
                  <a:gd name="T42" fmla="*/ 3 w 30"/>
                  <a:gd name="T43" fmla="*/ 77 h 84"/>
                  <a:gd name="T44" fmla="*/ 0 w 30"/>
                  <a:gd name="T45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0" h="84">
                    <a:moveTo>
                      <a:pt x="0" y="84"/>
                    </a:moveTo>
                    <a:lnTo>
                      <a:pt x="0" y="84"/>
                    </a:lnTo>
                    <a:lnTo>
                      <a:pt x="2" y="82"/>
                    </a:lnTo>
                    <a:lnTo>
                      <a:pt x="0" y="83"/>
                    </a:lnTo>
                    <a:lnTo>
                      <a:pt x="0" y="84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0" y="47"/>
                    </a:lnTo>
                    <a:lnTo>
                      <a:pt x="0" y="8"/>
                    </a:lnTo>
                    <a:lnTo>
                      <a:pt x="8" y="1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30" y="11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4" y="24"/>
                    </a:lnTo>
                    <a:lnTo>
                      <a:pt x="10" y="30"/>
                    </a:lnTo>
                    <a:lnTo>
                      <a:pt x="8" y="37"/>
                    </a:lnTo>
                    <a:lnTo>
                      <a:pt x="8" y="48"/>
                    </a:lnTo>
                    <a:lnTo>
                      <a:pt x="7" y="58"/>
                    </a:lnTo>
                    <a:lnTo>
                      <a:pt x="5" y="70"/>
                    </a:lnTo>
                    <a:lnTo>
                      <a:pt x="3" y="77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4" name="Freeform 502"/>
              <p:cNvSpPr>
                <a:spLocks noEditPoints="1"/>
              </p:cNvSpPr>
              <p:nvPr/>
            </p:nvSpPr>
            <p:spPr bwMode="auto">
              <a:xfrm>
                <a:off x="496" y="1336"/>
                <a:ext cx="1" cy="15"/>
              </a:xfrm>
              <a:custGeom>
                <a:avLst/>
                <a:gdLst>
                  <a:gd name="T0" fmla="*/ 0 w 2"/>
                  <a:gd name="T1" fmla="*/ 0 h 76"/>
                  <a:gd name="T2" fmla="*/ 2 w 2"/>
                  <a:gd name="T3" fmla="*/ 0 h 76"/>
                  <a:gd name="T4" fmla="*/ 2 w 2"/>
                  <a:gd name="T5" fmla="*/ 39 h 76"/>
                  <a:gd name="T6" fmla="*/ 0 w 2"/>
                  <a:gd name="T7" fmla="*/ 45 h 76"/>
                  <a:gd name="T8" fmla="*/ 0 w 2"/>
                  <a:gd name="T9" fmla="*/ 0 h 76"/>
                  <a:gd name="T10" fmla="*/ 0 w 2"/>
                  <a:gd name="T11" fmla="*/ 45 h 76"/>
                  <a:gd name="T12" fmla="*/ 0 w 2"/>
                  <a:gd name="T13" fmla="*/ 76 h 76"/>
                  <a:gd name="T14" fmla="*/ 2 w 2"/>
                  <a:gd name="T15" fmla="*/ 76 h 76"/>
                  <a:gd name="T16" fmla="*/ 2 w 2"/>
                  <a:gd name="T17" fmla="*/ 39 h 76"/>
                  <a:gd name="T18" fmla="*/ 0 w 2"/>
                  <a:gd name="T19" fmla="*/ 45 h 76"/>
                  <a:gd name="T20" fmla="*/ 0 w 2"/>
                  <a:gd name="T21" fmla="*/ 76 h 76"/>
                  <a:gd name="T22" fmla="*/ 2 w 2"/>
                  <a:gd name="T23" fmla="*/ 76 h 76"/>
                  <a:gd name="T24" fmla="*/ 0 w 2"/>
                  <a:gd name="T2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" h="76">
                    <a:moveTo>
                      <a:pt x="0" y="0"/>
                    </a:moveTo>
                    <a:lnTo>
                      <a:pt x="2" y="0"/>
                    </a:lnTo>
                    <a:lnTo>
                      <a:pt x="2" y="39"/>
                    </a:lnTo>
                    <a:lnTo>
                      <a:pt x="0" y="45"/>
                    </a:lnTo>
                    <a:lnTo>
                      <a:pt x="0" y="0"/>
                    </a:lnTo>
                    <a:close/>
                    <a:moveTo>
                      <a:pt x="0" y="45"/>
                    </a:moveTo>
                    <a:lnTo>
                      <a:pt x="0" y="76"/>
                    </a:lnTo>
                    <a:lnTo>
                      <a:pt x="2" y="76"/>
                    </a:lnTo>
                    <a:lnTo>
                      <a:pt x="2" y="39"/>
                    </a:lnTo>
                    <a:lnTo>
                      <a:pt x="0" y="45"/>
                    </a:lnTo>
                    <a:close/>
                    <a:moveTo>
                      <a:pt x="0" y="76"/>
                    </a:moveTo>
                    <a:lnTo>
                      <a:pt x="2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5" name="Freeform 503"/>
              <p:cNvSpPr>
                <a:spLocks noEditPoints="1"/>
              </p:cNvSpPr>
              <p:nvPr/>
            </p:nvSpPr>
            <p:spPr bwMode="auto">
              <a:xfrm>
                <a:off x="496" y="1336"/>
                <a:ext cx="1" cy="15"/>
              </a:xfrm>
              <a:custGeom>
                <a:avLst/>
                <a:gdLst>
                  <a:gd name="T0" fmla="*/ 0 w 1"/>
                  <a:gd name="T1" fmla="*/ 45 h 78"/>
                  <a:gd name="T2" fmla="*/ 1 w 1"/>
                  <a:gd name="T3" fmla="*/ 45 h 78"/>
                  <a:gd name="T4" fmla="*/ 1 w 1"/>
                  <a:gd name="T5" fmla="*/ 76 h 78"/>
                  <a:gd name="T6" fmla="*/ 0 w 1"/>
                  <a:gd name="T7" fmla="*/ 76 h 78"/>
                  <a:gd name="T8" fmla="*/ 0 w 1"/>
                  <a:gd name="T9" fmla="*/ 45 h 78"/>
                  <a:gd name="T10" fmla="*/ 1 w 1"/>
                  <a:gd name="T11" fmla="*/ 45 h 78"/>
                  <a:gd name="T12" fmla="*/ 1 w 1"/>
                  <a:gd name="T13" fmla="*/ 0 h 78"/>
                  <a:gd name="T14" fmla="*/ 0 w 1"/>
                  <a:gd name="T15" fmla="*/ 0 h 78"/>
                  <a:gd name="T16" fmla="*/ 0 w 1"/>
                  <a:gd name="T17" fmla="*/ 1 h 78"/>
                  <a:gd name="T18" fmla="*/ 0 w 1"/>
                  <a:gd name="T19" fmla="*/ 45 h 78"/>
                  <a:gd name="T20" fmla="*/ 1 w 1"/>
                  <a:gd name="T21" fmla="*/ 45 h 78"/>
                  <a:gd name="T22" fmla="*/ 1 w 1"/>
                  <a:gd name="T23" fmla="*/ 76 h 78"/>
                  <a:gd name="T24" fmla="*/ 0 w 1"/>
                  <a:gd name="T25" fmla="*/ 76 h 78"/>
                  <a:gd name="T26" fmla="*/ 0 w 1"/>
                  <a:gd name="T27" fmla="*/ 78 h 78"/>
                  <a:gd name="T28" fmla="*/ 1 w 1"/>
                  <a:gd name="T29" fmla="*/ 7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78">
                    <a:moveTo>
                      <a:pt x="0" y="45"/>
                    </a:moveTo>
                    <a:lnTo>
                      <a:pt x="1" y="45"/>
                    </a:lnTo>
                    <a:lnTo>
                      <a:pt x="1" y="76"/>
                    </a:lnTo>
                    <a:lnTo>
                      <a:pt x="0" y="76"/>
                    </a:lnTo>
                    <a:lnTo>
                      <a:pt x="0" y="45"/>
                    </a:lnTo>
                    <a:close/>
                    <a:moveTo>
                      <a:pt x="1" y="45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0" y="45"/>
                    </a:lnTo>
                    <a:lnTo>
                      <a:pt x="1" y="45"/>
                    </a:lnTo>
                    <a:close/>
                    <a:moveTo>
                      <a:pt x="1" y="76"/>
                    </a:moveTo>
                    <a:lnTo>
                      <a:pt x="0" y="76"/>
                    </a:lnTo>
                    <a:lnTo>
                      <a:pt x="0" y="78"/>
                    </a:lnTo>
                    <a:lnTo>
                      <a:pt x="1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6" name="Freeform 504"/>
              <p:cNvSpPr>
                <a:spLocks/>
              </p:cNvSpPr>
              <p:nvPr/>
            </p:nvSpPr>
            <p:spPr bwMode="auto">
              <a:xfrm>
                <a:off x="492" y="1336"/>
                <a:ext cx="4" cy="16"/>
              </a:xfrm>
              <a:custGeom>
                <a:avLst/>
                <a:gdLst>
                  <a:gd name="T0" fmla="*/ 18 w 18"/>
                  <a:gd name="T1" fmla="*/ 44 h 79"/>
                  <a:gd name="T2" fmla="*/ 18 w 18"/>
                  <a:gd name="T3" fmla="*/ 44 h 79"/>
                  <a:gd name="T4" fmla="*/ 18 w 18"/>
                  <a:gd name="T5" fmla="*/ 75 h 79"/>
                  <a:gd name="T6" fmla="*/ 14 w 18"/>
                  <a:gd name="T7" fmla="*/ 78 h 79"/>
                  <a:gd name="T8" fmla="*/ 10 w 18"/>
                  <a:gd name="T9" fmla="*/ 79 h 79"/>
                  <a:gd name="T10" fmla="*/ 3 w 18"/>
                  <a:gd name="T11" fmla="*/ 77 h 79"/>
                  <a:gd name="T12" fmla="*/ 0 w 18"/>
                  <a:gd name="T13" fmla="*/ 70 h 79"/>
                  <a:gd name="T14" fmla="*/ 0 w 18"/>
                  <a:gd name="T15" fmla="*/ 64 h 79"/>
                  <a:gd name="T16" fmla="*/ 5 w 18"/>
                  <a:gd name="T17" fmla="*/ 61 h 79"/>
                  <a:gd name="T18" fmla="*/ 5 w 18"/>
                  <a:gd name="T19" fmla="*/ 56 h 79"/>
                  <a:gd name="T20" fmla="*/ 5 w 18"/>
                  <a:gd name="T21" fmla="*/ 49 h 79"/>
                  <a:gd name="T22" fmla="*/ 7 w 18"/>
                  <a:gd name="T23" fmla="*/ 42 h 79"/>
                  <a:gd name="T24" fmla="*/ 9 w 18"/>
                  <a:gd name="T25" fmla="*/ 35 h 79"/>
                  <a:gd name="T26" fmla="*/ 9 w 18"/>
                  <a:gd name="T27" fmla="*/ 26 h 79"/>
                  <a:gd name="T28" fmla="*/ 12 w 18"/>
                  <a:gd name="T29" fmla="*/ 18 h 79"/>
                  <a:gd name="T30" fmla="*/ 12 w 18"/>
                  <a:gd name="T31" fmla="*/ 12 h 79"/>
                  <a:gd name="T32" fmla="*/ 14 w 18"/>
                  <a:gd name="T33" fmla="*/ 11 h 79"/>
                  <a:gd name="T34" fmla="*/ 15 w 18"/>
                  <a:gd name="T35" fmla="*/ 5 h 79"/>
                  <a:gd name="T36" fmla="*/ 18 w 18"/>
                  <a:gd name="T37" fmla="*/ 0 h 79"/>
                  <a:gd name="T38" fmla="*/ 18 w 18"/>
                  <a:gd name="T39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" h="79">
                    <a:moveTo>
                      <a:pt x="18" y="44"/>
                    </a:moveTo>
                    <a:lnTo>
                      <a:pt x="18" y="44"/>
                    </a:lnTo>
                    <a:lnTo>
                      <a:pt x="18" y="75"/>
                    </a:lnTo>
                    <a:lnTo>
                      <a:pt x="14" y="78"/>
                    </a:lnTo>
                    <a:lnTo>
                      <a:pt x="10" y="79"/>
                    </a:lnTo>
                    <a:lnTo>
                      <a:pt x="3" y="77"/>
                    </a:lnTo>
                    <a:lnTo>
                      <a:pt x="0" y="70"/>
                    </a:lnTo>
                    <a:lnTo>
                      <a:pt x="0" y="64"/>
                    </a:lnTo>
                    <a:lnTo>
                      <a:pt x="5" y="61"/>
                    </a:lnTo>
                    <a:lnTo>
                      <a:pt x="5" y="56"/>
                    </a:lnTo>
                    <a:lnTo>
                      <a:pt x="5" y="49"/>
                    </a:lnTo>
                    <a:lnTo>
                      <a:pt x="7" y="42"/>
                    </a:lnTo>
                    <a:lnTo>
                      <a:pt x="9" y="35"/>
                    </a:lnTo>
                    <a:lnTo>
                      <a:pt x="9" y="26"/>
                    </a:lnTo>
                    <a:lnTo>
                      <a:pt x="12" y="18"/>
                    </a:lnTo>
                    <a:lnTo>
                      <a:pt x="12" y="12"/>
                    </a:lnTo>
                    <a:lnTo>
                      <a:pt x="14" y="11"/>
                    </a:lnTo>
                    <a:lnTo>
                      <a:pt x="15" y="5"/>
                    </a:lnTo>
                    <a:lnTo>
                      <a:pt x="18" y="0"/>
                    </a:lnTo>
                    <a:lnTo>
                      <a:pt x="18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7" name="Freeform 505"/>
              <p:cNvSpPr>
                <a:spLocks/>
              </p:cNvSpPr>
              <p:nvPr/>
            </p:nvSpPr>
            <p:spPr bwMode="auto">
              <a:xfrm>
                <a:off x="493" y="1334"/>
                <a:ext cx="5" cy="4"/>
              </a:xfrm>
              <a:custGeom>
                <a:avLst/>
                <a:gdLst>
                  <a:gd name="T0" fmla="*/ 14 w 24"/>
                  <a:gd name="T1" fmla="*/ 22 h 22"/>
                  <a:gd name="T2" fmla="*/ 20 w 24"/>
                  <a:gd name="T3" fmla="*/ 19 h 22"/>
                  <a:gd name="T4" fmla="*/ 24 w 24"/>
                  <a:gd name="T5" fmla="*/ 11 h 22"/>
                  <a:gd name="T6" fmla="*/ 20 w 24"/>
                  <a:gd name="T7" fmla="*/ 3 h 22"/>
                  <a:gd name="T8" fmla="*/ 14 w 24"/>
                  <a:gd name="T9" fmla="*/ 0 h 22"/>
                  <a:gd name="T10" fmla="*/ 3 w 24"/>
                  <a:gd name="T11" fmla="*/ 3 h 22"/>
                  <a:gd name="T12" fmla="*/ 0 w 24"/>
                  <a:gd name="T13" fmla="*/ 11 h 22"/>
                  <a:gd name="T14" fmla="*/ 4 w 24"/>
                  <a:gd name="T15" fmla="*/ 19 h 22"/>
                  <a:gd name="T16" fmla="*/ 14 w 24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2">
                    <a:moveTo>
                      <a:pt x="14" y="22"/>
                    </a:moveTo>
                    <a:lnTo>
                      <a:pt x="20" y="19"/>
                    </a:lnTo>
                    <a:lnTo>
                      <a:pt x="24" y="11"/>
                    </a:lnTo>
                    <a:lnTo>
                      <a:pt x="20" y="3"/>
                    </a:lnTo>
                    <a:lnTo>
                      <a:pt x="14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4" y="19"/>
                    </a:lnTo>
                    <a:lnTo>
                      <a:pt x="14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8" name="Freeform 506"/>
              <p:cNvSpPr>
                <a:spLocks/>
              </p:cNvSpPr>
              <p:nvPr/>
            </p:nvSpPr>
            <p:spPr bwMode="auto">
              <a:xfrm>
                <a:off x="504" y="1333"/>
                <a:ext cx="8" cy="4"/>
              </a:xfrm>
              <a:custGeom>
                <a:avLst/>
                <a:gdLst>
                  <a:gd name="T0" fmla="*/ 14 w 44"/>
                  <a:gd name="T1" fmla="*/ 1 h 23"/>
                  <a:gd name="T2" fmla="*/ 5 w 44"/>
                  <a:gd name="T3" fmla="*/ 0 h 23"/>
                  <a:gd name="T4" fmla="*/ 0 w 44"/>
                  <a:gd name="T5" fmla="*/ 5 h 23"/>
                  <a:gd name="T6" fmla="*/ 0 w 44"/>
                  <a:gd name="T7" fmla="*/ 12 h 23"/>
                  <a:gd name="T8" fmla="*/ 6 w 44"/>
                  <a:gd name="T9" fmla="*/ 18 h 23"/>
                  <a:gd name="T10" fmla="*/ 9 w 44"/>
                  <a:gd name="T11" fmla="*/ 18 h 23"/>
                  <a:gd name="T12" fmla="*/ 15 w 44"/>
                  <a:gd name="T13" fmla="*/ 21 h 23"/>
                  <a:gd name="T14" fmla="*/ 21 w 44"/>
                  <a:gd name="T15" fmla="*/ 21 h 23"/>
                  <a:gd name="T16" fmla="*/ 27 w 44"/>
                  <a:gd name="T17" fmla="*/ 23 h 23"/>
                  <a:gd name="T18" fmla="*/ 39 w 44"/>
                  <a:gd name="T19" fmla="*/ 21 h 23"/>
                  <a:gd name="T20" fmla="*/ 44 w 44"/>
                  <a:gd name="T21" fmla="*/ 13 h 23"/>
                  <a:gd name="T22" fmla="*/ 39 w 44"/>
                  <a:gd name="T23" fmla="*/ 3 h 23"/>
                  <a:gd name="T24" fmla="*/ 31 w 44"/>
                  <a:gd name="T25" fmla="*/ 1 h 23"/>
                  <a:gd name="T26" fmla="*/ 21 w 44"/>
                  <a:gd name="T27" fmla="*/ 1 h 23"/>
                  <a:gd name="T28" fmla="*/ 14 w 44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4" h="23">
                    <a:moveTo>
                      <a:pt x="14" y="1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0" y="12"/>
                    </a:lnTo>
                    <a:lnTo>
                      <a:pt x="6" y="18"/>
                    </a:lnTo>
                    <a:lnTo>
                      <a:pt x="9" y="18"/>
                    </a:lnTo>
                    <a:lnTo>
                      <a:pt x="15" y="21"/>
                    </a:lnTo>
                    <a:lnTo>
                      <a:pt x="21" y="21"/>
                    </a:lnTo>
                    <a:lnTo>
                      <a:pt x="27" y="23"/>
                    </a:lnTo>
                    <a:lnTo>
                      <a:pt x="39" y="21"/>
                    </a:lnTo>
                    <a:lnTo>
                      <a:pt x="44" y="13"/>
                    </a:lnTo>
                    <a:lnTo>
                      <a:pt x="39" y="3"/>
                    </a:lnTo>
                    <a:lnTo>
                      <a:pt x="31" y="1"/>
                    </a:lnTo>
                    <a:lnTo>
                      <a:pt x="2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39" name="Freeform 507"/>
              <p:cNvSpPr>
                <a:spLocks/>
              </p:cNvSpPr>
              <p:nvPr/>
            </p:nvSpPr>
            <p:spPr bwMode="auto">
              <a:xfrm>
                <a:off x="482" y="1333"/>
                <a:ext cx="12" cy="7"/>
              </a:xfrm>
              <a:custGeom>
                <a:avLst/>
                <a:gdLst>
                  <a:gd name="T0" fmla="*/ 48 w 58"/>
                  <a:gd name="T1" fmla="*/ 36 h 36"/>
                  <a:gd name="T2" fmla="*/ 57 w 58"/>
                  <a:gd name="T3" fmla="*/ 32 h 36"/>
                  <a:gd name="T4" fmla="*/ 58 w 58"/>
                  <a:gd name="T5" fmla="*/ 25 h 36"/>
                  <a:gd name="T6" fmla="*/ 54 w 58"/>
                  <a:gd name="T7" fmla="*/ 16 h 36"/>
                  <a:gd name="T8" fmla="*/ 52 w 58"/>
                  <a:gd name="T9" fmla="*/ 11 h 36"/>
                  <a:gd name="T10" fmla="*/ 52 w 58"/>
                  <a:gd name="T11" fmla="*/ 13 h 36"/>
                  <a:gd name="T12" fmla="*/ 48 w 58"/>
                  <a:gd name="T13" fmla="*/ 6 h 36"/>
                  <a:gd name="T14" fmla="*/ 41 w 58"/>
                  <a:gd name="T15" fmla="*/ 4 h 36"/>
                  <a:gd name="T16" fmla="*/ 32 w 58"/>
                  <a:gd name="T17" fmla="*/ 1 h 36"/>
                  <a:gd name="T18" fmla="*/ 23 w 58"/>
                  <a:gd name="T19" fmla="*/ 1 h 36"/>
                  <a:gd name="T20" fmla="*/ 13 w 58"/>
                  <a:gd name="T21" fmla="*/ 0 h 36"/>
                  <a:gd name="T22" fmla="*/ 6 w 58"/>
                  <a:gd name="T23" fmla="*/ 3 h 36"/>
                  <a:gd name="T24" fmla="*/ 1 w 58"/>
                  <a:gd name="T25" fmla="*/ 6 h 36"/>
                  <a:gd name="T26" fmla="*/ 0 w 58"/>
                  <a:gd name="T27" fmla="*/ 13 h 36"/>
                  <a:gd name="T28" fmla="*/ 3 w 58"/>
                  <a:gd name="T29" fmla="*/ 20 h 36"/>
                  <a:gd name="T30" fmla="*/ 14 w 58"/>
                  <a:gd name="T31" fmla="*/ 25 h 36"/>
                  <a:gd name="T32" fmla="*/ 27 w 58"/>
                  <a:gd name="T33" fmla="*/ 25 h 36"/>
                  <a:gd name="T34" fmla="*/ 37 w 58"/>
                  <a:gd name="T35" fmla="*/ 25 h 36"/>
                  <a:gd name="T36" fmla="*/ 37 w 58"/>
                  <a:gd name="T37" fmla="*/ 27 h 36"/>
                  <a:gd name="T38" fmla="*/ 41 w 58"/>
                  <a:gd name="T39" fmla="*/ 31 h 36"/>
                  <a:gd name="T40" fmla="*/ 48 w 58"/>
                  <a:gd name="T41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" h="36">
                    <a:moveTo>
                      <a:pt x="48" y="36"/>
                    </a:moveTo>
                    <a:lnTo>
                      <a:pt x="57" y="32"/>
                    </a:lnTo>
                    <a:lnTo>
                      <a:pt x="58" y="25"/>
                    </a:lnTo>
                    <a:lnTo>
                      <a:pt x="54" y="16"/>
                    </a:lnTo>
                    <a:lnTo>
                      <a:pt x="52" y="11"/>
                    </a:lnTo>
                    <a:lnTo>
                      <a:pt x="52" y="13"/>
                    </a:lnTo>
                    <a:lnTo>
                      <a:pt x="48" y="6"/>
                    </a:lnTo>
                    <a:lnTo>
                      <a:pt x="41" y="4"/>
                    </a:lnTo>
                    <a:lnTo>
                      <a:pt x="32" y="1"/>
                    </a:lnTo>
                    <a:lnTo>
                      <a:pt x="23" y="1"/>
                    </a:lnTo>
                    <a:lnTo>
                      <a:pt x="13" y="0"/>
                    </a:lnTo>
                    <a:lnTo>
                      <a:pt x="6" y="3"/>
                    </a:lnTo>
                    <a:lnTo>
                      <a:pt x="1" y="6"/>
                    </a:lnTo>
                    <a:lnTo>
                      <a:pt x="0" y="13"/>
                    </a:lnTo>
                    <a:lnTo>
                      <a:pt x="3" y="20"/>
                    </a:lnTo>
                    <a:lnTo>
                      <a:pt x="14" y="25"/>
                    </a:lnTo>
                    <a:lnTo>
                      <a:pt x="27" y="25"/>
                    </a:lnTo>
                    <a:lnTo>
                      <a:pt x="37" y="25"/>
                    </a:lnTo>
                    <a:lnTo>
                      <a:pt x="37" y="27"/>
                    </a:lnTo>
                    <a:lnTo>
                      <a:pt x="41" y="31"/>
                    </a:lnTo>
                    <a:lnTo>
                      <a:pt x="48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0" name="Freeform 508"/>
              <p:cNvSpPr>
                <a:spLocks/>
              </p:cNvSpPr>
              <p:nvPr/>
            </p:nvSpPr>
            <p:spPr bwMode="auto">
              <a:xfrm>
                <a:off x="494" y="1311"/>
                <a:ext cx="5" cy="5"/>
              </a:xfrm>
              <a:custGeom>
                <a:avLst/>
                <a:gdLst>
                  <a:gd name="T0" fmla="*/ 20 w 24"/>
                  <a:gd name="T1" fmla="*/ 8 h 25"/>
                  <a:gd name="T2" fmla="*/ 18 w 24"/>
                  <a:gd name="T3" fmla="*/ 3 h 25"/>
                  <a:gd name="T4" fmla="*/ 15 w 24"/>
                  <a:gd name="T5" fmla="*/ 0 h 25"/>
                  <a:gd name="T6" fmla="*/ 7 w 24"/>
                  <a:gd name="T7" fmla="*/ 0 h 25"/>
                  <a:gd name="T8" fmla="*/ 2 w 24"/>
                  <a:gd name="T9" fmla="*/ 5 h 25"/>
                  <a:gd name="T10" fmla="*/ 0 w 24"/>
                  <a:gd name="T11" fmla="*/ 11 h 25"/>
                  <a:gd name="T12" fmla="*/ 4 w 24"/>
                  <a:gd name="T13" fmla="*/ 19 h 25"/>
                  <a:gd name="T14" fmla="*/ 9 w 24"/>
                  <a:gd name="T15" fmla="*/ 25 h 25"/>
                  <a:gd name="T16" fmla="*/ 18 w 24"/>
                  <a:gd name="T17" fmla="*/ 25 h 25"/>
                  <a:gd name="T18" fmla="*/ 24 w 24"/>
                  <a:gd name="T19" fmla="*/ 18 h 25"/>
                  <a:gd name="T20" fmla="*/ 20 w 24"/>
                  <a:gd name="T2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5">
                    <a:moveTo>
                      <a:pt x="20" y="8"/>
                    </a:moveTo>
                    <a:lnTo>
                      <a:pt x="18" y="3"/>
                    </a:lnTo>
                    <a:lnTo>
                      <a:pt x="15" y="0"/>
                    </a:lnTo>
                    <a:lnTo>
                      <a:pt x="7" y="0"/>
                    </a:lnTo>
                    <a:lnTo>
                      <a:pt x="2" y="5"/>
                    </a:lnTo>
                    <a:lnTo>
                      <a:pt x="0" y="11"/>
                    </a:lnTo>
                    <a:lnTo>
                      <a:pt x="4" y="19"/>
                    </a:lnTo>
                    <a:lnTo>
                      <a:pt x="9" y="25"/>
                    </a:lnTo>
                    <a:lnTo>
                      <a:pt x="18" y="25"/>
                    </a:lnTo>
                    <a:lnTo>
                      <a:pt x="24" y="18"/>
                    </a:lnTo>
                    <a:lnTo>
                      <a:pt x="20" y="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1" name="Freeform 509"/>
              <p:cNvSpPr>
                <a:spLocks/>
              </p:cNvSpPr>
              <p:nvPr/>
            </p:nvSpPr>
            <p:spPr bwMode="auto">
              <a:xfrm>
                <a:off x="490" y="1314"/>
                <a:ext cx="5" cy="12"/>
              </a:xfrm>
              <a:custGeom>
                <a:avLst/>
                <a:gdLst>
                  <a:gd name="T0" fmla="*/ 24 w 28"/>
                  <a:gd name="T1" fmla="*/ 10 h 63"/>
                  <a:gd name="T2" fmla="*/ 21 w 28"/>
                  <a:gd name="T3" fmla="*/ 2 h 63"/>
                  <a:gd name="T4" fmla="*/ 14 w 28"/>
                  <a:gd name="T5" fmla="*/ 0 h 63"/>
                  <a:gd name="T6" fmla="*/ 7 w 28"/>
                  <a:gd name="T7" fmla="*/ 2 h 63"/>
                  <a:gd name="T8" fmla="*/ 3 w 28"/>
                  <a:gd name="T9" fmla="*/ 10 h 63"/>
                  <a:gd name="T10" fmla="*/ 0 w 28"/>
                  <a:gd name="T11" fmla="*/ 21 h 63"/>
                  <a:gd name="T12" fmla="*/ 1 w 28"/>
                  <a:gd name="T13" fmla="*/ 34 h 63"/>
                  <a:gd name="T14" fmla="*/ 2 w 28"/>
                  <a:gd name="T15" fmla="*/ 45 h 63"/>
                  <a:gd name="T16" fmla="*/ 7 w 28"/>
                  <a:gd name="T17" fmla="*/ 57 h 63"/>
                  <a:gd name="T18" fmla="*/ 12 w 28"/>
                  <a:gd name="T19" fmla="*/ 62 h 63"/>
                  <a:gd name="T20" fmla="*/ 21 w 28"/>
                  <a:gd name="T21" fmla="*/ 63 h 63"/>
                  <a:gd name="T22" fmla="*/ 24 w 28"/>
                  <a:gd name="T23" fmla="*/ 58 h 63"/>
                  <a:gd name="T24" fmla="*/ 27 w 28"/>
                  <a:gd name="T25" fmla="*/ 53 h 63"/>
                  <a:gd name="T26" fmla="*/ 27 w 28"/>
                  <a:gd name="T27" fmla="*/ 45 h 63"/>
                  <a:gd name="T28" fmla="*/ 28 w 28"/>
                  <a:gd name="T29" fmla="*/ 38 h 63"/>
                  <a:gd name="T30" fmla="*/ 26 w 28"/>
                  <a:gd name="T31" fmla="*/ 29 h 63"/>
                  <a:gd name="T32" fmla="*/ 26 w 28"/>
                  <a:gd name="T33" fmla="*/ 22 h 63"/>
                  <a:gd name="T34" fmla="*/ 24 w 28"/>
                  <a:gd name="T35" fmla="*/ 14 h 63"/>
                  <a:gd name="T36" fmla="*/ 24 w 28"/>
                  <a:gd name="T37" fmla="*/ 1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63">
                    <a:moveTo>
                      <a:pt x="24" y="10"/>
                    </a:moveTo>
                    <a:lnTo>
                      <a:pt x="21" y="2"/>
                    </a:lnTo>
                    <a:lnTo>
                      <a:pt x="14" y="0"/>
                    </a:lnTo>
                    <a:lnTo>
                      <a:pt x="7" y="2"/>
                    </a:lnTo>
                    <a:lnTo>
                      <a:pt x="3" y="10"/>
                    </a:lnTo>
                    <a:lnTo>
                      <a:pt x="0" y="21"/>
                    </a:lnTo>
                    <a:lnTo>
                      <a:pt x="1" y="34"/>
                    </a:lnTo>
                    <a:lnTo>
                      <a:pt x="2" y="45"/>
                    </a:lnTo>
                    <a:lnTo>
                      <a:pt x="7" y="57"/>
                    </a:lnTo>
                    <a:lnTo>
                      <a:pt x="12" y="62"/>
                    </a:lnTo>
                    <a:lnTo>
                      <a:pt x="21" y="63"/>
                    </a:lnTo>
                    <a:lnTo>
                      <a:pt x="24" y="58"/>
                    </a:lnTo>
                    <a:lnTo>
                      <a:pt x="27" y="53"/>
                    </a:lnTo>
                    <a:lnTo>
                      <a:pt x="27" y="45"/>
                    </a:lnTo>
                    <a:lnTo>
                      <a:pt x="28" y="38"/>
                    </a:lnTo>
                    <a:lnTo>
                      <a:pt x="26" y="29"/>
                    </a:lnTo>
                    <a:lnTo>
                      <a:pt x="26" y="22"/>
                    </a:lnTo>
                    <a:lnTo>
                      <a:pt x="24" y="14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2" name="Freeform 510"/>
              <p:cNvSpPr>
                <a:spLocks/>
              </p:cNvSpPr>
              <p:nvPr/>
            </p:nvSpPr>
            <p:spPr bwMode="auto">
              <a:xfrm>
                <a:off x="492" y="1348"/>
                <a:ext cx="5" cy="18"/>
              </a:xfrm>
              <a:custGeom>
                <a:avLst/>
                <a:gdLst>
                  <a:gd name="T0" fmla="*/ 23 w 23"/>
                  <a:gd name="T1" fmla="*/ 11 h 91"/>
                  <a:gd name="T2" fmla="*/ 19 w 23"/>
                  <a:gd name="T3" fmla="*/ 3 h 91"/>
                  <a:gd name="T4" fmla="*/ 13 w 23"/>
                  <a:gd name="T5" fmla="*/ 0 h 91"/>
                  <a:gd name="T6" fmla="*/ 5 w 23"/>
                  <a:gd name="T7" fmla="*/ 3 h 91"/>
                  <a:gd name="T8" fmla="*/ 3 w 23"/>
                  <a:gd name="T9" fmla="*/ 11 h 91"/>
                  <a:gd name="T10" fmla="*/ 2 w 23"/>
                  <a:gd name="T11" fmla="*/ 20 h 91"/>
                  <a:gd name="T12" fmla="*/ 2 w 23"/>
                  <a:gd name="T13" fmla="*/ 29 h 91"/>
                  <a:gd name="T14" fmla="*/ 2 w 23"/>
                  <a:gd name="T15" fmla="*/ 37 h 91"/>
                  <a:gd name="T16" fmla="*/ 2 w 23"/>
                  <a:gd name="T17" fmla="*/ 46 h 91"/>
                  <a:gd name="T18" fmla="*/ 0 w 23"/>
                  <a:gd name="T19" fmla="*/ 54 h 91"/>
                  <a:gd name="T20" fmla="*/ 0 w 23"/>
                  <a:gd name="T21" fmla="*/ 62 h 91"/>
                  <a:gd name="T22" fmla="*/ 0 w 23"/>
                  <a:gd name="T23" fmla="*/ 71 h 91"/>
                  <a:gd name="T24" fmla="*/ 0 w 23"/>
                  <a:gd name="T25" fmla="*/ 81 h 91"/>
                  <a:gd name="T26" fmla="*/ 3 w 23"/>
                  <a:gd name="T27" fmla="*/ 87 h 91"/>
                  <a:gd name="T28" fmla="*/ 9 w 23"/>
                  <a:gd name="T29" fmla="*/ 91 h 91"/>
                  <a:gd name="T30" fmla="*/ 15 w 23"/>
                  <a:gd name="T31" fmla="*/ 87 h 91"/>
                  <a:gd name="T32" fmla="*/ 19 w 23"/>
                  <a:gd name="T33" fmla="*/ 81 h 91"/>
                  <a:gd name="T34" fmla="*/ 19 w 23"/>
                  <a:gd name="T35" fmla="*/ 71 h 91"/>
                  <a:gd name="T36" fmla="*/ 19 w 23"/>
                  <a:gd name="T37" fmla="*/ 62 h 91"/>
                  <a:gd name="T38" fmla="*/ 19 w 23"/>
                  <a:gd name="T39" fmla="*/ 54 h 91"/>
                  <a:gd name="T40" fmla="*/ 20 w 23"/>
                  <a:gd name="T41" fmla="*/ 46 h 91"/>
                  <a:gd name="T42" fmla="*/ 20 w 23"/>
                  <a:gd name="T43" fmla="*/ 37 h 91"/>
                  <a:gd name="T44" fmla="*/ 21 w 23"/>
                  <a:gd name="T45" fmla="*/ 29 h 91"/>
                  <a:gd name="T46" fmla="*/ 21 w 23"/>
                  <a:gd name="T47" fmla="*/ 20 h 91"/>
                  <a:gd name="T48" fmla="*/ 23 w 23"/>
                  <a:gd name="T49" fmla="*/ 1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3" h="91">
                    <a:moveTo>
                      <a:pt x="23" y="11"/>
                    </a:moveTo>
                    <a:lnTo>
                      <a:pt x="19" y="3"/>
                    </a:lnTo>
                    <a:lnTo>
                      <a:pt x="13" y="0"/>
                    </a:lnTo>
                    <a:lnTo>
                      <a:pt x="5" y="3"/>
                    </a:lnTo>
                    <a:lnTo>
                      <a:pt x="3" y="11"/>
                    </a:lnTo>
                    <a:lnTo>
                      <a:pt x="2" y="20"/>
                    </a:lnTo>
                    <a:lnTo>
                      <a:pt x="2" y="29"/>
                    </a:lnTo>
                    <a:lnTo>
                      <a:pt x="2" y="37"/>
                    </a:lnTo>
                    <a:lnTo>
                      <a:pt x="2" y="46"/>
                    </a:lnTo>
                    <a:lnTo>
                      <a:pt x="0" y="54"/>
                    </a:lnTo>
                    <a:lnTo>
                      <a:pt x="0" y="62"/>
                    </a:lnTo>
                    <a:lnTo>
                      <a:pt x="0" y="71"/>
                    </a:lnTo>
                    <a:lnTo>
                      <a:pt x="0" y="81"/>
                    </a:lnTo>
                    <a:lnTo>
                      <a:pt x="3" y="87"/>
                    </a:lnTo>
                    <a:lnTo>
                      <a:pt x="9" y="91"/>
                    </a:lnTo>
                    <a:lnTo>
                      <a:pt x="15" y="87"/>
                    </a:lnTo>
                    <a:lnTo>
                      <a:pt x="19" y="81"/>
                    </a:lnTo>
                    <a:lnTo>
                      <a:pt x="19" y="71"/>
                    </a:lnTo>
                    <a:lnTo>
                      <a:pt x="19" y="62"/>
                    </a:lnTo>
                    <a:lnTo>
                      <a:pt x="19" y="54"/>
                    </a:lnTo>
                    <a:lnTo>
                      <a:pt x="20" y="46"/>
                    </a:lnTo>
                    <a:lnTo>
                      <a:pt x="20" y="37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3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3" name="Freeform 511"/>
              <p:cNvSpPr>
                <a:spLocks/>
              </p:cNvSpPr>
              <p:nvPr/>
            </p:nvSpPr>
            <p:spPr bwMode="auto">
              <a:xfrm>
                <a:off x="742" y="1309"/>
                <a:ext cx="9" cy="58"/>
              </a:xfrm>
              <a:custGeom>
                <a:avLst/>
                <a:gdLst>
                  <a:gd name="T0" fmla="*/ 31 w 41"/>
                  <a:gd name="T1" fmla="*/ 42 h 291"/>
                  <a:gd name="T2" fmla="*/ 39 w 41"/>
                  <a:gd name="T3" fmla="*/ 36 h 291"/>
                  <a:gd name="T4" fmla="*/ 41 w 41"/>
                  <a:gd name="T5" fmla="*/ 24 h 291"/>
                  <a:gd name="T6" fmla="*/ 39 w 41"/>
                  <a:gd name="T7" fmla="*/ 17 h 291"/>
                  <a:gd name="T8" fmla="*/ 36 w 41"/>
                  <a:gd name="T9" fmla="*/ 11 h 291"/>
                  <a:gd name="T10" fmla="*/ 33 w 41"/>
                  <a:gd name="T11" fmla="*/ 6 h 291"/>
                  <a:gd name="T12" fmla="*/ 29 w 41"/>
                  <a:gd name="T13" fmla="*/ 3 h 291"/>
                  <a:gd name="T14" fmla="*/ 19 w 41"/>
                  <a:gd name="T15" fmla="*/ 0 h 291"/>
                  <a:gd name="T16" fmla="*/ 12 w 41"/>
                  <a:gd name="T17" fmla="*/ 2 h 291"/>
                  <a:gd name="T18" fmla="*/ 5 w 41"/>
                  <a:gd name="T19" fmla="*/ 5 h 291"/>
                  <a:gd name="T20" fmla="*/ 3 w 41"/>
                  <a:gd name="T21" fmla="*/ 12 h 291"/>
                  <a:gd name="T22" fmla="*/ 0 w 41"/>
                  <a:gd name="T23" fmla="*/ 19 h 291"/>
                  <a:gd name="T24" fmla="*/ 0 w 41"/>
                  <a:gd name="T25" fmla="*/ 27 h 291"/>
                  <a:gd name="T26" fmla="*/ 2 w 41"/>
                  <a:gd name="T27" fmla="*/ 34 h 291"/>
                  <a:gd name="T28" fmla="*/ 5 w 41"/>
                  <a:gd name="T29" fmla="*/ 42 h 291"/>
                  <a:gd name="T30" fmla="*/ 5 w 41"/>
                  <a:gd name="T31" fmla="*/ 50 h 291"/>
                  <a:gd name="T32" fmla="*/ 5 w 41"/>
                  <a:gd name="T33" fmla="*/ 60 h 291"/>
                  <a:gd name="T34" fmla="*/ 5 w 41"/>
                  <a:gd name="T35" fmla="*/ 69 h 291"/>
                  <a:gd name="T36" fmla="*/ 5 w 41"/>
                  <a:gd name="T37" fmla="*/ 80 h 291"/>
                  <a:gd name="T38" fmla="*/ 5 w 41"/>
                  <a:gd name="T39" fmla="*/ 90 h 291"/>
                  <a:gd name="T40" fmla="*/ 5 w 41"/>
                  <a:gd name="T41" fmla="*/ 100 h 291"/>
                  <a:gd name="T42" fmla="*/ 5 w 41"/>
                  <a:gd name="T43" fmla="*/ 110 h 291"/>
                  <a:gd name="T44" fmla="*/ 7 w 41"/>
                  <a:gd name="T45" fmla="*/ 121 h 291"/>
                  <a:gd name="T46" fmla="*/ 3 w 41"/>
                  <a:gd name="T47" fmla="*/ 125 h 291"/>
                  <a:gd name="T48" fmla="*/ 2 w 41"/>
                  <a:gd name="T49" fmla="*/ 133 h 291"/>
                  <a:gd name="T50" fmla="*/ 2 w 41"/>
                  <a:gd name="T51" fmla="*/ 143 h 291"/>
                  <a:gd name="T52" fmla="*/ 2 w 41"/>
                  <a:gd name="T53" fmla="*/ 154 h 291"/>
                  <a:gd name="T54" fmla="*/ 2 w 41"/>
                  <a:gd name="T55" fmla="*/ 164 h 291"/>
                  <a:gd name="T56" fmla="*/ 3 w 41"/>
                  <a:gd name="T57" fmla="*/ 175 h 291"/>
                  <a:gd name="T58" fmla="*/ 4 w 41"/>
                  <a:gd name="T59" fmla="*/ 183 h 291"/>
                  <a:gd name="T60" fmla="*/ 7 w 41"/>
                  <a:gd name="T61" fmla="*/ 190 h 291"/>
                  <a:gd name="T62" fmla="*/ 5 w 41"/>
                  <a:gd name="T63" fmla="*/ 201 h 291"/>
                  <a:gd name="T64" fmla="*/ 5 w 41"/>
                  <a:gd name="T65" fmla="*/ 213 h 291"/>
                  <a:gd name="T66" fmla="*/ 5 w 41"/>
                  <a:gd name="T67" fmla="*/ 224 h 291"/>
                  <a:gd name="T68" fmla="*/ 7 w 41"/>
                  <a:gd name="T69" fmla="*/ 235 h 291"/>
                  <a:gd name="T70" fmla="*/ 7 w 41"/>
                  <a:gd name="T71" fmla="*/ 246 h 291"/>
                  <a:gd name="T72" fmla="*/ 8 w 41"/>
                  <a:gd name="T73" fmla="*/ 257 h 291"/>
                  <a:gd name="T74" fmla="*/ 8 w 41"/>
                  <a:gd name="T75" fmla="*/ 270 h 291"/>
                  <a:gd name="T76" fmla="*/ 9 w 41"/>
                  <a:gd name="T77" fmla="*/ 282 h 291"/>
                  <a:gd name="T78" fmla="*/ 12 w 41"/>
                  <a:gd name="T79" fmla="*/ 288 h 291"/>
                  <a:gd name="T80" fmla="*/ 19 w 41"/>
                  <a:gd name="T81" fmla="*/ 291 h 291"/>
                  <a:gd name="T82" fmla="*/ 25 w 41"/>
                  <a:gd name="T83" fmla="*/ 288 h 291"/>
                  <a:gd name="T84" fmla="*/ 29 w 41"/>
                  <a:gd name="T85" fmla="*/ 282 h 291"/>
                  <a:gd name="T86" fmla="*/ 28 w 41"/>
                  <a:gd name="T87" fmla="*/ 262 h 291"/>
                  <a:gd name="T88" fmla="*/ 26 w 41"/>
                  <a:gd name="T89" fmla="*/ 244 h 291"/>
                  <a:gd name="T90" fmla="*/ 25 w 41"/>
                  <a:gd name="T91" fmla="*/ 224 h 291"/>
                  <a:gd name="T92" fmla="*/ 25 w 41"/>
                  <a:gd name="T93" fmla="*/ 205 h 291"/>
                  <a:gd name="T94" fmla="*/ 24 w 41"/>
                  <a:gd name="T95" fmla="*/ 187 h 291"/>
                  <a:gd name="T96" fmla="*/ 23 w 41"/>
                  <a:gd name="T97" fmla="*/ 168 h 291"/>
                  <a:gd name="T98" fmla="*/ 23 w 41"/>
                  <a:gd name="T99" fmla="*/ 149 h 291"/>
                  <a:gd name="T100" fmla="*/ 23 w 41"/>
                  <a:gd name="T101" fmla="*/ 131 h 291"/>
                  <a:gd name="T102" fmla="*/ 24 w 41"/>
                  <a:gd name="T103" fmla="*/ 122 h 291"/>
                  <a:gd name="T104" fmla="*/ 26 w 41"/>
                  <a:gd name="T105" fmla="*/ 115 h 291"/>
                  <a:gd name="T106" fmla="*/ 26 w 41"/>
                  <a:gd name="T107" fmla="*/ 105 h 291"/>
                  <a:gd name="T108" fmla="*/ 28 w 41"/>
                  <a:gd name="T109" fmla="*/ 96 h 291"/>
                  <a:gd name="T110" fmla="*/ 26 w 41"/>
                  <a:gd name="T111" fmla="*/ 86 h 291"/>
                  <a:gd name="T112" fmla="*/ 26 w 41"/>
                  <a:gd name="T113" fmla="*/ 78 h 291"/>
                  <a:gd name="T114" fmla="*/ 26 w 41"/>
                  <a:gd name="T115" fmla="*/ 70 h 291"/>
                  <a:gd name="T116" fmla="*/ 26 w 41"/>
                  <a:gd name="T117" fmla="*/ 65 h 291"/>
                  <a:gd name="T118" fmla="*/ 26 w 41"/>
                  <a:gd name="T119" fmla="*/ 53 h 291"/>
                  <a:gd name="T120" fmla="*/ 26 w 41"/>
                  <a:gd name="T121" fmla="*/ 42 h 291"/>
                  <a:gd name="T122" fmla="*/ 29 w 41"/>
                  <a:gd name="T123" fmla="*/ 42 h 291"/>
                  <a:gd name="T124" fmla="*/ 31 w 41"/>
                  <a:gd name="T125" fmla="*/ 42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" h="291">
                    <a:moveTo>
                      <a:pt x="31" y="42"/>
                    </a:moveTo>
                    <a:lnTo>
                      <a:pt x="39" y="36"/>
                    </a:lnTo>
                    <a:lnTo>
                      <a:pt x="41" y="24"/>
                    </a:lnTo>
                    <a:lnTo>
                      <a:pt x="39" y="17"/>
                    </a:lnTo>
                    <a:lnTo>
                      <a:pt x="36" y="11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19" y="0"/>
                    </a:lnTo>
                    <a:lnTo>
                      <a:pt x="12" y="2"/>
                    </a:lnTo>
                    <a:lnTo>
                      <a:pt x="5" y="5"/>
                    </a:lnTo>
                    <a:lnTo>
                      <a:pt x="3" y="12"/>
                    </a:lnTo>
                    <a:lnTo>
                      <a:pt x="0" y="19"/>
                    </a:lnTo>
                    <a:lnTo>
                      <a:pt x="0" y="27"/>
                    </a:lnTo>
                    <a:lnTo>
                      <a:pt x="2" y="34"/>
                    </a:lnTo>
                    <a:lnTo>
                      <a:pt x="5" y="42"/>
                    </a:lnTo>
                    <a:lnTo>
                      <a:pt x="5" y="50"/>
                    </a:lnTo>
                    <a:lnTo>
                      <a:pt x="5" y="60"/>
                    </a:lnTo>
                    <a:lnTo>
                      <a:pt x="5" y="69"/>
                    </a:lnTo>
                    <a:lnTo>
                      <a:pt x="5" y="80"/>
                    </a:lnTo>
                    <a:lnTo>
                      <a:pt x="5" y="90"/>
                    </a:lnTo>
                    <a:lnTo>
                      <a:pt x="5" y="100"/>
                    </a:lnTo>
                    <a:lnTo>
                      <a:pt x="5" y="110"/>
                    </a:lnTo>
                    <a:lnTo>
                      <a:pt x="7" y="121"/>
                    </a:lnTo>
                    <a:lnTo>
                      <a:pt x="3" y="125"/>
                    </a:lnTo>
                    <a:lnTo>
                      <a:pt x="2" y="133"/>
                    </a:lnTo>
                    <a:lnTo>
                      <a:pt x="2" y="143"/>
                    </a:lnTo>
                    <a:lnTo>
                      <a:pt x="2" y="154"/>
                    </a:lnTo>
                    <a:lnTo>
                      <a:pt x="2" y="164"/>
                    </a:lnTo>
                    <a:lnTo>
                      <a:pt x="3" y="175"/>
                    </a:lnTo>
                    <a:lnTo>
                      <a:pt x="4" y="183"/>
                    </a:lnTo>
                    <a:lnTo>
                      <a:pt x="7" y="190"/>
                    </a:lnTo>
                    <a:lnTo>
                      <a:pt x="5" y="201"/>
                    </a:lnTo>
                    <a:lnTo>
                      <a:pt x="5" y="213"/>
                    </a:lnTo>
                    <a:lnTo>
                      <a:pt x="5" y="224"/>
                    </a:lnTo>
                    <a:lnTo>
                      <a:pt x="7" y="235"/>
                    </a:lnTo>
                    <a:lnTo>
                      <a:pt x="7" y="246"/>
                    </a:lnTo>
                    <a:lnTo>
                      <a:pt x="8" y="257"/>
                    </a:lnTo>
                    <a:lnTo>
                      <a:pt x="8" y="270"/>
                    </a:lnTo>
                    <a:lnTo>
                      <a:pt x="9" y="282"/>
                    </a:lnTo>
                    <a:lnTo>
                      <a:pt x="12" y="288"/>
                    </a:lnTo>
                    <a:lnTo>
                      <a:pt x="19" y="291"/>
                    </a:lnTo>
                    <a:lnTo>
                      <a:pt x="25" y="288"/>
                    </a:lnTo>
                    <a:lnTo>
                      <a:pt x="29" y="282"/>
                    </a:lnTo>
                    <a:lnTo>
                      <a:pt x="28" y="262"/>
                    </a:lnTo>
                    <a:lnTo>
                      <a:pt x="26" y="244"/>
                    </a:lnTo>
                    <a:lnTo>
                      <a:pt x="25" y="224"/>
                    </a:lnTo>
                    <a:lnTo>
                      <a:pt x="25" y="205"/>
                    </a:lnTo>
                    <a:lnTo>
                      <a:pt x="24" y="187"/>
                    </a:lnTo>
                    <a:lnTo>
                      <a:pt x="23" y="168"/>
                    </a:lnTo>
                    <a:lnTo>
                      <a:pt x="23" y="149"/>
                    </a:lnTo>
                    <a:lnTo>
                      <a:pt x="23" y="131"/>
                    </a:lnTo>
                    <a:lnTo>
                      <a:pt x="24" y="122"/>
                    </a:lnTo>
                    <a:lnTo>
                      <a:pt x="26" y="115"/>
                    </a:lnTo>
                    <a:lnTo>
                      <a:pt x="26" y="105"/>
                    </a:lnTo>
                    <a:lnTo>
                      <a:pt x="28" y="96"/>
                    </a:lnTo>
                    <a:lnTo>
                      <a:pt x="26" y="86"/>
                    </a:lnTo>
                    <a:lnTo>
                      <a:pt x="26" y="78"/>
                    </a:lnTo>
                    <a:lnTo>
                      <a:pt x="26" y="70"/>
                    </a:lnTo>
                    <a:lnTo>
                      <a:pt x="26" y="65"/>
                    </a:lnTo>
                    <a:lnTo>
                      <a:pt x="26" y="53"/>
                    </a:lnTo>
                    <a:lnTo>
                      <a:pt x="26" y="42"/>
                    </a:lnTo>
                    <a:lnTo>
                      <a:pt x="29" y="42"/>
                    </a:lnTo>
                    <a:lnTo>
                      <a:pt x="31" y="4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4" name="Freeform 512"/>
              <p:cNvSpPr>
                <a:spLocks/>
              </p:cNvSpPr>
              <p:nvPr/>
            </p:nvSpPr>
            <p:spPr bwMode="auto">
              <a:xfrm>
                <a:off x="732" y="1328"/>
                <a:ext cx="31" cy="7"/>
              </a:xfrm>
              <a:custGeom>
                <a:avLst/>
                <a:gdLst>
                  <a:gd name="T0" fmla="*/ 11 w 153"/>
                  <a:gd name="T1" fmla="*/ 34 h 34"/>
                  <a:gd name="T2" fmla="*/ 17 w 153"/>
                  <a:gd name="T3" fmla="*/ 33 h 34"/>
                  <a:gd name="T4" fmla="*/ 28 w 153"/>
                  <a:gd name="T5" fmla="*/ 30 h 34"/>
                  <a:gd name="T6" fmla="*/ 38 w 153"/>
                  <a:gd name="T7" fmla="*/ 26 h 34"/>
                  <a:gd name="T8" fmla="*/ 47 w 153"/>
                  <a:gd name="T9" fmla="*/ 24 h 34"/>
                  <a:gd name="T10" fmla="*/ 57 w 153"/>
                  <a:gd name="T11" fmla="*/ 24 h 34"/>
                  <a:gd name="T12" fmla="*/ 70 w 153"/>
                  <a:gd name="T13" fmla="*/ 24 h 34"/>
                  <a:gd name="T14" fmla="*/ 83 w 153"/>
                  <a:gd name="T15" fmla="*/ 23 h 34"/>
                  <a:gd name="T16" fmla="*/ 95 w 153"/>
                  <a:gd name="T17" fmla="*/ 22 h 34"/>
                  <a:gd name="T18" fmla="*/ 99 w 153"/>
                  <a:gd name="T19" fmla="*/ 22 h 34"/>
                  <a:gd name="T20" fmla="*/ 106 w 153"/>
                  <a:gd name="T21" fmla="*/ 23 h 34"/>
                  <a:gd name="T22" fmla="*/ 116 w 153"/>
                  <a:gd name="T23" fmla="*/ 24 h 34"/>
                  <a:gd name="T24" fmla="*/ 127 w 153"/>
                  <a:gd name="T25" fmla="*/ 26 h 34"/>
                  <a:gd name="T26" fmla="*/ 137 w 153"/>
                  <a:gd name="T27" fmla="*/ 25 h 34"/>
                  <a:gd name="T28" fmla="*/ 146 w 153"/>
                  <a:gd name="T29" fmla="*/ 25 h 34"/>
                  <a:gd name="T30" fmla="*/ 151 w 153"/>
                  <a:gd name="T31" fmla="*/ 22 h 34"/>
                  <a:gd name="T32" fmla="*/ 153 w 153"/>
                  <a:gd name="T33" fmla="*/ 17 h 34"/>
                  <a:gd name="T34" fmla="*/ 148 w 153"/>
                  <a:gd name="T35" fmla="*/ 9 h 34"/>
                  <a:gd name="T36" fmla="*/ 142 w 153"/>
                  <a:gd name="T37" fmla="*/ 5 h 34"/>
                  <a:gd name="T38" fmla="*/ 131 w 153"/>
                  <a:gd name="T39" fmla="*/ 2 h 34"/>
                  <a:gd name="T40" fmla="*/ 121 w 153"/>
                  <a:gd name="T41" fmla="*/ 2 h 34"/>
                  <a:gd name="T42" fmla="*/ 109 w 153"/>
                  <a:gd name="T43" fmla="*/ 0 h 34"/>
                  <a:gd name="T44" fmla="*/ 98 w 153"/>
                  <a:gd name="T45" fmla="*/ 2 h 34"/>
                  <a:gd name="T46" fmla="*/ 88 w 153"/>
                  <a:gd name="T47" fmla="*/ 2 h 34"/>
                  <a:gd name="T48" fmla="*/ 81 w 153"/>
                  <a:gd name="T49" fmla="*/ 4 h 34"/>
                  <a:gd name="T50" fmla="*/ 75 w 153"/>
                  <a:gd name="T51" fmla="*/ 4 h 34"/>
                  <a:gd name="T52" fmla="*/ 65 w 153"/>
                  <a:gd name="T53" fmla="*/ 4 h 34"/>
                  <a:gd name="T54" fmla="*/ 52 w 153"/>
                  <a:gd name="T55" fmla="*/ 4 h 34"/>
                  <a:gd name="T56" fmla="*/ 38 w 153"/>
                  <a:gd name="T57" fmla="*/ 5 h 34"/>
                  <a:gd name="T58" fmla="*/ 23 w 153"/>
                  <a:gd name="T59" fmla="*/ 7 h 34"/>
                  <a:gd name="T60" fmla="*/ 11 w 153"/>
                  <a:gd name="T61" fmla="*/ 10 h 34"/>
                  <a:gd name="T62" fmla="*/ 2 w 153"/>
                  <a:gd name="T63" fmla="*/ 15 h 34"/>
                  <a:gd name="T64" fmla="*/ 0 w 153"/>
                  <a:gd name="T65" fmla="*/ 24 h 34"/>
                  <a:gd name="T66" fmla="*/ 3 w 153"/>
                  <a:gd name="T67" fmla="*/ 30 h 34"/>
                  <a:gd name="T68" fmla="*/ 11 w 153"/>
                  <a:gd name="T6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3" h="34">
                    <a:moveTo>
                      <a:pt x="11" y="34"/>
                    </a:moveTo>
                    <a:lnTo>
                      <a:pt x="17" y="33"/>
                    </a:lnTo>
                    <a:lnTo>
                      <a:pt x="28" y="30"/>
                    </a:lnTo>
                    <a:lnTo>
                      <a:pt x="38" y="26"/>
                    </a:lnTo>
                    <a:lnTo>
                      <a:pt x="47" y="24"/>
                    </a:lnTo>
                    <a:lnTo>
                      <a:pt x="57" y="24"/>
                    </a:lnTo>
                    <a:lnTo>
                      <a:pt x="70" y="24"/>
                    </a:lnTo>
                    <a:lnTo>
                      <a:pt x="83" y="23"/>
                    </a:lnTo>
                    <a:lnTo>
                      <a:pt x="95" y="22"/>
                    </a:lnTo>
                    <a:lnTo>
                      <a:pt x="99" y="22"/>
                    </a:lnTo>
                    <a:lnTo>
                      <a:pt x="106" y="23"/>
                    </a:lnTo>
                    <a:lnTo>
                      <a:pt x="116" y="24"/>
                    </a:lnTo>
                    <a:lnTo>
                      <a:pt x="127" y="26"/>
                    </a:lnTo>
                    <a:lnTo>
                      <a:pt x="137" y="25"/>
                    </a:lnTo>
                    <a:lnTo>
                      <a:pt x="146" y="25"/>
                    </a:lnTo>
                    <a:lnTo>
                      <a:pt x="151" y="22"/>
                    </a:lnTo>
                    <a:lnTo>
                      <a:pt x="153" y="17"/>
                    </a:lnTo>
                    <a:lnTo>
                      <a:pt x="148" y="9"/>
                    </a:lnTo>
                    <a:lnTo>
                      <a:pt x="142" y="5"/>
                    </a:lnTo>
                    <a:lnTo>
                      <a:pt x="131" y="2"/>
                    </a:lnTo>
                    <a:lnTo>
                      <a:pt x="121" y="2"/>
                    </a:lnTo>
                    <a:lnTo>
                      <a:pt x="109" y="0"/>
                    </a:lnTo>
                    <a:lnTo>
                      <a:pt x="98" y="2"/>
                    </a:lnTo>
                    <a:lnTo>
                      <a:pt x="88" y="2"/>
                    </a:lnTo>
                    <a:lnTo>
                      <a:pt x="81" y="4"/>
                    </a:lnTo>
                    <a:lnTo>
                      <a:pt x="75" y="4"/>
                    </a:lnTo>
                    <a:lnTo>
                      <a:pt x="65" y="4"/>
                    </a:lnTo>
                    <a:lnTo>
                      <a:pt x="52" y="4"/>
                    </a:lnTo>
                    <a:lnTo>
                      <a:pt x="38" y="5"/>
                    </a:lnTo>
                    <a:lnTo>
                      <a:pt x="23" y="7"/>
                    </a:lnTo>
                    <a:lnTo>
                      <a:pt x="11" y="10"/>
                    </a:lnTo>
                    <a:lnTo>
                      <a:pt x="2" y="15"/>
                    </a:lnTo>
                    <a:lnTo>
                      <a:pt x="0" y="24"/>
                    </a:lnTo>
                    <a:lnTo>
                      <a:pt x="3" y="30"/>
                    </a:lnTo>
                    <a:lnTo>
                      <a:pt x="11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5" name="Freeform 513"/>
              <p:cNvSpPr>
                <a:spLocks/>
              </p:cNvSpPr>
              <p:nvPr/>
            </p:nvSpPr>
            <p:spPr bwMode="auto">
              <a:xfrm>
                <a:off x="749" y="1331"/>
                <a:ext cx="6" cy="17"/>
              </a:xfrm>
              <a:custGeom>
                <a:avLst/>
                <a:gdLst>
                  <a:gd name="T0" fmla="*/ 0 w 33"/>
                  <a:gd name="T1" fmla="*/ 85 h 85"/>
                  <a:gd name="T2" fmla="*/ 0 w 33"/>
                  <a:gd name="T3" fmla="*/ 85 h 85"/>
                  <a:gd name="T4" fmla="*/ 4 w 33"/>
                  <a:gd name="T5" fmla="*/ 83 h 85"/>
                  <a:gd name="T6" fmla="*/ 2 w 33"/>
                  <a:gd name="T7" fmla="*/ 83 h 85"/>
                  <a:gd name="T8" fmla="*/ 0 w 33"/>
                  <a:gd name="T9" fmla="*/ 83 h 85"/>
                  <a:gd name="T10" fmla="*/ 0 w 33"/>
                  <a:gd name="T11" fmla="*/ 46 h 85"/>
                  <a:gd name="T12" fmla="*/ 3 w 33"/>
                  <a:gd name="T13" fmla="*/ 39 h 85"/>
                  <a:gd name="T14" fmla="*/ 0 w 33"/>
                  <a:gd name="T15" fmla="*/ 46 h 85"/>
                  <a:gd name="T16" fmla="*/ 0 w 33"/>
                  <a:gd name="T17" fmla="*/ 9 h 85"/>
                  <a:gd name="T18" fmla="*/ 9 w 33"/>
                  <a:gd name="T19" fmla="*/ 2 h 85"/>
                  <a:gd name="T20" fmla="*/ 20 w 33"/>
                  <a:gd name="T21" fmla="*/ 0 h 85"/>
                  <a:gd name="T22" fmla="*/ 28 w 33"/>
                  <a:gd name="T23" fmla="*/ 3 h 85"/>
                  <a:gd name="T24" fmla="*/ 33 w 33"/>
                  <a:gd name="T25" fmla="*/ 11 h 85"/>
                  <a:gd name="T26" fmla="*/ 30 w 33"/>
                  <a:gd name="T27" fmla="*/ 18 h 85"/>
                  <a:gd name="T28" fmla="*/ 23 w 33"/>
                  <a:gd name="T29" fmla="*/ 21 h 85"/>
                  <a:gd name="T30" fmla="*/ 15 w 33"/>
                  <a:gd name="T31" fmla="*/ 23 h 85"/>
                  <a:gd name="T32" fmla="*/ 12 w 33"/>
                  <a:gd name="T33" fmla="*/ 29 h 85"/>
                  <a:gd name="T34" fmla="*/ 9 w 33"/>
                  <a:gd name="T35" fmla="*/ 36 h 85"/>
                  <a:gd name="T36" fmla="*/ 9 w 33"/>
                  <a:gd name="T37" fmla="*/ 47 h 85"/>
                  <a:gd name="T38" fmla="*/ 8 w 33"/>
                  <a:gd name="T39" fmla="*/ 57 h 85"/>
                  <a:gd name="T40" fmla="*/ 7 w 33"/>
                  <a:gd name="T41" fmla="*/ 68 h 85"/>
                  <a:gd name="T42" fmla="*/ 4 w 33"/>
                  <a:gd name="T43" fmla="*/ 77 h 85"/>
                  <a:gd name="T44" fmla="*/ 0 w 33"/>
                  <a:gd name="T4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85">
                    <a:moveTo>
                      <a:pt x="0" y="85"/>
                    </a:moveTo>
                    <a:lnTo>
                      <a:pt x="0" y="85"/>
                    </a:lnTo>
                    <a:lnTo>
                      <a:pt x="4" y="83"/>
                    </a:lnTo>
                    <a:lnTo>
                      <a:pt x="2" y="83"/>
                    </a:lnTo>
                    <a:lnTo>
                      <a:pt x="0" y="83"/>
                    </a:lnTo>
                    <a:lnTo>
                      <a:pt x="0" y="46"/>
                    </a:lnTo>
                    <a:lnTo>
                      <a:pt x="3" y="39"/>
                    </a:lnTo>
                    <a:lnTo>
                      <a:pt x="0" y="46"/>
                    </a:lnTo>
                    <a:lnTo>
                      <a:pt x="0" y="9"/>
                    </a:lnTo>
                    <a:lnTo>
                      <a:pt x="9" y="2"/>
                    </a:lnTo>
                    <a:lnTo>
                      <a:pt x="20" y="0"/>
                    </a:lnTo>
                    <a:lnTo>
                      <a:pt x="28" y="3"/>
                    </a:lnTo>
                    <a:lnTo>
                      <a:pt x="33" y="11"/>
                    </a:lnTo>
                    <a:lnTo>
                      <a:pt x="30" y="18"/>
                    </a:lnTo>
                    <a:lnTo>
                      <a:pt x="23" y="21"/>
                    </a:lnTo>
                    <a:lnTo>
                      <a:pt x="15" y="23"/>
                    </a:lnTo>
                    <a:lnTo>
                      <a:pt x="12" y="29"/>
                    </a:lnTo>
                    <a:lnTo>
                      <a:pt x="9" y="36"/>
                    </a:lnTo>
                    <a:lnTo>
                      <a:pt x="9" y="47"/>
                    </a:lnTo>
                    <a:lnTo>
                      <a:pt x="8" y="57"/>
                    </a:lnTo>
                    <a:lnTo>
                      <a:pt x="7" y="68"/>
                    </a:lnTo>
                    <a:lnTo>
                      <a:pt x="4" y="77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6" name="Freeform 514"/>
              <p:cNvSpPr>
                <a:spLocks noEditPoints="1"/>
              </p:cNvSpPr>
              <p:nvPr/>
            </p:nvSpPr>
            <p:spPr bwMode="auto">
              <a:xfrm>
                <a:off x="749" y="1333"/>
                <a:ext cx="1" cy="15"/>
              </a:xfrm>
              <a:custGeom>
                <a:avLst/>
                <a:gdLst>
                  <a:gd name="T0" fmla="*/ 0 h 76"/>
                  <a:gd name="T1" fmla="*/ 37 h 76"/>
                  <a:gd name="T2" fmla="*/ 42 h 76"/>
                  <a:gd name="T3" fmla="*/ 0 h 76"/>
                  <a:gd name="T4" fmla="*/ 42 h 76"/>
                  <a:gd name="T5" fmla="*/ 76 h 76"/>
                  <a:gd name="T6" fmla="*/ 74 h 76"/>
                  <a:gd name="T7" fmla="*/ 37 h 76"/>
                  <a:gd name="T8" fmla="*/ 42 h 76"/>
                  <a:gd name="T9" fmla="*/ 76 h 76"/>
                  <a:gd name="T10" fmla="*/ 76 h 7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</a:cxnLst>
                <a:rect l="0" t="0" r="r" b="b"/>
                <a:pathLst>
                  <a:path h="76">
                    <a:moveTo>
                      <a:pt x="0" y="0"/>
                    </a:moveTo>
                    <a:lnTo>
                      <a:pt x="0" y="37"/>
                    </a:lnTo>
                    <a:lnTo>
                      <a:pt x="0" y="42"/>
                    </a:lnTo>
                    <a:lnTo>
                      <a:pt x="0" y="0"/>
                    </a:lnTo>
                    <a:close/>
                    <a:moveTo>
                      <a:pt x="0" y="42"/>
                    </a:moveTo>
                    <a:lnTo>
                      <a:pt x="0" y="76"/>
                    </a:lnTo>
                    <a:lnTo>
                      <a:pt x="0" y="74"/>
                    </a:lnTo>
                    <a:lnTo>
                      <a:pt x="0" y="37"/>
                    </a:lnTo>
                    <a:lnTo>
                      <a:pt x="0" y="42"/>
                    </a:lnTo>
                    <a:close/>
                    <a:moveTo>
                      <a:pt x="0" y="76"/>
                    </a:move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7" name="Freeform 515"/>
              <p:cNvSpPr>
                <a:spLocks noEditPoints="1"/>
              </p:cNvSpPr>
              <p:nvPr/>
            </p:nvSpPr>
            <p:spPr bwMode="auto">
              <a:xfrm>
                <a:off x="749" y="1333"/>
                <a:ext cx="1" cy="15"/>
              </a:xfrm>
              <a:custGeom>
                <a:avLst/>
                <a:gdLst>
                  <a:gd name="T0" fmla="*/ 43 h 76"/>
                  <a:gd name="T1" fmla="*/ 43 h 76"/>
                  <a:gd name="T2" fmla="*/ 0 h 76"/>
                  <a:gd name="T3" fmla="*/ 42 h 76"/>
                  <a:gd name="T4" fmla="*/ 43 h 76"/>
                  <a:gd name="T5" fmla="*/ 42 h 76"/>
                  <a:gd name="T6" fmla="*/ 76 h 76"/>
                  <a:gd name="T7" fmla="*/ 43 h 76"/>
                  <a:gd name="T8" fmla="*/ 76 h 76"/>
                  <a:gd name="T9" fmla="*/ 76 h 7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</a:cxnLst>
                <a:rect l="0" t="0" r="r" b="b"/>
                <a:pathLst>
                  <a:path h="76">
                    <a:moveTo>
                      <a:pt x="0" y="43"/>
                    </a:moveTo>
                    <a:lnTo>
                      <a:pt x="0" y="43"/>
                    </a:lnTo>
                    <a:lnTo>
                      <a:pt x="0" y="0"/>
                    </a:lnTo>
                    <a:lnTo>
                      <a:pt x="0" y="42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0" y="76"/>
                    </a:lnTo>
                    <a:lnTo>
                      <a:pt x="0" y="43"/>
                    </a:lnTo>
                    <a:close/>
                    <a:moveTo>
                      <a:pt x="0" y="76"/>
                    </a:move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8" name="Freeform 516"/>
              <p:cNvSpPr>
                <a:spLocks/>
              </p:cNvSpPr>
              <p:nvPr/>
            </p:nvSpPr>
            <p:spPr bwMode="auto">
              <a:xfrm>
                <a:off x="745" y="1333"/>
                <a:ext cx="4" cy="16"/>
              </a:xfrm>
              <a:custGeom>
                <a:avLst/>
                <a:gdLst>
                  <a:gd name="T0" fmla="*/ 18 w 19"/>
                  <a:gd name="T1" fmla="*/ 46 h 79"/>
                  <a:gd name="T2" fmla="*/ 19 w 19"/>
                  <a:gd name="T3" fmla="*/ 43 h 79"/>
                  <a:gd name="T4" fmla="*/ 19 w 19"/>
                  <a:gd name="T5" fmla="*/ 76 h 79"/>
                  <a:gd name="T6" fmla="*/ 14 w 19"/>
                  <a:gd name="T7" fmla="*/ 78 h 79"/>
                  <a:gd name="T8" fmla="*/ 10 w 19"/>
                  <a:gd name="T9" fmla="*/ 79 h 79"/>
                  <a:gd name="T10" fmla="*/ 2 w 19"/>
                  <a:gd name="T11" fmla="*/ 77 h 79"/>
                  <a:gd name="T12" fmla="*/ 0 w 19"/>
                  <a:gd name="T13" fmla="*/ 71 h 79"/>
                  <a:gd name="T14" fmla="*/ 1 w 19"/>
                  <a:gd name="T15" fmla="*/ 64 h 79"/>
                  <a:gd name="T16" fmla="*/ 6 w 19"/>
                  <a:gd name="T17" fmla="*/ 59 h 79"/>
                  <a:gd name="T18" fmla="*/ 6 w 19"/>
                  <a:gd name="T19" fmla="*/ 56 h 79"/>
                  <a:gd name="T20" fmla="*/ 6 w 19"/>
                  <a:gd name="T21" fmla="*/ 50 h 79"/>
                  <a:gd name="T22" fmla="*/ 7 w 19"/>
                  <a:gd name="T23" fmla="*/ 41 h 79"/>
                  <a:gd name="T24" fmla="*/ 10 w 19"/>
                  <a:gd name="T25" fmla="*/ 33 h 79"/>
                  <a:gd name="T26" fmla="*/ 10 w 19"/>
                  <a:gd name="T27" fmla="*/ 25 h 79"/>
                  <a:gd name="T28" fmla="*/ 12 w 19"/>
                  <a:gd name="T29" fmla="*/ 19 h 79"/>
                  <a:gd name="T30" fmla="*/ 12 w 19"/>
                  <a:gd name="T31" fmla="*/ 14 h 79"/>
                  <a:gd name="T32" fmla="*/ 14 w 19"/>
                  <a:gd name="T33" fmla="*/ 12 h 79"/>
                  <a:gd name="T34" fmla="*/ 16 w 19"/>
                  <a:gd name="T35" fmla="*/ 4 h 79"/>
                  <a:gd name="T36" fmla="*/ 19 w 19"/>
                  <a:gd name="T37" fmla="*/ 0 h 79"/>
                  <a:gd name="T38" fmla="*/ 19 w 19"/>
                  <a:gd name="T39" fmla="*/ 43 h 79"/>
                  <a:gd name="T40" fmla="*/ 18 w 19"/>
                  <a:gd name="T41" fmla="*/ 4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" h="79">
                    <a:moveTo>
                      <a:pt x="18" y="46"/>
                    </a:moveTo>
                    <a:lnTo>
                      <a:pt x="19" y="43"/>
                    </a:lnTo>
                    <a:lnTo>
                      <a:pt x="19" y="76"/>
                    </a:lnTo>
                    <a:lnTo>
                      <a:pt x="14" y="78"/>
                    </a:lnTo>
                    <a:lnTo>
                      <a:pt x="10" y="79"/>
                    </a:lnTo>
                    <a:lnTo>
                      <a:pt x="2" y="77"/>
                    </a:lnTo>
                    <a:lnTo>
                      <a:pt x="0" y="71"/>
                    </a:lnTo>
                    <a:lnTo>
                      <a:pt x="1" y="64"/>
                    </a:lnTo>
                    <a:lnTo>
                      <a:pt x="6" y="59"/>
                    </a:lnTo>
                    <a:lnTo>
                      <a:pt x="6" y="56"/>
                    </a:lnTo>
                    <a:lnTo>
                      <a:pt x="6" y="50"/>
                    </a:lnTo>
                    <a:lnTo>
                      <a:pt x="7" y="41"/>
                    </a:lnTo>
                    <a:lnTo>
                      <a:pt x="10" y="33"/>
                    </a:lnTo>
                    <a:lnTo>
                      <a:pt x="10" y="25"/>
                    </a:lnTo>
                    <a:lnTo>
                      <a:pt x="12" y="19"/>
                    </a:lnTo>
                    <a:lnTo>
                      <a:pt x="12" y="14"/>
                    </a:lnTo>
                    <a:lnTo>
                      <a:pt x="14" y="12"/>
                    </a:lnTo>
                    <a:lnTo>
                      <a:pt x="16" y="4"/>
                    </a:lnTo>
                    <a:lnTo>
                      <a:pt x="19" y="0"/>
                    </a:lnTo>
                    <a:lnTo>
                      <a:pt x="19" y="43"/>
                    </a:lnTo>
                    <a:lnTo>
                      <a:pt x="18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49" name="Freeform 517"/>
              <p:cNvSpPr>
                <a:spLocks/>
              </p:cNvSpPr>
              <p:nvPr/>
            </p:nvSpPr>
            <p:spPr bwMode="auto">
              <a:xfrm>
                <a:off x="746" y="1331"/>
                <a:ext cx="5" cy="4"/>
              </a:xfrm>
              <a:custGeom>
                <a:avLst/>
                <a:gdLst>
                  <a:gd name="T0" fmla="*/ 13 w 23"/>
                  <a:gd name="T1" fmla="*/ 19 h 19"/>
                  <a:gd name="T2" fmla="*/ 20 w 23"/>
                  <a:gd name="T3" fmla="*/ 16 h 19"/>
                  <a:gd name="T4" fmla="*/ 23 w 23"/>
                  <a:gd name="T5" fmla="*/ 9 h 19"/>
                  <a:gd name="T6" fmla="*/ 20 w 23"/>
                  <a:gd name="T7" fmla="*/ 2 h 19"/>
                  <a:gd name="T8" fmla="*/ 13 w 23"/>
                  <a:gd name="T9" fmla="*/ 0 h 19"/>
                  <a:gd name="T10" fmla="*/ 6 w 23"/>
                  <a:gd name="T11" fmla="*/ 0 h 19"/>
                  <a:gd name="T12" fmla="*/ 2 w 23"/>
                  <a:gd name="T13" fmla="*/ 2 h 19"/>
                  <a:gd name="T14" fmla="*/ 0 w 23"/>
                  <a:gd name="T15" fmla="*/ 6 h 19"/>
                  <a:gd name="T16" fmla="*/ 0 w 23"/>
                  <a:gd name="T17" fmla="*/ 9 h 19"/>
                  <a:gd name="T18" fmla="*/ 2 w 23"/>
                  <a:gd name="T19" fmla="*/ 16 h 19"/>
                  <a:gd name="T20" fmla="*/ 13 w 23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9">
                    <a:moveTo>
                      <a:pt x="13" y="19"/>
                    </a:moveTo>
                    <a:lnTo>
                      <a:pt x="20" y="16"/>
                    </a:lnTo>
                    <a:lnTo>
                      <a:pt x="23" y="9"/>
                    </a:lnTo>
                    <a:lnTo>
                      <a:pt x="20" y="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2" y="16"/>
                    </a:lnTo>
                    <a:lnTo>
                      <a:pt x="13" y="1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0" name="Freeform 518"/>
              <p:cNvSpPr>
                <a:spLocks/>
              </p:cNvSpPr>
              <p:nvPr/>
            </p:nvSpPr>
            <p:spPr bwMode="auto">
              <a:xfrm>
                <a:off x="756" y="1329"/>
                <a:ext cx="9" cy="5"/>
              </a:xfrm>
              <a:custGeom>
                <a:avLst/>
                <a:gdLst>
                  <a:gd name="T0" fmla="*/ 15 w 45"/>
                  <a:gd name="T1" fmla="*/ 1 h 23"/>
                  <a:gd name="T2" fmla="*/ 7 w 45"/>
                  <a:gd name="T3" fmla="*/ 0 h 23"/>
                  <a:gd name="T4" fmla="*/ 2 w 45"/>
                  <a:gd name="T5" fmla="*/ 6 h 23"/>
                  <a:gd name="T6" fmla="*/ 0 w 45"/>
                  <a:gd name="T7" fmla="*/ 13 h 23"/>
                  <a:gd name="T8" fmla="*/ 7 w 45"/>
                  <a:gd name="T9" fmla="*/ 19 h 23"/>
                  <a:gd name="T10" fmla="*/ 15 w 45"/>
                  <a:gd name="T11" fmla="*/ 21 h 23"/>
                  <a:gd name="T12" fmla="*/ 29 w 45"/>
                  <a:gd name="T13" fmla="*/ 23 h 23"/>
                  <a:gd name="T14" fmla="*/ 40 w 45"/>
                  <a:gd name="T15" fmla="*/ 21 h 23"/>
                  <a:gd name="T16" fmla="*/ 45 w 45"/>
                  <a:gd name="T17" fmla="*/ 13 h 23"/>
                  <a:gd name="T18" fmla="*/ 40 w 45"/>
                  <a:gd name="T19" fmla="*/ 5 h 23"/>
                  <a:gd name="T20" fmla="*/ 33 w 45"/>
                  <a:gd name="T21" fmla="*/ 3 h 23"/>
                  <a:gd name="T22" fmla="*/ 23 w 45"/>
                  <a:gd name="T23" fmla="*/ 2 h 23"/>
                  <a:gd name="T24" fmla="*/ 15 w 45"/>
                  <a:gd name="T25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1"/>
                    </a:moveTo>
                    <a:lnTo>
                      <a:pt x="7" y="0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7" y="19"/>
                    </a:lnTo>
                    <a:lnTo>
                      <a:pt x="15" y="21"/>
                    </a:lnTo>
                    <a:lnTo>
                      <a:pt x="29" y="23"/>
                    </a:lnTo>
                    <a:lnTo>
                      <a:pt x="40" y="21"/>
                    </a:lnTo>
                    <a:lnTo>
                      <a:pt x="45" y="13"/>
                    </a:lnTo>
                    <a:lnTo>
                      <a:pt x="40" y="5"/>
                    </a:lnTo>
                    <a:lnTo>
                      <a:pt x="33" y="3"/>
                    </a:lnTo>
                    <a:lnTo>
                      <a:pt x="23" y="2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1" name="Freeform 519"/>
              <p:cNvSpPr>
                <a:spLocks/>
              </p:cNvSpPr>
              <p:nvPr/>
            </p:nvSpPr>
            <p:spPr bwMode="auto">
              <a:xfrm>
                <a:off x="735" y="1330"/>
                <a:ext cx="11" cy="7"/>
              </a:xfrm>
              <a:custGeom>
                <a:avLst/>
                <a:gdLst>
                  <a:gd name="T0" fmla="*/ 48 w 58"/>
                  <a:gd name="T1" fmla="*/ 35 h 35"/>
                  <a:gd name="T2" fmla="*/ 57 w 58"/>
                  <a:gd name="T3" fmla="*/ 31 h 35"/>
                  <a:gd name="T4" fmla="*/ 58 w 58"/>
                  <a:gd name="T5" fmla="*/ 25 h 35"/>
                  <a:gd name="T6" fmla="*/ 55 w 58"/>
                  <a:gd name="T7" fmla="*/ 18 h 35"/>
                  <a:gd name="T8" fmla="*/ 52 w 58"/>
                  <a:gd name="T9" fmla="*/ 12 h 35"/>
                  <a:gd name="T10" fmla="*/ 48 w 58"/>
                  <a:gd name="T11" fmla="*/ 5 h 35"/>
                  <a:gd name="T12" fmla="*/ 41 w 58"/>
                  <a:gd name="T13" fmla="*/ 3 h 35"/>
                  <a:gd name="T14" fmla="*/ 32 w 58"/>
                  <a:gd name="T15" fmla="*/ 0 h 35"/>
                  <a:gd name="T16" fmla="*/ 24 w 58"/>
                  <a:gd name="T17" fmla="*/ 0 h 35"/>
                  <a:gd name="T18" fmla="*/ 14 w 58"/>
                  <a:gd name="T19" fmla="*/ 0 h 35"/>
                  <a:gd name="T20" fmla="*/ 6 w 58"/>
                  <a:gd name="T21" fmla="*/ 3 h 35"/>
                  <a:gd name="T22" fmla="*/ 1 w 58"/>
                  <a:gd name="T23" fmla="*/ 7 h 35"/>
                  <a:gd name="T24" fmla="*/ 0 w 58"/>
                  <a:gd name="T25" fmla="*/ 14 h 35"/>
                  <a:gd name="T26" fmla="*/ 4 w 58"/>
                  <a:gd name="T27" fmla="*/ 20 h 35"/>
                  <a:gd name="T28" fmla="*/ 15 w 58"/>
                  <a:gd name="T29" fmla="*/ 24 h 35"/>
                  <a:gd name="T30" fmla="*/ 21 w 58"/>
                  <a:gd name="T31" fmla="*/ 24 h 35"/>
                  <a:gd name="T32" fmla="*/ 27 w 58"/>
                  <a:gd name="T33" fmla="*/ 25 h 35"/>
                  <a:gd name="T34" fmla="*/ 33 w 58"/>
                  <a:gd name="T35" fmla="*/ 25 h 35"/>
                  <a:gd name="T36" fmla="*/ 38 w 58"/>
                  <a:gd name="T37" fmla="*/ 26 h 35"/>
                  <a:gd name="T38" fmla="*/ 41 w 58"/>
                  <a:gd name="T39" fmla="*/ 30 h 35"/>
                  <a:gd name="T40" fmla="*/ 48 w 58"/>
                  <a:gd name="T41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" h="35">
                    <a:moveTo>
                      <a:pt x="48" y="35"/>
                    </a:moveTo>
                    <a:lnTo>
                      <a:pt x="57" y="31"/>
                    </a:lnTo>
                    <a:lnTo>
                      <a:pt x="58" y="25"/>
                    </a:lnTo>
                    <a:lnTo>
                      <a:pt x="55" y="18"/>
                    </a:lnTo>
                    <a:lnTo>
                      <a:pt x="52" y="12"/>
                    </a:lnTo>
                    <a:lnTo>
                      <a:pt x="48" y="5"/>
                    </a:lnTo>
                    <a:lnTo>
                      <a:pt x="41" y="3"/>
                    </a:lnTo>
                    <a:lnTo>
                      <a:pt x="32" y="0"/>
                    </a:lnTo>
                    <a:lnTo>
                      <a:pt x="24" y="0"/>
                    </a:lnTo>
                    <a:lnTo>
                      <a:pt x="14" y="0"/>
                    </a:lnTo>
                    <a:lnTo>
                      <a:pt x="6" y="3"/>
                    </a:lnTo>
                    <a:lnTo>
                      <a:pt x="1" y="7"/>
                    </a:lnTo>
                    <a:lnTo>
                      <a:pt x="0" y="14"/>
                    </a:lnTo>
                    <a:lnTo>
                      <a:pt x="4" y="20"/>
                    </a:lnTo>
                    <a:lnTo>
                      <a:pt x="15" y="24"/>
                    </a:lnTo>
                    <a:lnTo>
                      <a:pt x="21" y="24"/>
                    </a:lnTo>
                    <a:lnTo>
                      <a:pt x="27" y="25"/>
                    </a:lnTo>
                    <a:lnTo>
                      <a:pt x="33" y="25"/>
                    </a:lnTo>
                    <a:lnTo>
                      <a:pt x="38" y="26"/>
                    </a:lnTo>
                    <a:lnTo>
                      <a:pt x="41" y="30"/>
                    </a:lnTo>
                    <a:lnTo>
                      <a:pt x="48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2" name="Freeform 520"/>
              <p:cNvSpPr>
                <a:spLocks/>
              </p:cNvSpPr>
              <p:nvPr/>
            </p:nvSpPr>
            <p:spPr bwMode="auto">
              <a:xfrm>
                <a:off x="747" y="1308"/>
                <a:ext cx="4" cy="5"/>
              </a:xfrm>
              <a:custGeom>
                <a:avLst/>
                <a:gdLst>
                  <a:gd name="T0" fmla="*/ 20 w 22"/>
                  <a:gd name="T1" fmla="*/ 9 h 25"/>
                  <a:gd name="T2" fmla="*/ 17 w 22"/>
                  <a:gd name="T3" fmla="*/ 3 h 25"/>
                  <a:gd name="T4" fmla="*/ 15 w 22"/>
                  <a:gd name="T5" fmla="*/ 2 h 25"/>
                  <a:gd name="T6" fmla="*/ 6 w 22"/>
                  <a:gd name="T7" fmla="*/ 0 h 25"/>
                  <a:gd name="T8" fmla="*/ 1 w 22"/>
                  <a:gd name="T9" fmla="*/ 5 h 25"/>
                  <a:gd name="T10" fmla="*/ 0 w 22"/>
                  <a:gd name="T11" fmla="*/ 12 h 25"/>
                  <a:gd name="T12" fmla="*/ 3 w 22"/>
                  <a:gd name="T13" fmla="*/ 18 h 25"/>
                  <a:gd name="T14" fmla="*/ 8 w 22"/>
                  <a:gd name="T15" fmla="*/ 25 h 25"/>
                  <a:gd name="T16" fmla="*/ 17 w 22"/>
                  <a:gd name="T17" fmla="*/ 25 h 25"/>
                  <a:gd name="T18" fmla="*/ 22 w 22"/>
                  <a:gd name="T19" fmla="*/ 19 h 25"/>
                  <a:gd name="T20" fmla="*/ 20 w 22"/>
                  <a:gd name="T2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5">
                    <a:moveTo>
                      <a:pt x="20" y="9"/>
                    </a:moveTo>
                    <a:lnTo>
                      <a:pt x="17" y="3"/>
                    </a:lnTo>
                    <a:lnTo>
                      <a:pt x="15" y="2"/>
                    </a:lnTo>
                    <a:lnTo>
                      <a:pt x="6" y="0"/>
                    </a:lnTo>
                    <a:lnTo>
                      <a:pt x="1" y="5"/>
                    </a:lnTo>
                    <a:lnTo>
                      <a:pt x="0" y="12"/>
                    </a:lnTo>
                    <a:lnTo>
                      <a:pt x="3" y="18"/>
                    </a:lnTo>
                    <a:lnTo>
                      <a:pt x="8" y="25"/>
                    </a:lnTo>
                    <a:lnTo>
                      <a:pt x="17" y="25"/>
                    </a:lnTo>
                    <a:lnTo>
                      <a:pt x="22" y="19"/>
                    </a:lnTo>
                    <a:lnTo>
                      <a:pt x="20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3" name="Freeform 521"/>
              <p:cNvSpPr>
                <a:spLocks/>
              </p:cNvSpPr>
              <p:nvPr/>
            </p:nvSpPr>
            <p:spPr bwMode="auto">
              <a:xfrm>
                <a:off x="742" y="1311"/>
                <a:ext cx="6" cy="12"/>
              </a:xfrm>
              <a:custGeom>
                <a:avLst/>
                <a:gdLst>
                  <a:gd name="T0" fmla="*/ 25 w 28"/>
                  <a:gd name="T1" fmla="*/ 11 h 64"/>
                  <a:gd name="T2" fmla="*/ 21 w 28"/>
                  <a:gd name="T3" fmla="*/ 3 h 64"/>
                  <a:gd name="T4" fmla="*/ 15 w 28"/>
                  <a:gd name="T5" fmla="*/ 0 h 64"/>
                  <a:gd name="T6" fmla="*/ 7 w 28"/>
                  <a:gd name="T7" fmla="*/ 2 h 64"/>
                  <a:gd name="T8" fmla="*/ 4 w 28"/>
                  <a:gd name="T9" fmla="*/ 11 h 64"/>
                  <a:gd name="T10" fmla="*/ 0 w 28"/>
                  <a:gd name="T11" fmla="*/ 22 h 64"/>
                  <a:gd name="T12" fmla="*/ 1 w 28"/>
                  <a:gd name="T13" fmla="*/ 35 h 64"/>
                  <a:gd name="T14" fmla="*/ 2 w 28"/>
                  <a:gd name="T15" fmla="*/ 47 h 64"/>
                  <a:gd name="T16" fmla="*/ 7 w 28"/>
                  <a:gd name="T17" fmla="*/ 58 h 64"/>
                  <a:gd name="T18" fmla="*/ 12 w 28"/>
                  <a:gd name="T19" fmla="*/ 63 h 64"/>
                  <a:gd name="T20" fmla="*/ 21 w 28"/>
                  <a:gd name="T21" fmla="*/ 64 h 64"/>
                  <a:gd name="T22" fmla="*/ 25 w 28"/>
                  <a:gd name="T23" fmla="*/ 59 h 64"/>
                  <a:gd name="T24" fmla="*/ 27 w 28"/>
                  <a:gd name="T25" fmla="*/ 54 h 64"/>
                  <a:gd name="T26" fmla="*/ 27 w 28"/>
                  <a:gd name="T27" fmla="*/ 47 h 64"/>
                  <a:gd name="T28" fmla="*/ 28 w 28"/>
                  <a:gd name="T29" fmla="*/ 39 h 64"/>
                  <a:gd name="T30" fmla="*/ 26 w 28"/>
                  <a:gd name="T31" fmla="*/ 30 h 64"/>
                  <a:gd name="T32" fmla="*/ 26 w 28"/>
                  <a:gd name="T33" fmla="*/ 23 h 64"/>
                  <a:gd name="T34" fmla="*/ 25 w 28"/>
                  <a:gd name="T35" fmla="*/ 16 h 64"/>
                  <a:gd name="T36" fmla="*/ 25 w 28"/>
                  <a:gd name="T37" fmla="*/ 11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64">
                    <a:moveTo>
                      <a:pt x="25" y="11"/>
                    </a:moveTo>
                    <a:lnTo>
                      <a:pt x="21" y="3"/>
                    </a:lnTo>
                    <a:lnTo>
                      <a:pt x="15" y="0"/>
                    </a:lnTo>
                    <a:lnTo>
                      <a:pt x="7" y="2"/>
                    </a:lnTo>
                    <a:lnTo>
                      <a:pt x="4" y="11"/>
                    </a:lnTo>
                    <a:lnTo>
                      <a:pt x="0" y="22"/>
                    </a:lnTo>
                    <a:lnTo>
                      <a:pt x="1" y="35"/>
                    </a:lnTo>
                    <a:lnTo>
                      <a:pt x="2" y="47"/>
                    </a:lnTo>
                    <a:lnTo>
                      <a:pt x="7" y="58"/>
                    </a:lnTo>
                    <a:lnTo>
                      <a:pt x="12" y="63"/>
                    </a:lnTo>
                    <a:lnTo>
                      <a:pt x="21" y="64"/>
                    </a:lnTo>
                    <a:lnTo>
                      <a:pt x="25" y="59"/>
                    </a:lnTo>
                    <a:lnTo>
                      <a:pt x="27" y="54"/>
                    </a:lnTo>
                    <a:lnTo>
                      <a:pt x="27" y="47"/>
                    </a:lnTo>
                    <a:lnTo>
                      <a:pt x="28" y="39"/>
                    </a:lnTo>
                    <a:lnTo>
                      <a:pt x="26" y="30"/>
                    </a:lnTo>
                    <a:lnTo>
                      <a:pt x="26" y="23"/>
                    </a:lnTo>
                    <a:lnTo>
                      <a:pt x="25" y="16"/>
                    </a:lnTo>
                    <a:lnTo>
                      <a:pt x="25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4" name="Freeform 522"/>
              <p:cNvSpPr>
                <a:spLocks/>
              </p:cNvSpPr>
              <p:nvPr/>
            </p:nvSpPr>
            <p:spPr bwMode="auto">
              <a:xfrm>
                <a:off x="745" y="1345"/>
                <a:ext cx="4" cy="18"/>
              </a:xfrm>
              <a:custGeom>
                <a:avLst/>
                <a:gdLst>
                  <a:gd name="T0" fmla="*/ 22 w 22"/>
                  <a:gd name="T1" fmla="*/ 10 h 92"/>
                  <a:gd name="T2" fmla="*/ 18 w 22"/>
                  <a:gd name="T3" fmla="*/ 3 h 92"/>
                  <a:gd name="T4" fmla="*/ 11 w 22"/>
                  <a:gd name="T5" fmla="*/ 0 h 92"/>
                  <a:gd name="T6" fmla="*/ 4 w 22"/>
                  <a:gd name="T7" fmla="*/ 3 h 92"/>
                  <a:gd name="T8" fmla="*/ 1 w 22"/>
                  <a:gd name="T9" fmla="*/ 10 h 92"/>
                  <a:gd name="T10" fmla="*/ 0 w 22"/>
                  <a:gd name="T11" fmla="*/ 19 h 92"/>
                  <a:gd name="T12" fmla="*/ 0 w 22"/>
                  <a:gd name="T13" fmla="*/ 28 h 92"/>
                  <a:gd name="T14" fmla="*/ 0 w 22"/>
                  <a:gd name="T15" fmla="*/ 36 h 92"/>
                  <a:gd name="T16" fmla="*/ 0 w 22"/>
                  <a:gd name="T17" fmla="*/ 45 h 92"/>
                  <a:gd name="T18" fmla="*/ 0 w 22"/>
                  <a:gd name="T19" fmla="*/ 54 h 92"/>
                  <a:gd name="T20" fmla="*/ 0 w 22"/>
                  <a:gd name="T21" fmla="*/ 62 h 92"/>
                  <a:gd name="T22" fmla="*/ 0 w 22"/>
                  <a:gd name="T23" fmla="*/ 71 h 92"/>
                  <a:gd name="T24" fmla="*/ 0 w 22"/>
                  <a:gd name="T25" fmla="*/ 81 h 92"/>
                  <a:gd name="T26" fmla="*/ 2 w 22"/>
                  <a:gd name="T27" fmla="*/ 88 h 92"/>
                  <a:gd name="T28" fmla="*/ 9 w 22"/>
                  <a:gd name="T29" fmla="*/ 92 h 92"/>
                  <a:gd name="T30" fmla="*/ 15 w 22"/>
                  <a:gd name="T31" fmla="*/ 88 h 92"/>
                  <a:gd name="T32" fmla="*/ 18 w 22"/>
                  <a:gd name="T33" fmla="*/ 81 h 92"/>
                  <a:gd name="T34" fmla="*/ 18 w 22"/>
                  <a:gd name="T35" fmla="*/ 71 h 92"/>
                  <a:gd name="T36" fmla="*/ 18 w 22"/>
                  <a:gd name="T37" fmla="*/ 62 h 92"/>
                  <a:gd name="T38" fmla="*/ 18 w 22"/>
                  <a:gd name="T39" fmla="*/ 54 h 92"/>
                  <a:gd name="T40" fmla="*/ 20 w 22"/>
                  <a:gd name="T41" fmla="*/ 45 h 92"/>
                  <a:gd name="T42" fmla="*/ 20 w 22"/>
                  <a:gd name="T43" fmla="*/ 36 h 92"/>
                  <a:gd name="T44" fmla="*/ 21 w 22"/>
                  <a:gd name="T45" fmla="*/ 28 h 92"/>
                  <a:gd name="T46" fmla="*/ 21 w 22"/>
                  <a:gd name="T47" fmla="*/ 19 h 92"/>
                  <a:gd name="T48" fmla="*/ 22 w 22"/>
                  <a:gd name="T49" fmla="*/ 1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92">
                    <a:moveTo>
                      <a:pt x="22" y="10"/>
                    </a:moveTo>
                    <a:lnTo>
                      <a:pt x="18" y="3"/>
                    </a:lnTo>
                    <a:lnTo>
                      <a:pt x="11" y="0"/>
                    </a:lnTo>
                    <a:lnTo>
                      <a:pt x="4" y="3"/>
                    </a:lnTo>
                    <a:lnTo>
                      <a:pt x="1" y="10"/>
                    </a:lnTo>
                    <a:lnTo>
                      <a:pt x="0" y="19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5"/>
                    </a:lnTo>
                    <a:lnTo>
                      <a:pt x="0" y="54"/>
                    </a:lnTo>
                    <a:lnTo>
                      <a:pt x="0" y="62"/>
                    </a:lnTo>
                    <a:lnTo>
                      <a:pt x="0" y="71"/>
                    </a:lnTo>
                    <a:lnTo>
                      <a:pt x="0" y="81"/>
                    </a:lnTo>
                    <a:lnTo>
                      <a:pt x="2" y="88"/>
                    </a:lnTo>
                    <a:lnTo>
                      <a:pt x="9" y="92"/>
                    </a:lnTo>
                    <a:lnTo>
                      <a:pt x="15" y="88"/>
                    </a:lnTo>
                    <a:lnTo>
                      <a:pt x="18" y="81"/>
                    </a:lnTo>
                    <a:lnTo>
                      <a:pt x="18" y="71"/>
                    </a:lnTo>
                    <a:lnTo>
                      <a:pt x="18" y="62"/>
                    </a:lnTo>
                    <a:lnTo>
                      <a:pt x="18" y="54"/>
                    </a:lnTo>
                    <a:lnTo>
                      <a:pt x="20" y="45"/>
                    </a:lnTo>
                    <a:lnTo>
                      <a:pt x="20" y="36"/>
                    </a:lnTo>
                    <a:lnTo>
                      <a:pt x="21" y="28"/>
                    </a:lnTo>
                    <a:lnTo>
                      <a:pt x="21" y="19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5" name="Freeform 523"/>
              <p:cNvSpPr>
                <a:spLocks/>
              </p:cNvSpPr>
              <p:nvPr/>
            </p:nvSpPr>
            <p:spPr bwMode="auto">
              <a:xfrm>
                <a:off x="656" y="1481"/>
                <a:ext cx="8" cy="59"/>
              </a:xfrm>
              <a:custGeom>
                <a:avLst/>
                <a:gdLst>
                  <a:gd name="T0" fmla="*/ 35 w 41"/>
                  <a:gd name="T1" fmla="*/ 41 h 291"/>
                  <a:gd name="T2" fmla="*/ 39 w 41"/>
                  <a:gd name="T3" fmla="*/ 31 h 291"/>
                  <a:gd name="T4" fmla="*/ 39 w 41"/>
                  <a:gd name="T5" fmla="*/ 17 h 291"/>
                  <a:gd name="T6" fmla="*/ 33 w 41"/>
                  <a:gd name="T7" fmla="*/ 6 h 291"/>
                  <a:gd name="T8" fmla="*/ 18 w 41"/>
                  <a:gd name="T9" fmla="*/ 0 h 291"/>
                  <a:gd name="T10" fmla="*/ 5 w 41"/>
                  <a:gd name="T11" fmla="*/ 5 h 291"/>
                  <a:gd name="T12" fmla="*/ 0 w 41"/>
                  <a:gd name="T13" fmla="*/ 20 h 291"/>
                  <a:gd name="T14" fmla="*/ 1 w 41"/>
                  <a:gd name="T15" fmla="*/ 33 h 291"/>
                  <a:gd name="T16" fmla="*/ 5 w 41"/>
                  <a:gd name="T17" fmla="*/ 51 h 291"/>
                  <a:gd name="T18" fmla="*/ 5 w 41"/>
                  <a:gd name="T19" fmla="*/ 71 h 291"/>
                  <a:gd name="T20" fmla="*/ 5 w 41"/>
                  <a:gd name="T21" fmla="*/ 90 h 291"/>
                  <a:gd name="T22" fmla="*/ 5 w 41"/>
                  <a:gd name="T23" fmla="*/ 110 h 291"/>
                  <a:gd name="T24" fmla="*/ 2 w 41"/>
                  <a:gd name="T25" fmla="*/ 125 h 291"/>
                  <a:gd name="T26" fmla="*/ 1 w 41"/>
                  <a:gd name="T27" fmla="*/ 144 h 291"/>
                  <a:gd name="T28" fmla="*/ 1 w 41"/>
                  <a:gd name="T29" fmla="*/ 165 h 291"/>
                  <a:gd name="T30" fmla="*/ 4 w 41"/>
                  <a:gd name="T31" fmla="*/ 183 h 291"/>
                  <a:gd name="T32" fmla="*/ 6 w 41"/>
                  <a:gd name="T33" fmla="*/ 202 h 291"/>
                  <a:gd name="T34" fmla="*/ 6 w 41"/>
                  <a:gd name="T35" fmla="*/ 224 h 291"/>
                  <a:gd name="T36" fmla="*/ 7 w 41"/>
                  <a:gd name="T37" fmla="*/ 248 h 291"/>
                  <a:gd name="T38" fmla="*/ 9 w 41"/>
                  <a:gd name="T39" fmla="*/ 270 h 291"/>
                  <a:gd name="T40" fmla="*/ 12 w 41"/>
                  <a:gd name="T41" fmla="*/ 289 h 291"/>
                  <a:gd name="T42" fmla="*/ 26 w 41"/>
                  <a:gd name="T43" fmla="*/ 289 h 291"/>
                  <a:gd name="T44" fmla="*/ 28 w 41"/>
                  <a:gd name="T45" fmla="*/ 262 h 291"/>
                  <a:gd name="T46" fmla="*/ 26 w 41"/>
                  <a:gd name="T47" fmla="*/ 224 h 291"/>
                  <a:gd name="T48" fmla="*/ 25 w 41"/>
                  <a:gd name="T49" fmla="*/ 187 h 291"/>
                  <a:gd name="T50" fmla="*/ 23 w 41"/>
                  <a:gd name="T51" fmla="*/ 150 h 291"/>
                  <a:gd name="T52" fmla="*/ 25 w 41"/>
                  <a:gd name="T53" fmla="*/ 124 h 291"/>
                  <a:gd name="T54" fmla="*/ 26 w 41"/>
                  <a:gd name="T55" fmla="*/ 106 h 291"/>
                  <a:gd name="T56" fmla="*/ 26 w 41"/>
                  <a:gd name="T57" fmla="*/ 88 h 291"/>
                  <a:gd name="T58" fmla="*/ 26 w 41"/>
                  <a:gd name="T59" fmla="*/ 72 h 291"/>
                  <a:gd name="T60" fmla="*/ 26 w 41"/>
                  <a:gd name="T61" fmla="*/ 61 h 291"/>
                  <a:gd name="T62" fmla="*/ 26 w 41"/>
                  <a:gd name="T63" fmla="*/ 47 h 291"/>
                  <a:gd name="T64" fmla="*/ 28 w 41"/>
                  <a:gd name="T65" fmla="*/ 42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1" h="291">
                    <a:moveTo>
                      <a:pt x="31" y="43"/>
                    </a:moveTo>
                    <a:lnTo>
                      <a:pt x="35" y="41"/>
                    </a:lnTo>
                    <a:lnTo>
                      <a:pt x="39" y="37"/>
                    </a:lnTo>
                    <a:lnTo>
                      <a:pt x="39" y="31"/>
                    </a:lnTo>
                    <a:lnTo>
                      <a:pt x="41" y="25"/>
                    </a:lnTo>
                    <a:lnTo>
                      <a:pt x="39" y="17"/>
                    </a:lnTo>
                    <a:lnTo>
                      <a:pt x="37" y="11"/>
                    </a:lnTo>
                    <a:lnTo>
                      <a:pt x="33" y="6"/>
                    </a:lnTo>
                    <a:lnTo>
                      <a:pt x="30" y="4"/>
                    </a:lnTo>
                    <a:lnTo>
                      <a:pt x="18" y="0"/>
                    </a:lnTo>
                    <a:lnTo>
                      <a:pt x="11" y="2"/>
                    </a:lnTo>
                    <a:lnTo>
                      <a:pt x="5" y="5"/>
                    </a:lnTo>
                    <a:lnTo>
                      <a:pt x="2" y="12"/>
                    </a:lnTo>
                    <a:lnTo>
                      <a:pt x="0" y="20"/>
                    </a:lnTo>
                    <a:lnTo>
                      <a:pt x="0" y="27"/>
                    </a:lnTo>
                    <a:lnTo>
                      <a:pt x="1" y="33"/>
                    </a:lnTo>
                    <a:lnTo>
                      <a:pt x="6" y="41"/>
                    </a:lnTo>
                    <a:lnTo>
                      <a:pt x="5" y="51"/>
                    </a:lnTo>
                    <a:lnTo>
                      <a:pt x="5" y="61"/>
                    </a:lnTo>
                    <a:lnTo>
                      <a:pt x="5" y="71"/>
                    </a:lnTo>
                    <a:lnTo>
                      <a:pt x="5" y="80"/>
                    </a:lnTo>
                    <a:lnTo>
                      <a:pt x="5" y="90"/>
                    </a:lnTo>
                    <a:lnTo>
                      <a:pt x="5" y="100"/>
                    </a:lnTo>
                    <a:lnTo>
                      <a:pt x="5" y="110"/>
                    </a:lnTo>
                    <a:lnTo>
                      <a:pt x="6" y="121"/>
                    </a:lnTo>
                    <a:lnTo>
                      <a:pt x="2" y="125"/>
                    </a:lnTo>
                    <a:lnTo>
                      <a:pt x="1" y="134"/>
                    </a:lnTo>
                    <a:lnTo>
                      <a:pt x="1" y="144"/>
                    </a:lnTo>
                    <a:lnTo>
                      <a:pt x="1" y="155"/>
                    </a:lnTo>
                    <a:lnTo>
                      <a:pt x="1" y="165"/>
                    </a:lnTo>
                    <a:lnTo>
                      <a:pt x="2" y="175"/>
                    </a:lnTo>
                    <a:lnTo>
                      <a:pt x="4" y="183"/>
                    </a:lnTo>
                    <a:lnTo>
                      <a:pt x="6" y="191"/>
                    </a:lnTo>
                    <a:lnTo>
                      <a:pt x="6" y="202"/>
                    </a:lnTo>
                    <a:lnTo>
                      <a:pt x="6" y="213"/>
                    </a:lnTo>
                    <a:lnTo>
                      <a:pt x="6" y="224"/>
                    </a:lnTo>
                    <a:lnTo>
                      <a:pt x="7" y="236"/>
                    </a:lnTo>
                    <a:lnTo>
                      <a:pt x="7" y="248"/>
                    </a:lnTo>
                    <a:lnTo>
                      <a:pt x="9" y="259"/>
                    </a:lnTo>
                    <a:lnTo>
                      <a:pt x="9" y="270"/>
                    </a:lnTo>
                    <a:lnTo>
                      <a:pt x="10" y="282"/>
                    </a:lnTo>
                    <a:lnTo>
                      <a:pt x="12" y="289"/>
                    </a:lnTo>
                    <a:lnTo>
                      <a:pt x="20" y="291"/>
                    </a:lnTo>
                    <a:lnTo>
                      <a:pt x="26" y="289"/>
                    </a:lnTo>
                    <a:lnTo>
                      <a:pt x="30" y="282"/>
                    </a:lnTo>
                    <a:lnTo>
                      <a:pt x="28" y="262"/>
                    </a:lnTo>
                    <a:lnTo>
                      <a:pt x="27" y="243"/>
                    </a:lnTo>
                    <a:lnTo>
                      <a:pt x="26" y="224"/>
                    </a:lnTo>
                    <a:lnTo>
                      <a:pt x="26" y="206"/>
                    </a:lnTo>
                    <a:lnTo>
                      <a:pt x="25" y="187"/>
                    </a:lnTo>
                    <a:lnTo>
                      <a:pt x="23" y="168"/>
                    </a:lnTo>
                    <a:lnTo>
                      <a:pt x="23" y="150"/>
                    </a:lnTo>
                    <a:lnTo>
                      <a:pt x="23" y="132"/>
                    </a:lnTo>
                    <a:lnTo>
                      <a:pt x="25" y="124"/>
                    </a:lnTo>
                    <a:lnTo>
                      <a:pt x="26" y="116"/>
                    </a:lnTo>
                    <a:lnTo>
                      <a:pt x="26" y="106"/>
                    </a:lnTo>
                    <a:lnTo>
                      <a:pt x="27" y="98"/>
                    </a:lnTo>
                    <a:lnTo>
                      <a:pt x="26" y="88"/>
                    </a:lnTo>
                    <a:lnTo>
                      <a:pt x="26" y="79"/>
                    </a:lnTo>
                    <a:lnTo>
                      <a:pt x="26" y="72"/>
                    </a:lnTo>
                    <a:lnTo>
                      <a:pt x="26" y="67"/>
                    </a:lnTo>
                    <a:lnTo>
                      <a:pt x="26" y="61"/>
                    </a:lnTo>
                    <a:lnTo>
                      <a:pt x="26" y="54"/>
                    </a:lnTo>
                    <a:lnTo>
                      <a:pt x="26" y="47"/>
                    </a:lnTo>
                    <a:lnTo>
                      <a:pt x="27" y="41"/>
                    </a:lnTo>
                    <a:lnTo>
                      <a:pt x="28" y="42"/>
                    </a:lnTo>
                    <a:lnTo>
                      <a:pt x="31" y="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6" name="Freeform 524"/>
              <p:cNvSpPr>
                <a:spLocks/>
              </p:cNvSpPr>
              <p:nvPr/>
            </p:nvSpPr>
            <p:spPr bwMode="auto">
              <a:xfrm>
                <a:off x="646" y="1501"/>
                <a:ext cx="30" cy="7"/>
              </a:xfrm>
              <a:custGeom>
                <a:avLst/>
                <a:gdLst>
                  <a:gd name="T0" fmla="*/ 11 w 153"/>
                  <a:gd name="T1" fmla="*/ 33 h 33"/>
                  <a:gd name="T2" fmla="*/ 18 w 153"/>
                  <a:gd name="T3" fmla="*/ 31 h 33"/>
                  <a:gd name="T4" fmla="*/ 28 w 153"/>
                  <a:gd name="T5" fmla="*/ 30 h 33"/>
                  <a:gd name="T6" fmla="*/ 37 w 153"/>
                  <a:gd name="T7" fmla="*/ 26 h 33"/>
                  <a:gd name="T8" fmla="*/ 45 w 153"/>
                  <a:gd name="T9" fmla="*/ 22 h 33"/>
                  <a:gd name="T10" fmla="*/ 56 w 153"/>
                  <a:gd name="T11" fmla="*/ 22 h 33"/>
                  <a:gd name="T12" fmla="*/ 70 w 153"/>
                  <a:gd name="T13" fmla="*/ 24 h 33"/>
                  <a:gd name="T14" fmla="*/ 76 w 153"/>
                  <a:gd name="T15" fmla="*/ 22 h 33"/>
                  <a:gd name="T16" fmla="*/ 83 w 153"/>
                  <a:gd name="T17" fmla="*/ 22 h 33"/>
                  <a:gd name="T18" fmla="*/ 89 w 153"/>
                  <a:gd name="T19" fmla="*/ 21 h 33"/>
                  <a:gd name="T20" fmla="*/ 96 w 153"/>
                  <a:gd name="T21" fmla="*/ 21 h 33"/>
                  <a:gd name="T22" fmla="*/ 99 w 153"/>
                  <a:gd name="T23" fmla="*/ 21 h 33"/>
                  <a:gd name="T24" fmla="*/ 108 w 153"/>
                  <a:gd name="T25" fmla="*/ 22 h 33"/>
                  <a:gd name="T26" fmla="*/ 117 w 153"/>
                  <a:gd name="T27" fmla="*/ 22 h 33"/>
                  <a:gd name="T28" fmla="*/ 128 w 153"/>
                  <a:gd name="T29" fmla="*/ 25 h 33"/>
                  <a:gd name="T30" fmla="*/ 138 w 153"/>
                  <a:gd name="T31" fmla="*/ 24 h 33"/>
                  <a:gd name="T32" fmla="*/ 146 w 153"/>
                  <a:gd name="T33" fmla="*/ 22 h 33"/>
                  <a:gd name="T34" fmla="*/ 151 w 153"/>
                  <a:gd name="T35" fmla="*/ 19 h 33"/>
                  <a:gd name="T36" fmla="*/ 153 w 153"/>
                  <a:gd name="T37" fmla="*/ 14 h 33"/>
                  <a:gd name="T38" fmla="*/ 148 w 153"/>
                  <a:gd name="T39" fmla="*/ 7 h 33"/>
                  <a:gd name="T40" fmla="*/ 142 w 153"/>
                  <a:gd name="T41" fmla="*/ 4 h 33"/>
                  <a:gd name="T42" fmla="*/ 132 w 153"/>
                  <a:gd name="T43" fmla="*/ 0 h 33"/>
                  <a:gd name="T44" fmla="*/ 122 w 153"/>
                  <a:gd name="T45" fmla="*/ 0 h 33"/>
                  <a:gd name="T46" fmla="*/ 109 w 153"/>
                  <a:gd name="T47" fmla="*/ 0 h 33"/>
                  <a:gd name="T48" fmla="*/ 98 w 153"/>
                  <a:gd name="T49" fmla="*/ 0 h 33"/>
                  <a:gd name="T50" fmla="*/ 88 w 153"/>
                  <a:gd name="T51" fmla="*/ 1 h 33"/>
                  <a:gd name="T52" fmla="*/ 83 w 153"/>
                  <a:gd name="T53" fmla="*/ 3 h 33"/>
                  <a:gd name="T54" fmla="*/ 76 w 153"/>
                  <a:gd name="T55" fmla="*/ 3 h 33"/>
                  <a:gd name="T56" fmla="*/ 66 w 153"/>
                  <a:gd name="T57" fmla="*/ 3 h 33"/>
                  <a:gd name="T58" fmla="*/ 52 w 153"/>
                  <a:gd name="T59" fmla="*/ 3 h 33"/>
                  <a:gd name="T60" fmla="*/ 39 w 153"/>
                  <a:gd name="T61" fmla="*/ 5 h 33"/>
                  <a:gd name="T62" fmla="*/ 24 w 153"/>
                  <a:gd name="T63" fmla="*/ 6 h 33"/>
                  <a:gd name="T64" fmla="*/ 11 w 153"/>
                  <a:gd name="T65" fmla="*/ 10 h 33"/>
                  <a:gd name="T66" fmla="*/ 3 w 153"/>
                  <a:gd name="T67" fmla="*/ 14 h 33"/>
                  <a:gd name="T68" fmla="*/ 0 w 153"/>
                  <a:gd name="T69" fmla="*/ 22 h 33"/>
                  <a:gd name="T70" fmla="*/ 3 w 153"/>
                  <a:gd name="T71" fmla="*/ 30 h 33"/>
                  <a:gd name="T72" fmla="*/ 11 w 153"/>
                  <a:gd name="T73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3" h="33">
                    <a:moveTo>
                      <a:pt x="11" y="33"/>
                    </a:moveTo>
                    <a:lnTo>
                      <a:pt x="18" y="31"/>
                    </a:lnTo>
                    <a:lnTo>
                      <a:pt x="28" y="30"/>
                    </a:lnTo>
                    <a:lnTo>
                      <a:pt x="37" y="26"/>
                    </a:lnTo>
                    <a:lnTo>
                      <a:pt x="45" y="22"/>
                    </a:lnTo>
                    <a:lnTo>
                      <a:pt x="56" y="22"/>
                    </a:lnTo>
                    <a:lnTo>
                      <a:pt x="70" y="24"/>
                    </a:lnTo>
                    <a:lnTo>
                      <a:pt x="76" y="22"/>
                    </a:lnTo>
                    <a:lnTo>
                      <a:pt x="83" y="22"/>
                    </a:lnTo>
                    <a:lnTo>
                      <a:pt x="89" y="21"/>
                    </a:lnTo>
                    <a:lnTo>
                      <a:pt x="96" y="21"/>
                    </a:lnTo>
                    <a:lnTo>
                      <a:pt x="99" y="21"/>
                    </a:lnTo>
                    <a:lnTo>
                      <a:pt x="108" y="22"/>
                    </a:lnTo>
                    <a:lnTo>
                      <a:pt x="117" y="22"/>
                    </a:lnTo>
                    <a:lnTo>
                      <a:pt x="128" y="25"/>
                    </a:lnTo>
                    <a:lnTo>
                      <a:pt x="138" y="24"/>
                    </a:lnTo>
                    <a:lnTo>
                      <a:pt x="146" y="22"/>
                    </a:lnTo>
                    <a:lnTo>
                      <a:pt x="151" y="19"/>
                    </a:lnTo>
                    <a:lnTo>
                      <a:pt x="153" y="14"/>
                    </a:lnTo>
                    <a:lnTo>
                      <a:pt x="148" y="7"/>
                    </a:lnTo>
                    <a:lnTo>
                      <a:pt x="142" y="4"/>
                    </a:lnTo>
                    <a:lnTo>
                      <a:pt x="132" y="0"/>
                    </a:lnTo>
                    <a:lnTo>
                      <a:pt x="122" y="0"/>
                    </a:lnTo>
                    <a:lnTo>
                      <a:pt x="109" y="0"/>
                    </a:lnTo>
                    <a:lnTo>
                      <a:pt x="98" y="0"/>
                    </a:lnTo>
                    <a:lnTo>
                      <a:pt x="88" y="1"/>
                    </a:lnTo>
                    <a:lnTo>
                      <a:pt x="83" y="3"/>
                    </a:lnTo>
                    <a:lnTo>
                      <a:pt x="76" y="3"/>
                    </a:lnTo>
                    <a:lnTo>
                      <a:pt x="66" y="3"/>
                    </a:lnTo>
                    <a:lnTo>
                      <a:pt x="52" y="3"/>
                    </a:lnTo>
                    <a:lnTo>
                      <a:pt x="39" y="5"/>
                    </a:lnTo>
                    <a:lnTo>
                      <a:pt x="24" y="6"/>
                    </a:lnTo>
                    <a:lnTo>
                      <a:pt x="11" y="10"/>
                    </a:lnTo>
                    <a:lnTo>
                      <a:pt x="3" y="14"/>
                    </a:lnTo>
                    <a:lnTo>
                      <a:pt x="0" y="22"/>
                    </a:lnTo>
                    <a:lnTo>
                      <a:pt x="3" y="30"/>
                    </a:lnTo>
                    <a:lnTo>
                      <a:pt x="11" y="3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7" name="Freeform 525"/>
              <p:cNvSpPr>
                <a:spLocks/>
              </p:cNvSpPr>
              <p:nvPr/>
            </p:nvSpPr>
            <p:spPr bwMode="auto">
              <a:xfrm>
                <a:off x="662" y="1504"/>
                <a:ext cx="7" cy="17"/>
              </a:xfrm>
              <a:custGeom>
                <a:avLst/>
                <a:gdLst>
                  <a:gd name="T0" fmla="*/ 0 w 33"/>
                  <a:gd name="T1" fmla="*/ 83 h 83"/>
                  <a:gd name="T2" fmla="*/ 0 w 33"/>
                  <a:gd name="T3" fmla="*/ 83 h 83"/>
                  <a:gd name="T4" fmla="*/ 2 w 33"/>
                  <a:gd name="T5" fmla="*/ 80 h 83"/>
                  <a:gd name="T6" fmla="*/ 0 w 33"/>
                  <a:gd name="T7" fmla="*/ 80 h 83"/>
                  <a:gd name="T8" fmla="*/ 0 w 33"/>
                  <a:gd name="T9" fmla="*/ 83 h 83"/>
                  <a:gd name="T10" fmla="*/ 0 w 33"/>
                  <a:gd name="T11" fmla="*/ 44 h 83"/>
                  <a:gd name="T12" fmla="*/ 2 w 33"/>
                  <a:gd name="T13" fmla="*/ 38 h 83"/>
                  <a:gd name="T14" fmla="*/ 0 w 33"/>
                  <a:gd name="T15" fmla="*/ 44 h 83"/>
                  <a:gd name="T16" fmla="*/ 0 w 33"/>
                  <a:gd name="T17" fmla="*/ 6 h 83"/>
                  <a:gd name="T18" fmla="*/ 9 w 33"/>
                  <a:gd name="T19" fmla="*/ 0 h 83"/>
                  <a:gd name="T20" fmla="*/ 20 w 33"/>
                  <a:gd name="T21" fmla="*/ 0 h 83"/>
                  <a:gd name="T22" fmla="*/ 28 w 33"/>
                  <a:gd name="T23" fmla="*/ 2 h 83"/>
                  <a:gd name="T24" fmla="*/ 33 w 33"/>
                  <a:gd name="T25" fmla="*/ 10 h 83"/>
                  <a:gd name="T26" fmla="*/ 29 w 33"/>
                  <a:gd name="T27" fmla="*/ 16 h 83"/>
                  <a:gd name="T28" fmla="*/ 21 w 33"/>
                  <a:gd name="T29" fmla="*/ 20 h 83"/>
                  <a:gd name="T30" fmla="*/ 14 w 33"/>
                  <a:gd name="T31" fmla="*/ 21 h 83"/>
                  <a:gd name="T32" fmla="*/ 11 w 33"/>
                  <a:gd name="T33" fmla="*/ 27 h 83"/>
                  <a:gd name="T34" fmla="*/ 9 w 33"/>
                  <a:gd name="T35" fmla="*/ 36 h 83"/>
                  <a:gd name="T36" fmla="*/ 9 w 33"/>
                  <a:gd name="T37" fmla="*/ 47 h 83"/>
                  <a:gd name="T38" fmla="*/ 8 w 33"/>
                  <a:gd name="T39" fmla="*/ 57 h 83"/>
                  <a:gd name="T40" fmla="*/ 6 w 33"/>
                  <a:gd name="T41" fmla="*/ 67 h 83"/>
                  <a:gd name="T42" fmla="*/ 4 w 33"/>
                  <a:gd name="T43" fmla="*/ 75 h 83"/>
                  <a:gd name="T44" fmla="*/ 0 w 33"/>
                  <a:gd name="T45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" h="83">
                    <a:moveTo>
                      <a:pt x="0" y="83"/>
                    </a:moveTo>
                    <a:lnTo>
                      <a:pt x="0" y="83"/>
                    </a:lnTo>
                    <a:lnTo>
                      <a:pt x="2" y="80"/>
                    </a:lnTo>
                    <a:lnTo>
                      <a:pt x="0" y="80"/>
                    </a:lnTo>
                    <a:lnTo>
                      <a:pt x="0" y="83"/>
                    </a:lnTo>
                    <a:lnTo>
                      <a:pt x="0" y="44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6"/>
                    </a:lnTo>
                    <a:lnTo>
                      <a:pt x="9" y="0"/>
                    </a:lnTo>
                    <a:lnTo>
                      <a:pt x="20" y="0"/>
                    </a:lnTo>
                    <a:lnTo>
                      <a:pt x="28" y="2"/>
                    </a:lnTo>
                    <a:lnTo>
                      <a:pt x="33" y="10"/>
                    </a:lnTo>
                    <a:lnTo>
                      <a:pt x="29" y="16"/>
                    </a:lnTo>
                    <a:lnTo>
                      <a:pt x="21" y="20"/>
                    </a:lnTo>
                    <a:lnTo>
                      <a:pt x="14" y="21"/>
                    </a:lnTo>
                    <a:lnTo>
                      <a:pt x="11" y="27"/>
                    </a:lnTo>
                    <a:lnTo>
                      <a:pt x="9" y="36"/>
                    </a:lnTo>
                    <a:lnTo>
                      <a:pt x="9" y="47"/>
                    </a:lnTo>
                    <a:lnTo>
                      <a:pt x="8" y="57"/>
                    </a:lnTo>
                    <a:lnTo>
                      <a:pt x="6" y="67"/>
                    </a:lnTo>
                    <a:lnTo>
                      <a:pt x="4" y="75"/>
                    </a:lnTo>
                    <a:lnTo>
                      <a:pt x="0" y="8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8" name="Freeform 526"/>
              <p:cNvSpPr>
                <a:spLocks noEditPoints="1"/>
              </p:cNvSpPr>
              <p:nvPr/>
            </p:nvSpPr>
            <p:spPr bwMode="auto">
              <a:xfrm>
                <a:off x="662" y="1505"/>
                <a:ext cx="1" cy="16"/>
              </a:xfrm>
              <a:custGeom>
                <a:avLst/>
                <a:gdLst>
                  <a:gd name="T0" fmla="*/ 1 h 77"/>
                  <a:gd name="T1" fmla="*/ 0 h 77"/>
                  <a:gd name="T2" fmla="*/ 38 h 77"/>
                  <a:gd name="T3" fmla="*/ 45 h 77"/>
                  <a:gd name="T4" fmla="*/ 1 h 77"/>
                  <a:gd name="T5" fmla="*/ 45 h 77"/>
                  <a:gd name="T6" fmla="*/ 77 h 77"/>
                  <a:gd name="T7" fmla="*/ 38 h 77"/>
                  <a:gd name="T8" fmla="*/ 45 h 77"/>
                  <a:gd name="T9" fmla="*/ 77 h 77"/>
                  <a:gd name="T10" fmla="*/ 77 h 77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</a:cxnLst>
                <a:rect l="0" t="0" r="r" b="b"/>
                <a:pathLst>
                  <a:path h="77">
                    <a:moveTo>
                      <a:pt x="0" y="1"/>
                    </a:moveTo>
                    <a:lnTo>
                      <a:pt x="0" y="0"/>
                    </a:lnTo>
                    <a:lnTo>
                      <a:pt x="0" y="38"/>
                    </a:lnTo>
                    <a:lnTo>
                      <a:pt x="0" y="45"/>
                    </a:lnTo>
                    <a:lnTo>
                      <a:pt x="0" y="1"/>
                    </a:lnTo>
                    <a:close/>
                    <a:moveTo>
                      <a:pt x="0" y="45"/>
                    </a:moveTo>
                    <a:lnTo>
                      <a:pt x="0" y="77"/>
                    </a:lnTo>
                    <a:lnTo>
                      <a:pt x="0" y="38"/>
                    </a:lnTo>
                    <a:lnTo>
                      <a:pt x="0" y="45"/>
                    </a:lnTo>
                    <a:close/>
                    <a:moveTo>
                      <a:pt x="0" y="77"/>
                    </a:move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59" name="Freeform 527"/>
              <p:cNvSpPr>
                <a:spLocks noEditPoints="1"/>
              </p:cNvSpPr>
              <p:nvPr/>
            </p:nvSpPr>
            <p:spPr bwMode="auto">
              <a:xfrm>
                <a:off x="662" y="1506"/>
                <a:ext cx="1" cy="15"/>
              </a:xfrm>
              <a:custGeom>
                <a:avLst/>
                <a:gdLst>
                  <a:gd name="T0" fmla="*/ 0 w 2"/>
                  <a:gd name="T1" fmla="*/ 45 h 76"/>
                  <a:gd name="T2" fmla="*/ 2 w 2"/>
                  <a:gd name="T3" fmla="*/ 45 h 76"/>
                  <a:gd name="T4" fmla="*/ 0 w 2"/>
                  <a:gd name="T5" fmla="*/ 45 h 76"/>
                  <a:gd name="T6" fmla="*/ 0 w 2"/>
                  <a:gd name="T7" fmla="*/ 0 h 76"/>
                  <a:gd name="T8" fmla="*/ 1 w 2"/>
                  <a:gd name="T9" fmla="*/ 0 h 76"/>
                  <a:gd name="T10" fmla="*/ 2 w 2"/>
                  <a:gd name="T11" fmla="*/ 0 h 76"/>
                  <a:gd name="T12" fmla="*/ 2 w 2"/>
                  <a:gd name="T13" fmla="*/ 44 h 76"/>
                  <a:gd name="T14" fmla="*/ 2 w 2"/>
                  <a:gd name="T15" fmla="*/ 45 h 76"/>
                  <a:gd name="T16" fmla="*/ 2 w 2"/>
                  <a:gd name="T17" fmla="*/ 44 h 76"/>
                  <a:gd name="T18" fmla="*/ 2 w 2"/>
                  <a:gd name="T19" fmla="*/ 76 h 76"/>
                  <a:gd name="T20" fmla="*/ 1 w 2"/>
                  <a:gd name="T21" fmla="*/ 76 h 76"/>
                  <a:gd name="T22" fmla="*/ 0 w 2"/>
                  <a:gd name="T23" fmla="*/ 76 h 76"/>
                  <a:gd name="T24" fmla="*/ 0 w 2"/>
                  <a:gd name="T25" fmla="*/ 45 h 76"/>
                  <a:gd name="T26" fmla="*/ 2 w 2"/>
                  <a:gd name="T27" fmla="*/ 76 h 76"/>
                  <a:gd name="T28" fmla="*/ 0 w 2"/>
                  <a:gd name="T29" fmla="*/ 76 h 76"/>
                  <a:gd name="T30" fmla="*/ 1 w 2"/>
                  <a:gd name="T31" fmla="*/ 76 h 76"/>
                  <a:gd name="T32" fmla="*/ 2 w 2"/>
                  <a:gd name="T3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" h="76">
                    <a:moveTo>
                      <a:pt x="0" y="45"/>
                    </a:moveTo>
                    <a:lnTo>
                      <a:pt x="2" y="45"/>
                    </a:lnTo>
                    <a:lnTo>
                      <a:pt x="0" y="45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2" y="0"/>
                    </a:lnTo>
                    <a:lnTo>
                      <a:pt x="2" y="44"/>
                    </a:lnTo>
                    <a:lnTo>
                      <a:pt x="2" y="45"/>
                    </a:lnTo>
                    <a:lnTo>
                      <a:pt x="2" y="44"/>
                    </a:lnTo>
                    <a:lnTo>
                      <a:pt x="2" y="76"/>
                    </a:lnTo>
                    <a:lnTo>
                      <a:pt x="1" y="76"/>
                    </a:lnTo>
                    <a:lnTo>
                      <a:pt x="0" y="76"/>
                    </a:lnTo>
                    <a:lnTo>
                      <a:pt x="0" y="45"/>
                    </a:lnTo>
                    <a:close/>
                    <a:moveTo>
                      <a:pt x="2" y="76"/>
                    </a:moveTo>
                    <a:lnTo>
                      <a:pt x="0" y="76"/>
                    </a:lnTo>
                    <a:lnTo>
                      <a:pt x="1" y="76"/>
                    </a:lnTo>
                    <a:lnTo>
                      <a:pt x="2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0" name="Freeform 528"/>
              <p:cNvSpPr>
                <a:spLocks/>
              </p:cNvSpPr>
              <p:nvPr/>
            </p:nvSpPr>
            <p:spPr bwMode="auto">
              <a:xfrm>
                <a:off x="658" y="1506"/>
                <a:ext cx="4" cy="15"/>
              </a:xfrm>
              <a:custGeom>
                <a:avLst/>
                <a:gdLst>
                  <a:gd name="T0" fmla="*/ 20 w 20"/>
                  <a:gd name="T1" fmla="*/ 45 h 78"/>
                  <a:gd name="T2" fmla="*/ 20 w 20"/>
                  <a:gd name="T3" fmla="*/ 45 h 78"/>
                  <a:gd name="T4" fmla="*/ 20 w 20"/>
                  <a:gd name="T5" fmla="*/ 76 h 78"/>
                  <a:gd name="T6" fmla="*/ 16 w 20"/>
                  <a:gd name="T7" fmla="*/ 77 h 78"/>
                  <a:gd name="T8" fmla="*/ 11 w 20"/>
                  <a:gd name="T9" fmla="*/ 78 h 78"/>
                  <a:gd name="T10" fmla="*/ 4 w 20"/>
                  <a:gd name="T11" fmla="*/ 76 h 78"/>
                  <a:gd name="T12" fmla="*/ 0 w 20"/>
                  <a:gd name="T13" fmla="*/ 71 h 78"/>
                  <a:gd name="T14" fmla="*/ 1 w 20"/>
                  <a:gd name="T15" fmla="*/ 65 h 78"/>
                  <a:gd name="T16" fmla="*/ 7 w 20"/>
                  <a:gd name="T17" fmla="*/ 61 h 78"/>
                  <a:gd name="T18" fmla="*/ 7 w 20"/>
                  <a:gd name="T19" fmla="*/ 57 h 78"/>
                  <a:gd name="T20" fmla="*/ 7 w 20"/>
                  <a:gd name="T21" fmla="*/ 51 h 78"/>
                  <a:gd name="T22" fmla="*/ 9 w 20"/>
                  <a:gd name="T23" fmla="*/ 42 h 78"/>
                  <a:gd name="T24" fmla="*/ 11 w 20"/>
                  <a:gd name="T25" fmla="*/ 35 h 78"/>
                  <a:gd name="T26" fmla="*/ 11 w 20"/>
                  <a:gd name="T27" fmla="*/ 26 h 78"/>
                  <a:gd name="T28" fmla="*/ 14 w 20"/>
                  <a:gd name="T29" fmla="*/ 19 h 78"/>
                  <a:gd name="T30" fmla="*/ 14 w 20"/>
                  <a:gd name="T31" fmla="*/ 13 h 78"/>
                  <a:gd name="T32" fmla="*/ 16 w 20"/>
                  <a:gd name="T33" fmla="*/ 11 h 78"/>
                  <a:gd name="T34" fmla="*/ 17 w 20"/>
                  <a:gd name="T35" fmla="*/ 5 h 78"/>
                  <a:gd name="T36" fmla="*/ 20 w 20"/>
                  <a:gd name="T37" fmla="*/ 0 h 78"/>
                  <a:gd name="T38" fmla="*/ 20 w 20"/>
                  <a:gd name="T39" fmla="*/ 4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" h="78">
                    <a:moveTo>
                      <a:pt x="20" y="45"/>
                    </a:moveTo>
                    <a:lnTo>
                      <a:pt x="20" y="45"/>
                    </a:lnTo>
                    <a:lnTo>
                      <a:pt x="20" y="76"/>
                    </a:lnTo>
                    <a:lnTo>
                      <a:pt x="16" y="77"/>
                    </a:lnTo>
                    <a:lnTo>
                      <a:pt x="11" y="78"/>
                    </a:lnTo>
                    <a:lnTo>
                      <a:pt x="4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7" y="61"/>
                    </a:lnTo>
                    <a:lnTo>
                      <a:pt x="7" y="57"/>
                    </a:lnTo>
                    <a:lnTo>
                      <a:pt x="7" y="51"/>
                    </a:lnTo>
                    <a:lnTo>
                      <a:pt x="9" y="42"/>
                    </a:lnTo>
                    <a:lnTo>
                      <a:pt x="11" y="35"/>
                    </a:lnTo>
                    <a:lnTo>
                      <a:pt x="11" y="26"/>
                    </a:lnTo>
                    <a:lnTo>
                      <a:pt x="14" y="19"/>
                    </a:lnTo>
                    <a:lnTo>
                      <a:pt x="14" y="13"/>
                    </a:lnTo>
                    <a:lnTo>
                      <a:pt x="16" y="11"/>
                    </a:lnTo>
                    <a:lnTo>
                      <a:pt x="17" y="5"/>
                    </a:lnTo>
                    <a:lnTo>
                      <a:pt x="20" y="0"/>
                    </a:lnTo>
                    <a:lnTo>
                      <a:pt x="20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1" name="Freeform 529"/>
              <p:cNvSpPr>
                <a:spLocks/>
              </p:cNvSpPr>
              <p:nvPr/>
            </p:nvSpPr>
            <p:spPr bwMode="auto">
              <a:xfrm>
                <a:off x="659" y="1504"/>
                <a:ext cx="5" cy="4"/>
              </a:xfrm>
              <a:custGeom>
                <a:avLst/>
                <a:gdLst>
                  <a:gd name="T0" fmla="*/ 14 w 25"/>
                  <a:gd name="T1" fmla="*/ 20 h 20"/>
                  <a:gd name="T2" fmla="*/ 21 w 25"/>
                  <a:gd name="T3" fmla="*/ 16 h 20"/>
                  <a:gd name="T4" fmla="*/ 25 w 25"/>
                  <a:gd name="T5" fmla="*/ 10 h 20"/>
                  <a:gd name="T6" fmla="*/ 21 w 25"/>
                  <a:gd name="T7" fmla="*/ 2 h 20"/>
                  <a:gd name="T8" fmla="*/ 14 w 25"/>
                  <a:gd name="T9" fmla="*/ 0 h 20"/>
                  <a:gd name="T10" fmla="*/ 3 w 25"/>
                  <a:gd name="T11" fmla="*/ 2 h 20"/>
                  <a:gd name="T12" fmla="*/ 0 w 25"/>
                  <a:gd name="T13" fmla="*/ 10 h 20"/>
                  <a:gd name="T14" fmla="*/ 4 w 25"/>
                  <a:gd name="T15" fmla="*/ 16 h 20"/>
                  <a:gd name="T16" fmla="*/ 14 w 25"/>
                  <a:gd name="T17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0">
                    <a:moveTo>
                      <a:pt x="14" y="20"/>
                    </a:moveTo>
                    <a:lnTo>
                      <a:pt x="21" y="16"/>
                    </a:lnTo>
                    <a:lnTo>
                      <a:pt x="25" y="10"/>
                    </a:lnTo>
                    <a:lnTo>
                      <a:pt x="21" y="2"/>
                    </a:lnTo>
                    <a:lnTo>
                      <a:pt x="14" y="0"/>
                    </a:lnTo>
                    <a:lnTo>
                      <a:pt x="3" y="2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2" name="Freeform 530"/>
              <p:cNvSpPr>
                <a:spLocks/>
              </p:cNvSpPr>
              <p:nvPr/>
            </p:nvSpPr>
            <p:spPr bwMode="auto">
              <a:xfrm>
                <a:off x="669" y="1502"/>
                <a:ext cx="9" cy="5"/>
              </a:xfrm>
              <a:custGeom>
                <a:avLst/>
                <a:gdLst>
                  <a:gd name="T0" fmla="*/ 15 w 43"/>
                  <a:gd name="T1" fmla="*/ 0 h 23"/>
                  <a:gd name="T2" fmla="*/ 6 w 43"/>
                  <a:gd name="T3" fmla="*/ 0 h 23"/>
                  <a:gd name="T4" fmla="*/ 1 w 43"/>
                  <a:gd name="T5" fmla="*/ 6 h 23"/>
                  <a:gd name="T6" fmla="*/ 0 w 43"/>
                  <a:gd name="T7" fmla="*/ 14 h 23"/>
                  <a:gd name="T8" fmla="*/ 6 w 43"/>
                  <a:gd name="T9" fmla="*/ 20 h 23"/>
                  <a:gd name="T10" fmla="*/ 9 w 43"/>
                  <a:gd name="T11" fmla="*/ 20 h 23"/>
                  <a:gd name="T12" fmla="*/ 15 w 43"/>
                  <a:gd name="T13" fmla="*/ 21 h 23"/>
                  <a:gd name="T14" fmla="*/ 21 w 43"/>
                  <a:gd name="T15" fmla="*/ 21 h 23"/>
                  <a:gd name="T16" fmla="*/ 27 w 43"/>
                  <a:gd name="T17" fmla="*/ 23 h 23"/>
                  <a:gd name="T18" fmla="*/ 38 w 43"/>
                  <a:gd name="T19" fmla="*/ 20 h 23"/>
                  <a:gd name="T20" fmla="*/ 43 w 43"/>
                  <a:gd name="T21" fmla="*/ 13 h 23"/>
                  <a:gd name="T22" fmla="*/ 40 w 43"/>
                  <a:gd name="T23" fmla="*/ 4 h 23"/>
                  <a:gd name="T24" fmla="*/ 32 w 43"/>
                  <a:gd name="T25" fmla="*/ 3 h 23"/>
                  <a:gd name="T26" fmla="*/ 22 w 43"/>
                  <a:gd name="T27" fmla="*/ 1 h 23"/>
                  <a:gd name="T28" fmla="*/ 15 w 43"/>
                  <a:gd name="T2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23">
                    <a:moveTo>
                      <a:pt x="15" y="0"/>
                    </a:moveTo>
                    <a:lnTo>
                      <a:pt x="6" y="0"/>
                    </a:lnTo>
                    <a:lnTo>
                      <a:pt x="1" y="6"/>
                    </a:lnTo>
                    <a:lnTo>
                      <a:pt x="0" y="14"/>
                    </a:lnTo>
                    <a:lnTo>
                      <a:pt x="6" y="20"/>
                    </a:lnTo>
                    <a:lnTo>
                      <a:pt x="9" y="20"/>
                    </a:lnTo>
                    <a:lnTo>
                      <a:pt x="15" y="21"/>
                    </a:lnTo>
                    <a:lnTo>
                      <a:pt x="21" y="21"/>
                    </a:lnTo>
                    <a:lnTo>
                      <a:pt x="27" y="23"/>
                    </a:lnTo>
                    <a:lnTo>
                      <a:pt x="38" y="20"/>
                    </a:lnTo>
                    <a:lnTo>
                      <a:pt x="43" y="13"/>
                    </a:lnTo>
                    <a:lnTo>
                      <a:pt x="40" y="4"/>
                    </a:lnTo>
                    <a:lnTo>
                      <a:pt x="32" y="3"/>
                    </a:lnTo>
                    <a:lnTo>
                      <a:pt x="22" y="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3" name="Freeform 531"/>
              <p:cNvSpPr>
                <a:spLocks/>
              </p:cNvSpPr>
              <p:nvPr/>
            </p:nvSpPr>
            <p:spPr bwMode="auto">
              <a:xfrm>
                <a:off x="648" y="1503"/>
                <a:ext cx="12" cy="7"/>
              </a:xfrm>
              <a:custGeom>
                <a:avLst/>
                <a:gdLst>
                  <a:gd name="T0" fmla="*/ 50 w 59"/>
                  <a:gd name="T1" fmla="*/ 34 h 34"/>
                  <a:gd name="T2" fmla="*/ 57 w 59"/>
                  <a:gd name="T3" fmla="*/ 31 h 34"/>
                  <a:gd name="T4" fmla="*/ 59 w 59"/>
                  <a:gd name="T5" fmla="*/ 24 h 34"/>
                  <a:gd name="T6" fmla="*/ 56 w 59"/>
                  <a:gd name="T7" fmla="*/ 17 h 34"/>
                  <a:gd name="T8" fmla="*/ 54 w 59"/>
                  <a:gd name="T9" fmla="*/ 12 h 34"/>
                  <a:gd name="T10" fmla="*/ 49 w 59"/>
                  <a:gd name="T11" fmla="*/ 6 h 34"/>
                  <a:gd name="T12" fmla="*/ 43 w 59"/>
                  <a:gd name="T13" fmla="*/ 2 h 34"/>
                  <a:gd name="T14" fmla="*/ 34 w 59"/>
                  <a:gd name="T15" fmla="*/ 0 h 34"/>
                  <a:gd name="T16" fmla="*/ 25 w 59"/>
                  <a:gd name="T17" fmla="*/ 0 h 34"/>
                  <a:gd name="T18" fmla="*/ 15 w 59"/>
                  <a:gd name="T19" fmla="*/ 0 h 34"/>
                  <a:gd name="T20" fmla="*/ 8 w 59"/>
                  <a:gd name="T21" fmla="*/ 2 h 34"/>
                  <a:gd name="T22" fmla="*/ 2 w 59"/>
                  <a:gd name="T23" fmla="*/ 6 h 34"/>
                  <a:gd name="T24" fmla="*/ 0 w 59"/>
                  <a:gd name="T25" fmla="*/ 13 h 34"/>
                  <a:gd name="T26" fmla="*/ 4 w 59"/>
                  <a:gd name="T27" fmla="*/ 20 h 34"/>
                  <a:gd name="T28" fmla="*/ 17 w 59"/>
                  <a:gd name="T29" fmla="*/ 23 h 34"/>
                  <a:gd name="T30" fmla="*/ 29 w 59"/>
                  <a:gd name="T31" fmla="*/ 23 h 34"/>
                  <a:gd name="T32" fmla="*/ 38 w 59"/>
                  <a:gd name="T33" fmla="*/ 24 h 34"/>
                  <a:gd name="T34" fmla="*/ 39 w 59"/>
                  <a:gd name="T35" fmla="*/ 24 h 34"/>
                  <a:gd name="T36" fmla="*/ 40 w 59"/>
                  <a:gd name="T37" fmla="*/ 26 h 34"/>
                  <a:gd name="T38" fmla="*/ 43 w 59"/>
                  <a:gd name="T39" fmla="*/ 29 h 34"/>
                  <a:gd name="T40" fmla="*/ 50 w 59"/>
                  <a:gd name="T41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34">
                    <a:moveTo>
                      <a:pt x="50" y="34"/>
                    </a:moveTo>
                    <a:lnTo>
                      <a:pt x="57" y="31"/>
                    </a:lnTo>
                    <a:lnTo>
                      <a:pt x="59" y="24"/>
                    </a:lnTo>
                    <a:lnTo>
                      <a:pt x="56" y="17"/>
                    </a:lnTo>
                    <a:lnTo>
                      <a:pt x="54" y="12"/>
                    </a:lnTo>
                    <a:lnTo>
                      <a:pt x="49" y="6"/>
                    </a:lnTo>
                    <a:lnTo>
                      <a:pt x="43" y="2"/>
                    </a:lnTo>
                    <a:lnTo>
                      <a:pt x="34" y="0"/>
                    </a:lnTo>
                    <a:lnTo>
                      <a:pt x="25" y="0"/>
                    </a:lnTo>
                    <a:lnTo>
                      <a:pt x="15" y="0"/>
                    </a:lnTo>
                    <a:lnTo>
                      <a:pt x="8" y="2"/>
                    </a:lnTo>
                    <a:lnTo>
                      <a:pt x="2" y="6"/>
                    </a:lnTo>
                    <a:lnTo>
                      <a:pt x="0" y="13"/>
                    </a:lnTo>
                    <a:lnTo>
                      <a:pt x="4" y="20"/>
                    </a:lnTo>
                    <a:lnTo>
                      <a:pt x="17" y="23"/>
                    </a:lnTo>
                    <a:lnTo>
                      <a:pt x="29" y="23"/>
                    </a:lnTo>
                    <a:lnTo>
                      <a:pt x="38" y="24"/>
                    </a:lnTo>
                    <a:lnTo>
                      <a:pt x="39" y="24"/>
                    </a:lnTo>
                    <a:lnTo>
                      <a:pt x="40" y="26"/>
                    </a:lnTo>
                    <a:lnTo>
                      <a:pt x="43" y="29"/>
                    </a:lnTo>
                    <a:lnTo>
                      <a:pt x="50" y="3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4" name="Freeform 532"/>
              <p:cNvSpPr>
                <a:spLocks/>
              </p:cNvSpPr>
              <p:nvPr/>
            </p:nvSpPr>
            <p:spPr bwMode="auto">
              <a:xfrm>
                <a:off x="660" y="1481"/>
                <a:ext cx="5" cy="5"/>
              </a:xfrm>
              <a:custGeom>
                <a:avLst/>
                <a:gdLst>
                  <a:gd name="T0" fmla="*/ 20 w 23"/>
                  <a:gd name="T1" fmla="*/ 7 h 25"/>
                  <a:gd name="T2" fmla="*/ 16 w 23"/>
                  <a:gd name="T3" fmla="*/ 1 h 25"/>
                  <a:gd name="T4" fmla="*/ 14 w 23"/>
                  <a:gd name="T5" fmla="*/ 0 h 25"/>
                  <a:gd name="T6" fmla="*/ 7 w 23"/>
                  <a:gd name="T7" fmla="*/ 0 h 25"/>
                  <a:gd name="T8" fmla="*/ 3 w 23"/>
                  <a:gd name="T9" fmla="*/ 4 h 25"/>
                  <a:gd name="T10" fmla="*/ 0 w 23"/>
                  <a:gd name="T11" fmla="*/ 10 h 25"/>
                  <a:gd name="T12" fmla="*/ 4 w 23"/>
                  <a:gd name="T13" fmla="*/ 16 h 25"/>
                  <a:gd name="T14" fmla="*/ 9 w 23"/>
                  <a:gd name="T15" fmla="*/ 24 h 25"/>
                  <a:gd name="T16" fmla="*/ 18 w 23"/>
                  <a:gd name="T17" fmla="*/ 25 h 25"/>
                  <a:gd name="T18" fmla="*/ 23 w 23"/>
                  <a:gd name="T19" fmla="*/ 17 h 25"/>
                  <a:gd name="T20" fmla="*/ 20 w 23"/>
                  <a:gd name="T21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25">
                    <a:moveTo>
                      <a:pt x="20" y="7"/>
                    </a:moveTo>
                    <a:lnTo>
                      <a:pt x="16" y="1"/>
                    </a:lnTo>
                    <a:lnTo>
                      <a:pt x="14" y="0"/>
                    </a:lnTo>
                    <a:lnTo>
                      <a:pt x="7" y="0"/>
                    </a:lnTo>
                    <a:lnTo>
                      <a:pt x="3" y="4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9" y="24"/>
                    </a:lnTo>
                    <a:lnTo>
                      <a:pt x="18" y="25"/>
                    </a:lnTo>
                    <a:lnTo>
                      <a:pt x="23" y="17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5" name="Freeform 533"/>
              <p:cNvSpPr>
                <a:spLocks/>
              </p:cNvSpPr>
              <p:nvPr/>
            </p:nvSpPr>
            <p:spPr bwMode="auto">
              <a:xfrm>
                <a:off x="656" y="1484"/>
                <a:ext cx="5" cy="13"/>
              </a:xfrm>
              <a:custGeom>
                <a:avLst/>
                <a:gdLst>
                  <a:gd name="T0" fmla="*/ 24 w 28"/>
                  <a:gd name="T1" fmla="*/ 11 h 65"/>
                  <a:gd name="T2" fmla="*/ 21 w 28"/>
                  <a:gd name="T3" fmla="*/ 3 h 65"/>
                  <a:gd name="T4" fmla="*/ 14 w 28"/>
                  <a:gd name="T5" fmla="*/ 0 h 65"/>
                  <a:gd name="T6" fmla="*/ 7 w 28"/>
                  <a:gd name="T7" fmla="*/ 3 h 65"/>
                  <a:gd name="T8" fmla="*/ 3 w 28"/>
                  <a:gd name="T9" fmla="*/ 11 h 65"/>
                  <a:gd name="T10" fmla="*/ 0 w 28"/>
                  <a:gd name="T11" fmla="*/ 22 h 65"/>
                  <a:gd name="T12" fmla="*/ 1 w 28"/>
                  <a:gd name="T13" fmla="*/ 36 h 65"/>
                  <a:gd name="T14" fmla="*/ 2 w 28"/>
                  <a:gd name="T15" fmla="*/ 47 h 65"/>
                  <a:gd name="T16" fmla="*/ 7 w 28"/>
                  <a:gd name="T17" fmla="*/ 58 h 65"/>
                  <a:gd name="T18" fmla="*/ 13 w 28"/>
                  <a:gd name="T19" fmla="*/ 63 h 65"/>
                  <a:gd name="T20" fmla="*/ 22 w 28"/>
                  <a:gd name="T21" fmla="*/ 65 h 65"/>
                  <a:gd name="T22" fmla="*/ 24 w 28"/>
                  <a:gd name="T23" fmla="*/ 60 h 65"/>
                  <a:gd name="T24" fmla="*/ 27 w 28"/>
                  <a:gd name="T25" fmla="*/ 55 h 65"/>
                  <a:gd name="T26" fmla="*/ 27 w 28"/>
                  <a:gd name="T27" fmla="*/ 47 h 65"/>
                  <a:gd name="T28" fmla="*/ 28 w 28"/>
                  <a:gd name="T29" fmla="*/ 40 h 65"/>
                  <a:gd name="T30" fmla="*/ 26 w 28"/>
                  <a:gd name="T31" fmla="*/ 31 h 65"/>
                  <a:gd name="T32" fmla="*/ 26 w 28"/>
                  <a:gd name="T33" fmla="*/ 24 h 65"/>
                  <a:gd name="T34" fmla="*/ 24 w 28"/>
                  <a:gd name="T35" fmla="*/ 16 h 65"/>
                  <a:gd name="T36" fmla="*/ 24 w 28"/>
                  <a:gd name="T37" fmla="*/ 1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" h="65">
                    <a:moveTo>
                      <a:pt x="24" y="11"/>
                    </a:moveTo>
                    <a:lnTo>
                      <a:pt x="21" y="3"/>
                    </a:lnTo>
                    <a:lnTo>
                      <a:pt x="14" y="0"/>
                    </a:lnTo>
                    <a:lnTo>
                      <a:pt x="7" y="3"/>
                    </a:lnTo>
                    <a:lnTo>
                      <a:pt x="3" y="11"/>
                    </a:lnTo>
                    <a:lnTo>
                      <a:pt x="0" y="22"/>
                    </a:lnTo>
                    <a:lnTo>
                      <a:pt x="1" y="36"/>
                    </a:lnTo>
                    <a:lnTo>
                      <a:pt x="2" y="47"/>
                    </a:lnTo>
                    <a:lnTo>
                      <a:pt x="7" y="58"/>
                    </a:lnTo>
                    <a:lnTo>
                      <a:pt x="13" y="63"/>
                    </a:lnTo>
                    <a:lnTo>
                      <a:pt x="22" y="65"/>
                    </a:lnTo>
                    <a:lnTo>
                      <a:pt x="24" y="60"/>
                    </a:lnTo>
                    <a:lnTo>
                      <a:pt x="27" y="55"/>
                    </a:lnTo>
                    <a:lnTo>
                      <a:pt x="27" y="47"/>
                    </a:lnTo>
                    <a:lnTo>
                      <a:pt x="28" y="40"/>
                    </a:lnTo>
                    <a:lnTo>
                      <a:pt x="26" y="31"/>
                    </a:lnTo>
                    <a:lnTo>
                      <a:pt x="26" y="24"/>
                    </a:lnTo>
                    <a:lnTo>
                      <a:pt x="24" y="16"/>
                    </a:lnTo>
                    <a:lnTo>
                      <a:pt x="24" y="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6" name="Freeform 534"/>
              <p:cNvSpPr>
                <a:spLocks/>
              </p:cNvSpPr>
              <p:nvPr/>
            </p:nvSpPr>
            <p:spPr bwMode="auto">
              <a:xfrm>
                <a:off x="658" y="1518"/>
                <a:ext cx="5" cy="18"/>
              </a:xfrm>
              <a:custGeom>
                <a:avLst/>
                <a:gdLst>
                  <a:gd name="T0" fmla="*/ 24 w 24"/>
                  <a:gd name="T1" fmla="*/ 10 h 90"/>
                  <a:gd name="T2" fmla="*/ 20 w 24"/>
                  <a:gd name="T3" fmla="*/ 2 h 90"/>
                  <a:gd name="T4" fmla="*/ 13 w 24"/>
                  <a:gd name="T5" fmla="*/ 0 h 90"/>
                  <a:gd name="T6" fmla="*/ 4 w 24"/>
                  <a:gd name="T7" fmla="*/ 2 h 90"/>
                  <a:gd name="T8" fmla="*/ 2 w 24"/>
                  <a:gd name="T9" fmla="*/ 10 h 90"/>
                  <a:gd name="T10" fmla="*/ 0 w 24"/>
                  <a:gd name="T11" fmla="*/ 17 h 90"/>
                  <a:gd name="T12" fmla="*/ 0 w 24"/>
                  <a:gd name="T13" fmla="*/ 27 h 90"/>
                  <a:gd name="T14" fmla="*/ 0 w 24"/>
                  <a:gd name="T15" fmla="*/ 34 h 90"/>
                  <a:gd name="T16" fmla="*/ 0 w 24"/>
                  <a:gd name="T17" fmla="*/ 44 h 90"/>
                  <a:gd name="T18" fmla="*/ 0 w 24"/>
                  <a:gd name="T19" fmla="*/ 52 h 90"/>
                  <a:gd name="T20" fmla="*/ 0 w 24"/>
                  <a:gd name="T21" fmla="*/ 62 h 90"/>
                  <a:gd name="T22" fmla="*/ 0 w 24"/>
                  <a:gd name="T23" fmla="*/ 69 h 90"/>
                  <a:gd name="T24" fmla="*/ 0 w 24"/>
                  <a:gd name="T25" fmla="*/ 79 h 90"/>
                  <a:gd name="T26" fmla="*/ 3 w 24"/>
                  <a:gd name="T27" fmla="*/ 86 h 90"/>
                  <a:gd name="T28" fmla="*/ 10 w 24"/>
                  <a:gd name="T29" fmla="*/ 90 h 90"/>
                  <a:gd name="T30" fmla="*/ 17 w 24"/>
                  <a:gd name="T31" fmla="*/ 86 h 90"/>
                  <a:gd name="T32" fmla="*/ 20 w 24"/>
                  <a:gd name="T33" fmla="*/ 79 h 90"/>
                  <a:gd name="T34" fmla="*/ 20 w 24"/>
                  <a:gd name="T35" fmla="*/ 69 h 90"/>
                  <a:gd name="T36" fmla="*/ 20 w 24"/>
                  <a:gd name="T37" fmla="*/ 62 h 90"/>
                  <a:gd name="T38" fmla="*/ 20 w 24"/>
                  <a:gd name="T39" fmla="*/ 52 h 90"/>
                  <a:gd name="T40" fmla="*/ 22 w 24"/>
                  <a:gd name="T41" fmla="*/ 44 h 90"/>
                  <a:gd name="T42" fmla="*/ 22 w 24"/>
                  <a:gd name="T43" fmla="*/ 34 h 90"/>
                  <a:gd name="T44" fmla="*/ 23 w 24"/>
                  <a:gd name="T45" fmla="*/ 27 h 90"/>
                  <a:gd name="T46" fmla="*/ 23 w 24"/>
                  <a:gd name="T47" fmla="*/ 17 h 90"/>
                  <a:gd name="T48" fmla="*/ 24 w 24"/>
                  <a:gd name="T49" fmla="*/ 1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4" h="90">
                    <a:moveTo>
                      <a:pt x="24" y="10"/>
                    </a:moveTo>
                    <a:lnTo>
                      <a:pt x="20" y="2"/>
                    </a:lnTo>
                    <a:lnTo>
                      <a:pt x="13" y="0"/>
                    </a:lnTo>
                    <a:lnTo>
                      <a:pt x="4" y="2"/>
                    </a:lnTo>
                    <a:lnTo>
                      <a:pt x="2" y="10"/>
                    </a:lnTo>
                    <a:lnTo>
                      <a:pt x="0" y="17"/>
                    </a:lnTo>
                    <a:lnTo>
                      <a:pt x="0" y="27"/>
                    </a:lnTo>
                    <a:lnTo>
                      <a:pt x="0" y="34"/>
                    </a:lnTo>
                    <a:lnTo>
                      <a:pt x="0" y="44"/>
                    </a:lnTo>
                    <a:lnTo>
                      <a:pt x="0" y="52"/>
                    </a:lnTo>
                    <a:lnTo>
                      <a:pt x="0" y="62"/>
                    </a:lnTo>
                    <a:lnTo>
                      <a:pt x="0" y="69"/>
                    </a:lnTo>
                    <a:lnTo>
                      <a:pt x="0" y="79"/>
                    </a:lnTo>
                    <a:lnTo>
                      <a:pt x="3" y="86"/>
                    </a:lnTo>
                    <a:lnTo>
                      <a:pt x="10" y="90"/>
                    </a:lnTo>
                    <a:lnTo>
                      <a:pt x="17" y="86"/>
                    </a:lnTo>
                    <a:lnTo>
                      <a:pt x="20" y="79"/>
                    </a:lnTo>
                    <a:lnTo>
                      <a:pt x="20" y="69"/>
                    </a:lnTo>
                    <a:lnTo>
                      <a:pt x="20" y="62"/>
                    </a:lnTo>
                    <a:lnTo>
                      <a:pt x="20" y="52"/>
                    </a:lnTo>
                    <a:lnTo>
                      <a:pt x="22" y="44"/>
                    </a:lnTo>
                    <a:lnTo>
                      <a:pt x="22" y="34"/>
                    </a:lnTo>
                    <a:lnTo>
                      <a:pt x="23" y="27"/>
                    </a:lnTo>
                    <a:lnTo>
                      <a:pt x="23" y="17"/>
                    </a:lnTo>
                    <a:lnTo>
                      <a:pt x="24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7" name="Freeform 535"/>
              <p:cNvSpPr>
                <a:spLocks/>
              </p:cNvSpPr>
              <p:nvPr/>
            </p:nvSpPr>
            <p:spPr bwMode="auto">
              <a:xfrm>
                <a:off x="572" y="1481"/>
                <a:ext cx="8" cy="58"/>
              </a:xfrm>
              <a:custGeom>
                <a:avLst/>
                <a:gdLst>
                  <a:gd name="T0" fmla="*/ 36 w 41"/>
                  <a:gd name="T1" fmla="*/ 41 h 292"/>
                  <a:gd name="T2" fmla="*/ 40 w 41"/>
                  <a:gd name="T3" fmla="*/ 31 h 292"/>
                  <a:gd name="T4" fmla="*/ 40 w 41"/>
                  <a:gd name="T5" fmla="*/ 18 h 292"/>
                  <a:gd name="T6" fmla="*/ 32 w 41"/>
                  <a:gd name="T7" fmla="*/ 5 h 292"/>
                  <a:gd name="T8" fmla="*/ 19 w 41"/>
                  <a:gd name="T9" fmla="*/ 0 h 292"/>
                  <a:gd name="T10" fmla="*/ 5 w 41"/>
                  <a:gd name="T11" fmla="*/ 7 h 292"/>
                  <a:gd name="T12" fmla="*/ 0 w 41"/>
                  <a:gd name="T13" fmla="*/ 22 h 292"/>
                  <a:gd name="T14" fmla="*/ 3 w 41"/>
                  <a:gd name="T15" fmla="*/ 35 h 292"/>
                  <a:gd name="T16" fmla="*/ 6 w 41"/>
                  <a:gd name="T17" fmla="*/ 51 h 292"/>
                  <a:gd name="T18" fmla="*/ 6 w 41"/>
                  <a:gd name="T19" fmla="*/ 71 h 292"/>
                  <a:gd name="T20" fmla="*/ 6 w 41"/>
                  <a:gd name="T21" fmla="*/ 91 h 292"/>
                  <a:gd name="T22" fmla="*/ 6 w 41"/>
                  <a:gd name="T23" fmla="*/ 111 h 292"/>
                  <a:gd name="T24" fmla="*/ 4 w 41"/>
                  <a:gd name="T25" fmla="*/ 126 h 292"/>
                  <a:gd name="T26" fmla="*/ 1 w 41"/>
                  <a:gd name="T27" fmla="*/ 143 h 292"/>
                  <a:gd name="T28" fmla="*/ 1 w 41"/>
                  <a:gd name="T29" fmla="*/ 164 h 292"/>
                  <a:gd name="T30" fmla="*/ 4 w 41"/>
                  <a:gd name="T31" fmla="*/ 185 h 292"/>
                  <a:gd name="T32" fmla="*/ 6 w 41"/>
                  <a:gd name="T33" fmla="*/ 202 h 292"/>
                  <a:gd name="T34" fmla="*/ 6 w 41"/>
                  <a:gd name="T35" fmla="*/ 225 h 292"/>
                  <a:gd name="T36" fmla="*/ 6 w 41"/>
                  <a:gd name="T37" fmla="*/ 247 h 292"/>
                  <a:gd name="T38" fmla="*/ 8 w 41"/>
                  <a:gd name="T39" fmla="*/ 269 h 292"/>
                  <a:gd name="T40" fmla="*/ 11 w 41"/>
                  <a:gd name="T41" fmla="*/ 288 h 292"/>
                  <a:gd name="T42" fmla="*/ 26 w 41"/>
                  <a:gd name="T43" fmla="*/ 288 h 292"/>
                  <a:gd name="T44" fmla="*/ 29 w 41"/>
                  <a:gd name="T45" fmla="*/ 262 h 292"/>
                  <a:gd name="T46" fmla="*/ 26 w 41"/>
                  <a:gd name="T47" fmla="*/ 225 h 292"/>
                  <a:gd name="T48" fmla="*/ 25 w 41"/>
                  <a:gd name="T49" fmla="*/ 187 h 292"/>
                  <a:gd name="T50" fmla="*/ 24 w 41"/>
                  <a:gd name="T51" fmla="*/ 150 h 292"/>
                  <a:gd name="T52" fmla="*/ 25 w 41"/>
                  <a:gd name="T53" fmla="*/ 124 h 292"/>
                  <a:gd name="T54" fmla="*/ 27 w 41"/>
                  <a:gd name="T55" fmla="*/ 108 h 292"/>
                  <a:gd name="T56" fmla="*/ 27 w 41"/>
                  <a:gd name="T57" fmla="*/ 90 h 292"/>
                  <a:gd name="T58" fmla="*/ 27 w 41"/>
                  <a:gd name="T59" fmla="*/ 74 h 292"/>
                  <a:gd name="T60" fmla="*/ 27 w 41"/>
                  <a:gd name="T61" fmla="*/ 55 h 292"/>
                  <a:gd name="T62" fmla="*/ 29 w 41"/>
                  <a:gd name="T63" fmla="*/ 43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1" h="292">
                    <a:moveTo>
                      <a:pt x="32" y="44"/>
                    </a:moveTo>
                    <a:lnTo>
                      <a:pt x="36" y="41"/>
                    </a:lnTo>
                    <a:lnTo>
                      <a:pt x="40" y="38"/>
                    </a:lnTo>
                    <a:lnTo>
                      <a:pt x="40" y="31"/>
                    </a:lnTo>
                    <a:lnTo>
                      <a:pt x="41" y="25"/>
                    </a:lnTo>
                    <a:lnTo>
                      <a:pt x="40" y="18"/>
                    </a:lnTo>
                    <a:lnTo>
                      <a:pt x="37" y="10"/>
                    </a:lnTo>
                    <a:lnTo>
                      <a:pt x="32" y="5"/>
                    </a:lnTo>
                    <a:lnTo>
                      <a:pt x="29" y="3"/>
                    </a:lnTo>
                    <a:lnTo>
                      <a:pt x="19" y="0"/>
                    </a:lnTo>
                    <a:lnTo>
                      <a:pt x="11" y="3"/>
                    </a:lnTo>
                    <a:lnTo>
                      <a:pt x="5" y="7"/>
                    </a:lnTo>
                    <a:lnTo>
                      <a:pt x="3" y="14"/>
                    </a:lnTo>
                    <a:lnTo>
                      <a:pt x="0" y="22"/>
                    </a:lnTo>
                    <a:lnTo>
                      <a:pt x="1" y="29"/>
                    </a:lnTo>
                    <a:lnTo>
                      <a:pt x="3" y="35"/>
                    </a:lnTo>
                    <a:lnTo>
                      <a:pt x="8" y="43"/>
                    </a:lnTo>
                    <a:lnTo>
                      <a:pt x="6" y="51"/>
                    </a:lnTo>
                    <a:lnTo>
                      <a:pt x="6" y="62"/>
                    </a:lnTo>
                    <a:lnTo>
                      <a:pt x="6" y="71"/>
                    </a:lnTo>
                    <a:lnTo>
                      <a:pt x="6" y="82"/>
                    </a:lnTo>
                    <a:lnTo>
                      <a:pt x="6" y="91"/>
                    </a:lnTo>
                    <a:lnTo>
                      <a:pt x="6" y="101"/>
                    </a:lnTo>
                    <a:lnTo>
                      <a:pt x="6" y="111"/>
                    </a:lnTo>
                    <a:lnTo>
                      <a:pt x="8" y="121"/>
                    </a:lnTo>
                    <a:lnTo>
                      <a:pt x="4" y="126"/>
                    </a:lnTo>
                    <a:lnTo>
                      <a:pt x="3" y="133"/>
                    </a:lnTo>
                    <a:lnTo>
                      <a:pt x="1" y="143"/>
                    </a:lnTo>
                    <a:lnTo>
                      <a:pt x="1" y="154"/>
                    </a:lnTo>
                    <a:lnTo>
                      <a:pt x="1" y="164"/>
                    </a:lnTo>
                    <a:lnTo>
                      <a:pt x="3" y="175"/>
                    </a:lnTo>
                    <a:lnTo>
                      <a:pt x="4" y="185"/>
                    </a:lnTo>
                    <a:lnTo>
                      <a:pt x="8" y="192"/>
                    </a:lnTo>
                    <a:lnTo>
                      <a:pt x="6" y="202"/>
                    </a:lnTo>
                    <a:lnTo>
                      <a:pt x="6" y="213"/>
                    </a:lnTo>
                    <a:lnTo>
                      <a:pt x="6" y="225"/>
                    </a:lnTo>
                    <a:lnTo>
                      <a:pt x="6" y="236"/>
                    </a:lnTo>
                    <a:lnTo>
                      <a:pt x="6" y="247"/>
                    </a:lnTo>
                    <a:lnTo>
                      <a:pt x="8" y="258"/>
                    </a:lnTo>
                    <a:lnTo>
                      <a:pt x="8" y="269"/>
                    </a:lnTo>
                    <a:lnTo>
                      <a:pt x="9" y="282"/>
                    </a:lnTo>
                    <a:lnTo>
                      <a:pt x="11" y="288"/>
                    </a:lnTo>
                    <a:lnTo>
                      <a:pt x="19" y="292"/>
                    </a:lnTo>
                    <a:lnTo>
                      <a:pt x="26" y="288"/>
                    </a:lnTo>
                    <a:lnTo>
                      <a:pt x="30" y="282"/>
                    </a:lnTo>
                    <a:lnTo>
                      <a:pt x="29" y="262"/>
                    </a:lnTo>
                    <a:lnTo>
                      <a:pt x="27" y="243"/>
                    </a:lnTo>
                    <a:lnTo>
                      <a:pt x="26" y="225"/>
                    </a:lnTo>
                    <a:lnTo>
                      <a:pt x="26" y="206"/>
                    </a:lnTo>
                    <a:lnTo>
                      <a:pt x="25" y="187"/>
                    </a:lnTo>
                    <a:lnTo>
                      <a:pt x="24" y="169"/>
                    </a:lnTo>
                    <a:lnTo>
                      <a:pt x="24" y="150"/>
                    </a:lnTo>
                    <a:lnTo>
                      <a:pt x="24" y="132"/>
                    </a:lnTo>
                    <a:lnTo>
                      <a:pt x="25" y="124"/>
                    </a:lnTo>
                    <a:lnTo>
                      <a:pt x="27" y="117"/>
                    </a:lnTo>
                    <a:lnTo>
                      <a:pt x="27" y="108"/>
                    </a:lnTo>
                    <a:lnTo>
                      <a:pt x="29" y="100"/>
                    </a:lnTo>
                    <a:lnTo>
                      <a:pt x="27" y="90"/>
                    </a:lnTo>
                    <a:lnTo>
                      <a:pt x="27" y="81"/>
                    </a:lnTo>
                    <a:lnTo>
                      <a:pt x="27" y="74"/>
                    </a:lnTo>
                    <a:lnTo>
                      <a:pt x="27" y="67"/>
                    </a:lnTo>
                    <a:lnTo>
                      <a:pt x="27" y="55"/>
                    </a:lnTo>
                    <a:lnTo>
                      <a:pt x="27" y="43"/>
                    </a:lnTo>
                    <a:lnTo>
                      <a:pt x="29" y="43"/>
                    </a:lnTo>
                    <a:lnTo>
                      <a:pt x="32" y="4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8" name="Freeform 536"/>
              <p:cNvSpPr>
                <a:spLocks/>
              </p:cNvSpPr>
              <p:nvPr/>
            </p:nvSpPr>
            <p:spPr bwMode="auto">
              <a:xfrm>
                <a:off x="562" y="1501"/>
                <a:ext cx="31" cy="6"/>
              </a:xfrm>
              <a:custGeom>
                <a:avLst/>
                <a:gdLst>
                  <a:gd name="T0" fmla="*/ 9 w 153"/>
                  <a:gd name="T1" fmla="*/ 32 h 32"/>
                  <a:gd name="T2" fmla="*/ 17 w 153"/>
                  <a:gd name="T3" fmla="*/ 31 h 32"/>
                  <a:gd name="T4" fmla="*/ 28 w 153"/>
                  <a:gd name="T5" fmla="*/ 28 h 32"/>
                  <a:gd name="T6" fmla="*/ 38 w 153"/>
                  <a:gd name="T7" fmla="*/ 26 h 32"/>
                  <a:gd name="T8" fmla="*/ 45 w 153"/>
                  <a:gd name="T9" fmla="*/ 23 h 32"/>
                  <a:gd name="T10" fmla="*/ 57 w 153"/>
                  <a:gd name="T11" fmla="*/ 23 h 32"/>
                  <a:gd name="T12" fmla="*/ 70 w 153"/>
                  <a:gd name="T13" fmla="*/ 23 h 32"/>
                  <a:gd name="T14" fmla="*/ 83 w 153"/>
                  <a:gd name="T15" fmla="*/ 21 h 32"/>
                  <a:gd name="T16" fmla="*/ 94 w 153"/>
                  <a:gd name="T17" fmla="*/ 19 h 32"/>
                  <a:gd name="T18" fmla="*/ 97 w 153"/>
                  <a:gd name="T19" fmla="*/ 19 h 32"/>
                  <a:gd name="T20" fmla="*/ 106 w 153"/>
                  <a:gd name="T21" fmla="*/ 21 h 32"/>
                  <a:gd name="T22" fmla="*/ 116 w 153"/>
                  <a:gd name="T23" fmla="*/ 21 h 32"/>
                  <a:gd name="T24" fmla="*/ 127 w 153"/>
                  <a:gd name="T25" fmla="*/ 23 h 32"/>
                  <a:gd name="T26" fmla="*/ 137 w 153"/>
                  <a:gd name="T27" fmla="*/ 22 h 32"/>
                  <a:gd name="T28" fmla="*/ 146 w 153"/>
                  <a:gd name="T29" fmla="*/ 22 h 32"/>
                  <a:gd name="T30" fmla="*/ 151 w 153"/>
                  <a:gd name="T31" fmla="*/ 18 h 32"/>
                  <a:gd name="T32" fmla="*/ 153 w 153"/>
                  <a:gd name="T33" fmla="*/ 14 h 32"/>
                  <a:gd name="T34" fmla="*/ 148 w 153"/>
                  <a:gd name="T35" fmla="*/ 7 h 32"/>
                  <a:gd name="T36" fmla="*/ 141 w 153"/>
                  <a:gd name="T37" fmla="*/ 3 h 32"/>
                  <a:gd name="T38" fmla="*/ 131 w 153"/>
                  <a:gd name="T39" fmla="*/ 1 h 32"/>
                  <a:gd name="T40" fmla="*/ 121 w 153"/>
                  <a:gd name="T41" fmla="*/ 1 h 32"/>
                  <a:gd name="T42" fmla="*/ 109 w 153"/>
                  <a:gd name="T43" fmla="*/ 0 h 32"/>
                  <a:gd name="T44" fmla="*/ 97 w 153"/>
                  <a:gd name="T45" fmla="*/ 1 h 32"/>
                  <a:gd name="T46" fmla="*/ 88 w 153"/>
                  <a:gd name="T47" fmla="*/ 1 h 32"/>
                  <a:gd name="T48" fmla="*/ 83 w 153"/>
                  <a:gd name="T49" fmla="*/ 3 h 32"/>
                  <a:gd name="T50" fmla="*/ 75 w 153"/>
                  <a:gd name="T51" fmla="*/ 3 h 32"/>
                  <a:gd name="T52" fmla="*/ 65 w 153"/>
                  <a:gd name="T53" fmla="*/ 3 h 32"/>
                  <a:gd name="T54" fmla="*/ 50 w 153"/>
                  <a:gd name="T55" fmla="*/ 3 h 32"/>
                  <a:gd name="T56" fmla="*/ 37 w 153"/>
                  <a:gd name="T57" fmla="*/ 5 h 32"/>
                  <a:gd name="T58" fmla="*/ 22 w 153"/>
                  <a:gd name="T59" fmla="*/ 5 h 32"/>
                  <a:gd name="T60" fmla="*/ 11 w 153"/>
                  <a:gd name="T61" fmla="*/ 8 h 32"/>
                  <a:gd name="T62" fmla="*/ 2 w 153"/>
                  <a:gd name="T63" fmla="*/ 13 h 32"/>
                  <a:gd name="T64" fmla="*/ 0 w 153"/>
                  <a:gd name="T65" fmla="*/ 21 h 32"/>
                  <a:gd name="T66" fmla="*/ 2 w 153"/>
                  <a:gd name="T67" fmla="*/ 28 h 32"/>
                  <a:gd name="T68" fmla="*/ 9 w 153"/>
                  <a:gd name="T6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3" h="32">
                    <a:moveTo>
                      <a:pt x="9" y="32"/>
                    </a:moveTo>
                    <a:lnTo>
                      <a:pt x="17" y="31"/>
                    </a:lnTo>
                    <a:lnTo>
                      <a:pt x="28" y="28"/>
                    </a:lnTo>
                    <a:lnTo>
                      <a:pt x="38" y="26"/>
                    </a:lnTo>
                    <a:lnTo>
                      <a:pt x="45" y="23"/>
                    </a:lnTo>
                    <a:lnTo>
                      <a:pt x="57" y="23"/>
                    </a:lnTo>
                    <a:lnTo>
                      <a:pt x="70" y="23"/>
                    </a:lnTo>
                    <a:lnTo>
                      <a:pt x="83" y="21"/>
                    </a:lnTo>
                    <a:lnTo>
                      <a:pt x="94" y="19"/>
                    </a:lnTo>
                    <a:lnTo>
                      <a:pt x="97" y="19"/>
                    </a:lnTo>
                    <a:lnTo>
                      <a:pt x="106" y="21"/>
                    </a:lnTo>
                    <a:lnTo>
                      <a:pt x="116" y="21"/>
                    </a:lnTo>
                    <a:lnTo>
                      <a:pt x="127" y="23"/>
                    </a:lnTo>
                    <a:lnTo>
                      <a:pt x="137" y="22"/>
                    </a:lnTo>
                    <a:lnTo>
                      <a:pt x="146" y="22"/>
                    </a:lnTo>
                    <a:lnTo>
                      <a:pt x="151" y="18"/>
                    </a:lnTo>
                    <a:lnTo>
                      <a:pt x="153" y="14"/>
                    </a:lnTo>
                    <a:lnTo>
                      <a:pt x="148" y="7"/>
                    </a:lnTo>
                    <a:lnTo>
                      <a:pt x="141" y="3"/>
                    </a:lnTo>
                    <a:lnTo>
                      <a:pt x="131" y="1"/>
                    </a:lnTo>
                    <a:lnTo>
                      <a:pt x="121" y="1"/>
                    </a:lnTo>
                    <a:lnTo>
                      <a:pt x="109" y="0"/>
                    </a:lnTo>
                    <a:lnTo>
                      <a:pt x="97" y="1"/>
                    </a:lnTo>
                    <a:lnTo>
                      <a:pt x="88" y="1"/>
                    </a:lnTo>
                    <a:lnTo>
                      <a:pt x="83" y="3"/>
                    </a:lnTo>
                    <a:lnTo>
                      <a:pt x="75" y="3"/>
                    </a:lnTo>
                    <a:lnTo>
                      <a:pt x="65" y="3"/>
                    </a:lnTo>
                    <a:lnTo>
                      <a:pt x="50" y="3"/>
                    </a:lnTo>
                    <a:lnTo>
                      <a:pt x="37" y="5"/>
                    </a:lnTo>
                    <a:lnTo>
                      <a:pt x="22" y="5"/>
                    </a:lnTo>
                    <a:lnTo>
                      <a:pt x="11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2" y="28"/>
                    </a:lnTo>
                    <a:lnTo>
                      <a:pt x="9" y="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69" name="Freeform 537"/>
              <p:cNvSpPr>
                <a:spLocks/>
              </p:cNvSpPr>
              <p:nvPr/>
            </p:nvSpPr>
            <p:spPr bwMode="auto">
              <a:xfrm>
                <a:off x="579" y="1503"/>
                <a:ext cx="6" cy="17"/>
              </a:xfrm>
              <a:custGeom>
                <a:avLst/>
                <a:gdLst>
                  <a:gd name="T0" fmla="*/ 0 w 31"/>
                  <a:gd name="T1" fmla="*/ 84 h 84"/>
                  <a:gd name="T2" fmla="*/ 0 w 31"/>
                  <a:gd name="T3" fmla="*/ 83 h 84"/>
                  <a:gd name="T4" fmla="*/ 2 w 31"/>
                  <a:gd name="T5" fmla="*/ 83 h 84"/>
                  <a:gd name="T6" fmla="*/ 0 w 31"/>
                  <a:gd name="T7" fmla="*/ 83 h 84"/>
                  <a:gd name="T8" fmla="*/ 0 w 31"/>
                  <a:gd name="T9" fmla="*/ 47 h 84"/>
                  <a:gd name="T10" fmla="*/ 0 w 31"/>
                  <a:gd name="T11" fmla="*/ 40 h 84"/>
                  <a:gd name="T12" fmla="*/ 0 w 31"/>
                  <a:gd name="T13" fmla="*/ 47 h 84"/>
                  <a:gd name="T14" fmla="*/ 0 w 31"/>
                  <a:gd name="T15" fmla="*/ 8 h 84"/>
                  <a:gd name="T16" fmla="*/ 8 w 31"/>
                  <a:gd name="T17" fmla="*/ 1 h 84"/>
                  <a:gd name="T18" fmla="*/ 18 w 31"/>
                  <a:gd name="T19" fmla="*/ 0 h 84"/>
                  <a:gd name="T20" fmla="*/ 27 w 31"/>
                  <a:gd name="T21" fmla="*/ 3 h 84"/>
                  <a:gd name="T22" fmla="*/ 31 w 31"/>
                  <a:gd name="T23" fmla="*/ 11 h 84"/>
                  <a:gd name="T24" fmla="*/ 28 w 31"/>
                  <a:gd name="T25" fmla="*/ 19 h 84"/>
                  <a:gd name="T26" fmla="*/ 22 w 31"/>
                  <a:gd name="T27" fmla="*/ 22 h 84"/>
                  <a:gd name="T28" fmla="*/ 14 w 31"/>
                  <a:gd name="T29" fmla="*/ 24 h 84"/>
                  <a:gd name="T30" fmla="*/ 11 w 31"/>
                  <a:gd name="T31" fmla="*/ 30 h 84"/>
                  <a:gd name="T32" fmla="*/ 7 w 31"/>
                  <a:gd name="T33" fmla="*/ 37 h 84"/>
                  <a:gd name="T34" fmla="*/ 7 w 31"/>
                  <a:gd name="T35" fmla="*/ 48 h 84"/>
                  <a:gd name="T36" fmla="*/ 6 w 31"/>
                  <a:gd name="T37" fmla="*/ 58 h 84"/>
                  <a:gd name="T38" fmla="*/ 6 w 31"/>
                  <a:gd name="T39" fmla="*/ 68 h 84"/>
                  <a:gd name="T40" fmla="*/ 3 w 31"/>
                  <a:gd name="T41" fmla="*/ 77 h 84"/>
                  <a:gd name="T42" fmla="*/ 0 w 31"/>
                  <a:gd name="T43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84">
                    <a:moveTo>
                      <a:pt x="0" y="84"/>
                    </a:moveTo>
                    <a:lnTo>
                      <a:pt x="0" y="83"/>
                    </a:lnTo>
                    <a:lnTo>
                      <a:pt x="2" y="83"/>
                    </a:lnTo>
                    <a:lnTo>
                      <a:pt x="0" y="83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0" y="47"/>
                    </a:lnTo>
                    <a:lnTo>
                      <a:pt x="0" y="8"/>
                    </a:lnTo>
                    <a:lnTo>
                      <a:pt x="8" y="1"/>
                    </a:lnTo>
                    <a:lnTo>
                      <a:pt x="18" y="0"/>
                    </a:lnTo>
                    <a:lnTo>
                      <a:pt x="27" y="3"/>
                    </a:lnTo>
                    <a:lnTo>
                      <a:pt x="31" y="11"/>
                    </a:lnTo>
                    <a:lnTo>
                      <a:pt x="28" y="19"/>
                    </a:lnTo>
                    <a:lnTo>
                      <a:pt x="22" y="22"/>
                    </a:lnTo>
                    <a:lnTo>
                      <a:pt x="14" y="24"/>
                    </a:lnTo>
                    <a:lnTo>
                      <a:pt x="11" y="30"/>
                    </a:lnTo>
                    <a:lnTo>
                      <a:pt x="7" y="37"/>
                    </a:lnTo>
                    <a:lnTo>
                      <a:pt x="7" y="48"/>
                    </a:lnTo>
                    <a:lnTo>
                      <a:pt x="6" y="58"/>
                    </a:lnTo>
                    <a:lnTo>
                      <a:pt x="6" y="68"/>
                    </a:lnTo>
                    <a:lnTo>
                      <a:pt x="3" y="77"/>
                    </a:lnTo>
                    <a:lnTo>
                      <a:pt x="0" y="8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0" name="Freeform 538"/>
              <p:cNvSpPr>
                <a:spLocks noEditPoints="1"/>
              </p:cNvSpPr>
              <p:nvPr/>
            </p:nvSpPr>
            <p:spPr bwMode="auto">
              <a:xfrm>
                <a:off x="578" y="1505"/>
                <a:ext cx="1" cy="15"/>
              </a:xfrm>
              <a:custGeom>
                <a:avLst/>
                <a:gdLst>
                  <a:gd name="T0" fmla="*/ 0 w 2"/>
                  <a:gd name="T1" fmla="*/ 0 h 76"/>
                  <a:gd name="T2" fmla="*/ 2 w 2"/>
                  <a:gd name="T3" fmla="*/ 0 h 76"/>
                  <a:gd name="T4" fmla="*/ 2 w 2"/>
                  <a:gd name="T5" fmla="*/ 39 h 76"/>
                  <a:gd name="T6" fmla="*/ 0 w 2"/>
                  <a:gd name="T7" fmla="*/ 47 h 76"/>
                  <a:gd name="T8" fmla="*/ 0 w 2"/>
                  <a:gd name="T9" fmla="*/ 0 h 76"/>
                  <a:gd name="T10" fmla="*/ 0 w 2"/>
                  <a:gd name="T11" fmla="*/ 47 h 76"/>
                  <a:gd name="T12" fmla="*/ 0 w 2"/>
                  <a:gd name="T13" fmla="*/ 75 h 76"/>
                  <a:gd name="T14" fmla="*/ 2 w 2"/>
                  <a:gd name="T15" fmla="*/ 75 h 76"/>
                  <a:gd name="T16" fmla="*/ 2 w 2"/>
                  <a:gd name="T17" fmla="*/ 39 h 76"/>
                  <a:gd name="T18" fmla="*/ 0 w 2"/>
                  <a:gd name="T19" fmla="*/ 47 h 76"/>
                  <a:gd name="T20" fmla="*/ 0 w 2"/>
                  <a:gd name="T21" fmla="*/ 76 h 76"/>
                  <a:gd name="T22" fmla="*/ 0 w 2"/>
                  <a:gd name="T23" fmla="*/ 76 h 76"/>
                  <a:gd name="T24" fmla="*/ 2 w 2"/>
                  <a:gd name="T25" fmla="*/ 75 h 76"/>
                  <a:gd name="T26" fmla="*/ 2 w 2"/>
                  <a:gd name="T27" fmla="*/ 76 h 76"/>
                  <a:gd name="T28" fmla="*/ 0 w 2"/>
                  <a:gd name="T2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76">
                    <a:moveTo>
                      <a:pt x="0" y="0"/>
                    </a:moveTo>
                    <a:lnTo>
                      <a:pt x="2" y="0"/>
                    </a:lnTo>
                    <a:lnTo>
                      <a:pt x="2" y="39"/>
                    </a:lnTo>
                    <a:lnTo>
                      <a:pt x="0" y="47"/>
                    </a:lnTo>
                    <a:lnTo>
                      <a:pt x="0" y="0"/>
                    </a:lnTo>
                    <a:close/>
                    <a:moveTo>
                      <a:pt x="0" y="47"/>
                    </a:moveTo>
                    <a:lnTo>
                      <a:pt x="0" y="75"/>
                    </a:lnTo>
                    <a:lnTo>
                      <a:pt x="2" y="75"/>
                    </a:lnTo>
                    <a:lnTo>
                      <a:pt x="2" y="39"/>
                    </a:lnTo>
                    <a:lnTo>
                      <a:pt x="0" y="47"/>
                    </a:lnTo>
                    <a:close/>
                    <a:moveTo>
                      <a:pt x="0" y="76"/>
                    </a:moveTo>
                    <a:lnTo>
                      <a:pt x="0" y="76"/>
                    </a:lnTo>
                    <a:lnTo>
                      <a:pt x="2" y="75"/>
                    </a:lnTo>
                    <a:lnTo>
                      <a:pt x="2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1" name="Freeform 539"/>
              <p:cNvSpPr>
                <a:spLocks noEditPoints="1"/>
              </p:cNvSpPr>
              <p:nvPr/>
            </p:nvSpPr>
            <p:spPr bwMode="auto">
              <a:xfrm>
                <a:off x="578" y="1505"/>
                <a:ext cx="1" cy="15"/>
              </a:xfrm>
              <a:custGeom>
                <a:avLst/>
                <a:gdLst>
                  <a:gd name="T0" fmla="*/ 47 h 76"/>
                  <a:gd name="T1" fmla="*/ 47 h 76"/>
                  <a:gd name="T2" fmla="*/ 75 h 76"/>
                  <a:gd name="T3" fmla="*/ 76 h 76"/>
                  <a:gd name="T4" fmla="*/ 47 h 76"/>
                  <a:gd name="T5" fmla="*/ 47 h 76"/>
                  <a:gd name="T6" fmla="*/ 0 h 76"/>
                  <a:gd name="T7" fmla="*/ 1 h 76"/>
                  <a:gd name="T8" fmla="*/ 2 h 76"/>
                  <a:gd name="T9" fmla="*/ 47 h 76"/>
                  <a:gd name="T10" fmla="*/ 76 h 76"/>
                  <a:gd name="T11" fmla="*/ 76 h 7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  <a:cxn ang="0">
                    <a:pos x="0" y="T7"/>
                  </a:cxn>
                  <a:cxn ang="0">
                    <a:pos x="0" y="T8"/>
                  </a:cxn>
                  <a:cxn ang="0">
                    <a:pos x="0" y="T9"/>
                  </a:cxn>
                  <a:cxn ang="0">
                    <a:pos x="0" y="T10"/>
                  </a:cxn>
                  <a:cxn ang="0">
                    <a:pos x="0" y="T11"/>
                  </a:cxn>
                </a:cxnLst>
                <a:rect l="0" t="0" r="r" b="b"/>
                <a:pathLst>
                  <a:path h="76">
                    <a:moveTo>
                      <a:pt x="0" y="47"/>
                    </a:moveTo>
                    <a:lnTo>
                      <a:pt x="0" y="47"/>
                    </a:lnTo>
                    <a:lnTo>
                      <a:pt x="0" y="75"/>
                    </a:lnTo>
                    <a:lnTo>
                      <a:pt x="0" y="76"/>
                    </a:lnTo>
                    <a:lnTo>
                      <a:pt x="0" y="47"/>
                    </a:lnTo>
                    <a:close/>
                    <a:moveTo>
                      <a:pt x="0" y="47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2"/>
                    </a:lnTo>
                    <a:lnTo>
                      <a:pt x="0" y="47"/>
                    </a:lnTo>
                    <a:close/>
                    <a:moveTo>
                      <a:pt x="0" y="76"/>
                    </a:move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2" name="Freeform 540"/>
              <p:cNvSpPr>
                <a:spLocks/>
              </p:cNvSpPr>
              <p:nvPr/>
            </p:nvSpPr>
            <p:spPr bwMode="auto">
              <a:xfrm>
                <a:off x="574" y="1505"/>
                <a:ext cx="4" cy="16"/>
              </a:xfrm>
              <a:custGeom>
                <a:avLst/>
                <a:gdLst>
                  <a:gd name="T0" fmla="*/ 18 w 20"/>
                  <a:gd name="T1" fmla="*/ 45 h 78"/>
                  <a:gd name="T2" fmla="*/ 20 w 20"/>
                  <a:gd name="T3" fmla="*/ 45 h 78"/>
                  <a:gd name="T4" fmla="*/ 20 w 20"/>
                  <a:gd name="T5" fmla="*/ 74 h 78"/>
                  <a:gd name="T6" fmla="*/ 15 w 20"/>
                  <a:gd name="T7" fmla="*/ 77 h 78"/>
                  <a:gd name="T8" fmla="*/ 12 w 20"/>
                  <a:gd name="T9" fmla="*/ 78 h 78"/>
                  <a:gd name="T10" fmla="*/ 4 w 20"/>
                  <a:gd name="T11" fmla="*/ 76 h 78"/>
                  <a:gd name="T12" fmla="*/ 0 w 20"/>
                  <a:gd name="T13" fmla="*/ 69 h 78"/>
                  <a:gd name="T14" fmla="*/ 0 w 20"/>
                  <a:gd name="T15" fmla="*/ 63 h 78"/>
                  <a:gd name="T16" fmla="*/ 5 w 20"/>
                  <a:gd name="T17" fmla="*/ 61 h 78"/>
                  <a:gd name="T18" fmla="*/ 5 w 20"/>
                  <a:gd name="T19" fmla="*/ 56 h 78"/>
                  <a:gd name="T20" fmla="*/ 5 w 20"/>
                  <a:gd name="T21" fmla="*/ 50 h 78"/>
                  <a:gd name="T22" fmla="*/ 7 w 20"/>
                  <a:gd name="T23" fmla="*/ 41 h 78"/>
                  <a:gd name="T24" fmla="*/ 9 w 20"/>
                  <a:gd name="T25" fmla="*/ 34 h 78"/>
                  <a:gd name="T26" fmla="*/ 10 w 20"/>
                  <a:gd name="T27" fmla="*/ 25 h 78"/>
                  <a:gd name="T28" fmla="*/ 12 w 20"/>
                  <a:gd name="T29" fmla="*/ 17 h 78"/>
                  <a:gd name="T30" fmla="*/ 13 w 20"/>
                  <a:gd name="T31" fmla="*/ 11 h 78"/>
                  <a:gd name="T32" fmla="*/ 15 w 20"/>
                  <a:gd name="T33" fmla="*/ 10 h 78"/>
                  <a:gd name="T34" fmla="*/ 15 w 20"/>
                  <a:gd name="T35" fmla="*/ 5 h 78"/>
                  <a:gd name="T36" fmla="*/ 20 w 20"/>
                  <a:gd name="T37" fmla="*/ 0 h 78"/>
                  <a:gd name="T38" fmla="*/ 20 w 20"/>
                  <a:gd name="T39" fmla="*/ 45 h 78"/>
                  <a:gd name="T40" fmla="*/ 18 w 20"/>
                  <a:gd name="T41" fmla="*/ 45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0" h="78">
                    <a:moveTo>
                      <a:pt x="18" y="45"/>
                    </a:moveTo>
                    <a:lnTo>
                      <a:pt x="20" y="45"/>
                    </a:lnTo>
                    <a:lnTo>
                      <a:pt x="20" y="74"/>
                    </a:lnTo>
                    <a:lnTo>
                      <a:pt x="15" y="77"/>
                    </a:lnTo>
                    <a:lnTo>
                      <a:pt x="12" y="78"/>
                    </a:lnTo>
                    <a:lnTo>
                      <a:pt x="4" y="76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5" y="61"/>
                    </a:lnTo>
                    <a:lnTo>
                      <a:pt x="5" y="56"/>
                    </a:lnTo>
                    <a:lnTo>
                      <a:pt x="5" y="50"/>
                    </a:lnTo>
                    <a:lnTo>
                      <a:pt x="7" y="41"/>
                    </a:lnTo>
                    <a:lnTo>
                      <a:pt x="9" y="34"/>
                    </a:lnTo>
                    <a:lnTo>
                      <a:pt x="10" y="25"/>
                    </a:lnTo>
                    <a:lnTo>
                      <a:pt x="12" y="17"/>
                    </a:lnTo>
                    <a:lnTo>
                      <a:pt x="13" y="11"/>
                    </a:lnTo>
                    <a:lnTo>
                      <a:pt x="15" y="10"/>
                    </a:lnTo>
                    <a:lnTo>
                      <a:pt x="15" y="5"/>
                    </a:lnTo>
                    <a:lnTo>
                      <a:pt x="20" y="0"/>
                    </a:lnTo>
                    <a:lnTo>
                      <a:pt x="20" y="45"/>
                    </a:lnTo>
                    <a:lnTo>
                      <a:pt x="18" y="4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3" name="Freeform 541"/>
              <p:cNvSpPr>
                <a:spLocks/>
              </p:cNvSpPr>
              <p:nvPr/>
            </p:nvSpPr>
            <p:spPr bwMode="auto">
              <a:xfrm>
                <a:off x="576" y="1504"/>
                <a:ext cx="4" cy="4"/>
              </a:xfrm>
              <a:custGeom>
                <a:avLst/>
                <a:gdLst>
                  <a:gd name="T0" fmla="*/ 13 w 22"/>
                  <a:gd name="T1" fmla="*/ 21 h 21"/>
                  <a:gd name="T2" fmla="*/ 20 w 22"/>
                  <a:gd name="T3" fmla="*/ 18 h 21"/>
                  <a:gd name="T4" fmla="*/ 22 w 22"/>
                  <a:gd name="T5" fmla="*/ 10 h 21"/>
                  <a:gd name="T6" fmla="*/ 20 w 22"/>
                  <a:gd name="T7" fmla="*/ 3 h 21"/>
                  <a:gd name="T8" fmla="*/ 13 w 22"/>
                  <a:gd name="T9" fmla="*/ 0 h 21"/>
                  <a:gd name="T10" fmla="*/ 2 w 22"/>
                  <a:gd name="T11" fmla="*/ 3 h 21"/>
                  <a:gd name="T12" fmla="*/ 0 w 22"/>
                  <a:gd name="T13" fmla="*/ 10 h 21"/>
                  <a:gd name="T14" fmla="*/ 2 w 22"/>
                  <a:gd name="T15" fmla="*/ 18 h 21"/>
                  <a:gd name="T16" fmla="*/ 13 w 22"/>
                  <a:gd name="T1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21">
                    <a:moveTo>
                      <a:pt x="13" y="21"/>
                    </a:moveTo>
                    <a:lnTo>
                      <a:pt x="20" y="18"/>
                    </a:lnTo>
                    <a:lnTo>
                      <a:pt x="22" y="10"/>
                    </a:lnTo>
                    <a:lnTo>
                      <a:pt x="20" y="3"/>
                    </a:lnTo>
                    <a:lnTo>
                      <a:pt x="13" y="0"/>
                    </a:lnTo>
                    <a:lnTo>
                      <a:pt x="2" y="3"/>
                    </a:lnTo>
                    <a:lnTo>
                      <a:pt x="0" y="10"/>
                    </a:lnTo>
                    <a:lnTo>
                      <a:pt x="2" y="18"/>
                    </a:lnTo>
                    <a:lnTo>
                      <a:pt x="13" y="2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4" name="Freeform 542"/>
              <p:cNvSpPr>
                <a:spLocks/>
              </p:cNvSpPr>
              <p:nvPr/>
            </p:nvSpPr>
            <p:spPr bwMode="auto">
              <a:xfrm>
                <a:off x="586" y="1502"/>
                <a:ext cx="9" cy="5"/>
              </a:xfrm>
              <a:custGeom>
                <a:avLst/>
                <a:gdLst>
                  <a:gd name="T0" fmla="*/ 14 w 45"/>
                  <a:gd name="T1" fmla="*/ 1 h 23"/>
                  <a:gd name="T2" fmla="*/ 5 w 45"/>
                  <a:gd name="T3" fmla="*/ 0 h 23"/>
                  <a:gd name="T4" fmla="*/ 0 w 45"/>
                  <a:gd name="T5" fmla="*/ 5 h 23"/>
                  <a:gd name="T6" fmla="*/ 0 w 45"/>
                  <a:gd name="T7" fmla="*/ 12 h 23"/>
                  <a:gd name="T8" fmla="*/ 8 w 45"/>
                  <a:gd name="T9" fmla="*/ 18 h 23"/>
                  <a:gd name="T10" fmla="*/ 10 w 45"/>
                  <a:gd name="T11" fmla="*/ 18 h 23"/>
                  <a:gd name="T12" fmla="*/ 16 w 45"/>
                  <a:gd name="T13" fmla="*/ 21 h 23"/>
                  <a:gd name="T14" fmla="*/ 23 w 45"/>
                  <a:gd name="T15" fmla="*/ 21 h 23"/>
                  <a:gd name="T16" fmla="*/ 29 w 45"/>
                  <a:gd name="T17" fmla="*/ 23 h 23"/>
                  <a:gd name="T18" fmla="*/ 40 w 45"/>
                  <a:gd name="T19" fmla="*/ 21 h 23"/>
                  <a:gd name="T20" fmla="*/ 45 w 45"/>
                  <a:gd name="T21" fmla="*/ 13 h 23"/>
                  <a:gd name="T22" fmla="*/ 40 w 45"/>
                  <a:gd name="T23" fmla="*/ 5 h 23"/>
                  <a:gd name="T24" fmla="*/ 32 w 45"/>
                  <a:gd name="T25" fmla="*/ 2 h 23"/>
                  <a:gd name="T26" fmla="*/ 21 w 45"/>
                  <a:gd name="T27" fmla="*/ 1 h 23"/>
                  <a:gd name="T28" fmla="*/ 14 w 45"/>
                  <a:gd name="T29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" h="23">
                    <a:moveTo>
                      <a:pt x="14" y="1"/>
                    </a:moveTo>
                    <a:lnTo>
                      <a:pt x="5" y="0"/>
                    </a:lnTo>
                    <a:lnTo>
                      <a:pt x="0" y="5"/>
                    </a:lnTo>
                    <a:lnTo>
                      <a:pt x="0" y="12"/>
                    </a:lnTo>
                    <a:lnTo>
                      <a:pt x="8" y="18"/>
                    </a:lnTo>
                    <a:lnTo>
                      <a:pt x="10" y="18"/>
                    </a:lnTo>
                    <a:lnTo>
                      <a:pt x="16" y="21"/>
                    </a:lnTo>
                    <a:lnTo>
                      <a:pt x="23" y="21"/>
                    </a:lnTo>
                    <a:lnTo>
                      <a:pt x="29" y="23"/>
                    </a:lnTo>
                    <a:lnTo>
                      <a:pt x="40" y="21"/>
                    </a:lnTo>
                    <a:lnTo>
                      <a:pt x="45" y="13"/>
                    </a:lnTo>
                    <a:lnTo>
                      <a:pt x="40" y="5"/>
                    </a:lnTo>
                    <a:lnTo>
                      <a:pt x="32" y="2"/>
                    </a:lnTo>
                    <a:lnTo>
                      <a:pt x="21" y="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5" name="Freeform 543"/>
              <p:cNvSpPr>
                <a:spLocks/>
              </p:cNvSpPr>
              <p:nvPr/>
            </p:nvSpPr>
            <p:spPr bwMode="auto">
              <a:xfrm>
                <a:off x="565" y="1502"/>
                <a:ext cx="11" cy="8"/>
              </a:xfrm>
              <a:custGeom>
                <a:avLst/>
                <a:gdLst>
                  <a:gd name="T0" fmla="*/ 48 w 57"/>
                  <a:gd name="T1" fmla="*/ 36 h 36"/>
                  <a:gd name="T2" fmla="*/ 56 w 57"/>
                  <a:gd name="T3" fmla="*/ 32 h 36"/>
                  <a:gd name="T4" fmla="*/ 57 w 57"/>
                  <a:gd name="T5" fmla="*/ 26 h 36"/>
                  <a:gd name="T6" fmla="*/ 54 w 57"/>
                  <a:gd name="T7" fmla="*/ 18 h 36"/>
                  <a:gd name="T8" fmla="*/ 52 w 57"/>
                  <a:gd name="T9" fmla="*/ 11 h 36"/>
                  <a:gd name="T10" fmla="*/ 52 w 57"/>
                  <a:gd name="T11" fmla="*/ 13 h 36"/>
                  <a:gd name="T12" fmla="*/ 48 w 57"/>
                  <a:gd name="T13" fmla="*/ 6 h 36"/>
                  <a:gd name="T14" fmla="*/ 41 w 57"/>
                  <a:gd name="T15" fmla="*/ 4 h 36"/>
                  <a:gd name="T16" fmla="*/ 32 w 57"/>
                  <a:gd name="T17" fmla="*/ 1 h 36"/>
                  <a:gd name="T18" fmla="*/ 23 w 57"/>
                  <a:gd name="T19" fmla="*/ 1 h 36"/>
                  <a:gd name="T20" fmla="*/ 14 w 57"/>
                  <a:gd name="T21" fmla="*/ 0 h 36"/>
                  <a:gd name="T22" fmla="*/ 6 w 57"/>
                  <a:gd name="T23" fmla="*/ 3 h 36"/>
                  <a:gd name="T24" fmla="*/ 1 w 57"/>
                  <a:gd name="T25" fmla="*/ 6 h 36"/>
                  <a:gd name="T26" fmla="*/ 0 w 57"/>
                  <a:gd name="T27" fmla="*/ 13 h 36"/>
                  <a:gd name="T28" fmla="*/ 4 w 57"/>
                  <a:gd name="T29" fmla="*/ 20 h 36"/>
                  <a:gd name="T30" fmla="*/ 15 w 57"/>
                  <a:gd name="T31" fmla="*/ 25 h 36"/>
                  <a:gd name="T32" fmla="*/ 27 w 57"/>
                  <a:gd name="T33" fmla="*/ 25 h 36"/>
                  <a:gd name="T34" fmla="*/ 37 w 57"/>
                  <a:gd name="T35" fmla="*/ 25 h 36"/>
                  <a:gd name="T36" fmla="*/ 37 w 57"/>
                  <a:gd name="T37" fmla="*/ 26 h 36"/>
                  <a:gd name="T38" fmla="*/ 37 w 57"/>
                  <a:gd name="T39" fmla="*/ 27 h 36"/>
                  <a:gd name="T40" fmla="*/ 40 w 57"/>
                  <a:gd name="T41" fmla="*/ 31 h 36"/>
                  <a:gd name="T42" fmla="*/ 48 w 57"/>
                  <a:gd name="T43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7" h="36">
                    <a:moveTo>
                      <a:pt x="48" y="36"/>
                    </a:moveTo>
                    <a:lnTo>
                      <a:pt x="56" y="32"/>
                    </a:lnTo>
                    <a:lnTo>
                      <a:pt x="57" y="26"/>
                    </a:lnTo>
                    <a:lnTo>
                      <a:pt x="54" y="18"/>
                    </a:lnTo>
                    <a:lnTo>
                      <a:pt x="52" y="11"/>
                    </a:lnTo>
                    <a:lnTo>
                      <a:pt x="52" y="13"/>
                    </a:lnTo>
                    <a:lnTo>
                      <a:pt x="48" y="6"/>
                    </a:lnTo>
                    <a:lnTo>
                      <a:pt x="41" y="4"/>
                    </a:lnTo>
                    <a:lnTo>
                      <a:pt x="32" y="1"/>
                    </a:lnTo>
                    <a:lnTo>
                      <a:pt x="23" y="1"/>
                    </a:lnTo>
                    <a:lnTo>
                      <a:pt x="14" y="0"/>
                    </a:lnTo>
                    <a:lnTo>
                      <a:pt x="6" y="3"/>
                    </a:lnTo>
                    <a:lnTo>
                      <a:pt x="1" y="6"/>
                    </a:lnTo>
                    <a:lnTo>
                      <a:pt x="0" y="13"/>
                    </a:lnTo>
                    <a:lnTo>
                      <a:pt x="4" y="20"/>
                    </a:lnTo>
                    <a:lnTo>
                      <a:pt x="15" y="25"/>
                    </a:lnTo>
                    <a:lnTo>
                      <a:pt x="27" y="25"/>
                    </a:lnTo>
                    <a:lnTo>
                      <a:pt x="37" y="25"/>
                    </a:lnTo>
                    <a:lnTo>
                      <a:pt x="37" y="26"/>
                    </a:lnTo>
                    <a:lnTo>
                      <a:pt x="37" y="27"/>
                    </a:lnTo>
                    <a:lnTo>
                      <a:pt x="40" y="31"/>
                    </a:lnTo>
                    <a:lnTo>
                      <a:pt x="48" y="3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6" name="Freeform 544"/>
              <p:cNvSpPr>
                <a:spLocks/>
              </p:cNvSpPr>
              <p:nvPr/>
            </p:nvSpPr>
            <p:spPr bwMode="auto">
              <a:xfrm>
                <a:off x="577" y="1481"/>
                <a:ext cx="4" cy="5"/>
              </a:xfrm>
              <a:custGeom>
                <a:avLst/>
                <a:gdLst>
                  <a:gd name="T0" fmla="*/ 21 w 22"/>
                  <a:gd name="T1" fmla="*/ 7 h 24"/>
                  <a:gd name="T2" fmla="*/ 17 w 22"/>
                  <a:gd name="T3" fmla="*/ 2 h 24"/>
                  <a:gd name="T4" fmla="*/ 13 w 22"/>
                  <a:gd name="T5" fmla="*/ 0 h 24"/>
                  <a:gd name="T6" fmla="*/ 6 w 22"/>
                  <a:gd name="T7" fmla="*/ 0 h 24"/>
                  <a:gd name="T8" fmla="*/ 1 w 22"/>
                  <a:gd name="T9" fmla="*/ 5 h 24"/>
                  <a:gd name="T10" fmla="*/ 0 w 22"/>
                  <a:gd name="T11" fmla="*/ 12 h 24"/>
                  <a:gd name="T12" fmla="*/ 3 w 22"/>
                  <a:gd name="T13" fmla="*/ 18 h 24"/>
                  <a:gd name="T14" fmla="*/ 7 w 22"/>
                  <a:gd name="T15" fmla="*/ 24 h 24"/>
                  <a:gd name="T16" fmla="*/ 17 w 22"/>
                  <a:gd name="T17" fmla="*/ 24 h 24"/>
                  <a:gd name="T18" fmla="*/ 22 w 22"/>
                  <a:gd name="T19" fmla="*/ 17 h 24"/>
                  <a:gd name="T20" fmla="*/ 21 w 22"/>
                  <a:gd name="T21" fmla="*/ 7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24">
                    <a:moveTo>
                      <a:pt x="21" y="7"/>
                    </a:moveTo>
                    <a:lnTo>
                      <a:pt x="17" y="2"/>
                    </a:lnTo>
                    <a:lnTo>
                      <a:pt x="13" y="0"/>
                    </a:lnTo>
                    <a:lnTo>
                      <a:pt x="6" y="0"/>
                    </a:lnTo>
                    <a:lnTo>
                      <a:pt x="1" y="5"/>
                    </a:lnTo>
                    <a:lnTo>
                      <a:pt x="0" y="12"/>
                    </a:lnTo>
                    <a:lnTo>
                      <a:pt x="3" y="18"/>
                    </a:lnTo>
                    <a:lnTo>
                      <a:pt x="7" y="24"/>
                    </a:lnTo>
                    <a:lnTo>
                      <a:pt x="17" y="24"/>
                    </a:lnTo>
                    <a:lnTo>
                      <a:pt x="22" y="17"/>
                    </a:lnTo>
                    <a:lnTo>
                      <a:pt x="21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582177" name="Freeform 545"/>
              <p:cNvSpPr>
                <a:spLocks/>
              </p:cNvSpPr>
              <p:nvPr/>
            </p:nvSpPr>
            <p:spPr bwMode="auto">
              <a:xfrm>
                <a:off x="572" y="1483"/>
                <a:ext cx="5" cy="13"/>
              </a:xfrm>
              <a:custGeom>
                <a:avLst/>
                <a:gdLst>
                  <a:gd name="T0" fmla="*/ 24 w 26"/>
                  <a:gd name="T1" fmla="*/ 9 h 62"/>
                  <a:gd name="T2" fmla="*/ 21 w 26"/>
                  <a:gd name="T3" fmla="*/ 1 h 62"/>
                  <a:gd name="T4" fmla="*/ 15 w 26"/>
                  <a:gd name="T5" fmla="*/ 0 h 62"/>
                  <a:gd name="T6" fmla="*/ 6 w 26"/>
                  <a:gd name="T7" fmla="*/ 2 h 62"/>
                  <a:gd name="T8" fmla="*/ 3 w 26"/>
                  <a:gd name="T9" fmla="*/ 10 h 62"/>
                  <a:gd name="T10" fmla="*/ 0 w 26"/>
                  <a:gd name="T11" fmla="*/ 21 h 62"/>
                  <a:gd name="T12" fmla="*/ 1 w 26"/>
                  <a:gd name="T13" fmla="*/ 35 h 62"/>
                  <a:gd name="T14" fmla="*/ 3 w 26"/>
                  <a:gd name="T15" fmla="*/ 46 h 62"/>
                  <a:gd name="T16" fmla="*/ 8 w 26"/>
                  <a:gd name="T17" fmla="*/ 56 h 62"/>
                  <a:gd name="T18" fmla="*/ 12 w 26"/>
                  <a:gd name="T19" fmla="*/ 62 h 62"/>
                  <a:gd name="T20" fmla="*/ 21 w 26"/>
                  <a:gd name="T21" fmla="*/ 62 h 62"/>
                  <a:gd name="T22" fmla="*/ 24 w 26"/>
                  <a:gd name="T23" fmla="*/ 58 h 62"/>
                  <a:gd name="T24" fmla="*/ 26 w 26"/>
                  <a:gd name="T25" fmla="*/ 53 h 62"/>
                  <a:gd name="T26" fmla="*/ 26 w 26"/>
                  <a:gd name="T27" fmla="*/ 46 h 62"/>
                  <a:gd name="T28" fmla="*/ 26 w 26"/>
                  <a:gd name="T29" fmla="*/ 38 h 62"/>
                  <a:gd name="T30" fmla="*/ 25 w 26"/>
                  <a:gd name="T31" fmla="*/ 28 h 62"/>
                  <a:gd name="T32" fmla="*/ 25 w 26"/>
                  <a:gd name="T33" fmla="*/ 21 h 62"/>
                  <a:gd name="T34" fmla="*/ 24 w 26"/>
                  <a:gd name="T35" fmla="*/ 14 h 62"/>
                  <a:gd name="T36" fmla="*/ 24 w 26"/>
                  <a:gd name="T37" fmla="*/ 9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62">
                    <a:moveTo>
                      <a:pt x="24" y="9"/>
                    </a:moveTo>
                    <a:lnTo>
                      <a:pt x="21" y="1"/>
                    </a:lnTo>
                    <a:lnTo>
                      <a:pt x="15" y="0"/>
                    </a:lnTo>
                    <a:lnTo>
                      <a:pt x="6" y="2"/>
                    </a:lnTo>
                    <a:lnTo>
                      <a:pt x="3" y="10"/>
                    </a:lnTo>
                    <a:lnTo>
                      <a:pt x="0" y="21"/>
                    </a:lnTo>
                    <a:lnTo>
                      <a:pt x="1" y="35"/>
                    </a:lnTo>
                    <a:lnTo>
                      <a:pt x="3" y="46"/>
                    </a:lnTo>
                    <a:lnTo>
                      <a:pt x="8" y="56"/>
                    </a:lnTo>
                    <a:lnTo>
                      <a:pt x="12" y="62"/>
                    </a:lnTo>
                    <a:lnTo>
                      <a:pt x="21" y="62"/>
                    </a:lnTo>
                    <a:lnTo>
                      <a:pt x="24" y="58"/>
                    </a:lnTo>
                    <a:lnTo>
                      <a:pt x="26" y="53"/>
                    </a:lnTo>
                    <a:lnTo>
                      <a:pt x="26" y="46"/>
                    </a:lnTo>
                    <a:lnTo>
                      <a:pt x="26" y="38"/>
                    </a:lnTo>
                    <a:lnTo>
                      <a:pt x="25" y="28"/>
                    </a:lnTo>
                    <a:lnTo>
                      <a:pt x="25" y="21"/>
                    </a:lnTo>
                    <a:lnTo>
                      <a:pt x="24" y="14"/>
                    </a:lnTo>
                    <a:lnTo>
                      <a:pt x="24" y="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Georgia" panose="02040502050405020303" pitchFamily="18" charset="0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p:grpSp>
        <p:sp>
          <p:nvSpPr>
            <p:cNvPr id="582179" name="Freeform 547"/>
            <p:cNvSpPr>
              <a:spLocks/>
            </p:cNvSpPr>
            <p:nvPr/>
          </p:nvSpPr>
          <p:spPr bwMode="auto">
            <a:xfrm>
              <a:off x="574" y="1517"/>
              <a:ext cx="5" cy="18"/>
            </a:xfrm>
            <a:custGeom>
              <a:avLst/>
              <a:gdLst>
                <a:gd name="T0" fmla="*/ 24 w 24"/>
                <a:gd name="T1" fmla="*/ 9 h 87"/>
                <a:gd name="T2" fmla="*/ 20 w 24"/>
                <a:gd name="T3" fmla="*/ 2 h 87"/>
                <a:gd name="T4" fmla="*/ 14 w 24"/>
                <a:gd name="T5" fmla="*/ 0 h 87"/>
                <a:gd name="T6" fmla="*/ 7 w 24"/>
                <a:gd name="T7" fmla="*/ 2 h 87"/>
                <a:gd name="T8" fmla="*/ 4 w 24"/>
                <a:gd name="T9" fmla="*/ 9 h 87"/>
                <a:gd name="T10" fmla="*/ 3 w 24"/>
                <a:gd name="T11" fmla="*/ 17 h 87"/>
                <a:gd name="T12" fmla="*/ 3 w 24"/>
                <a:gd name="T13" fmla="*/ 26 h 87"/>
                <a:gd name="T14" fmla="*/ 2 w 24"/>
                <a:gd name="T15" fmla="*/ 34 h 87"/>
                <a:gd name="T16" fmla="*/ 2 w 24"/>
                <a:gd name="T17" fmla="*/ 43 h 87"/>
                <a:gd name="T18" fmla="*/ 0 w 24"/>
                <a:gd name="T19" fmla="*/ 52 h 87"/>
                <a:gd name="T20" fmla="*/ 0 w 24"/>
                <a:gd name="T21" fmla="*/ 60 h 87"/>
                <a:gd name="T22" fmla="*/ 0 w 24"/>
                <a:gd name="T23" fmla="*/ 69 h 87"/>
                <a:gd name="T24" fmla="*/ 0 w 24"/>
                <a:gd name="T25" fmla="*/ 79 h 87"/>
                <a:gd name="T26" fmla="*/ 3 w 24"/>
                <a:gd name="T27" fmla="*/ 85 h 87"/>
                <a:gd name="T28" fmla="*/ 10 w 24"/>
                <a:gd name="T29" fmla="*/ 87 h 87"/>
                <a:gd name="T30" fmla="*/ 17 w 24"/>
                <a:gd name="T31" fmla="*/ 85 h 87"/>
                <a:gd name="T32" fmla="*/ 20 w 24"/>
                <a:gd name="T33" fmla="*/ 79 h 87"/>
                <a:gd name="T34" fmla="*/ 20 w 24"/>
                <a:gd name="T35" fmla="*/ 69 h 87"/>
                <a:gd name="T36" fmla="*/ 20 w 24"/>
                <a:gd name="T37" fmla="*/ 60 h 87"/>
                <a:gd name="T38" fmla="*/ 20 w 24"/>
                <a:gd name="T39" fmla="*/ 52 h 87"/>
                <a:gd name="T40" fmla="*/ 22 w 24"/>
                <a:gd name="T41" fmla="*/ 43 h 87"/>
                <a:gd name="T42" fmla="*/ 22 w 24"/>
                <a:gd name="T43" fmla="*/ 34 h 87"/>
                <a:gd name="T44" fmla="*/ 23 w 24"/>
                <a:gd name="T45" fmla="*/ 26 h 87"/>
                <a:gd name="T46" fmla="*/ 23 w 24"/>
                <a:gd name="T47" fmla="*/ 17 h 87"/>
                <a:gd name="T48" fmla="*/ 24 w 24"/>
                <a:gd name="T49" fmla="*/ 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87">
                  <a:moveTo>
                    <a:pt x="24" y="9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7" y="2"/>
                  </a:lnTo>
                  <a:lnTo>
                    <a:pt x="4" y="9"/>
                  </a:lnTo>
                  <a:lnTo>
                    <a:pt x="3" y="17"/>
                  </a:lnTo>
                  <a:lnTo>
                    <a:pt x="3" y="26"/>
                  </a:lnTo>
                  <a:lnTo>
                    <a:pt x="2" y="34"/>
                  </a:lnTo>
                  <a:lnTo>
                    <a:pt x="2" y="43"/>
                  </a:lnTo>
                  <a:lnTo>
                    <a:pt x="0" y="52"/>
                  </a:lnTo>
                  <a:lnTo>
                    <a:pt x="0" y="60"/>
                  </a:lnTo>
                  <a:lnTo>
                    <a:pt x="0" y="69"/>
                  </a:lnTo>
                  <a:lnTo>
                    <a:pt x="0" y="79"/>
                  </a:lnTo>
                  <a:lnTo>
                    <a:pt x="3" y="85"/>
                  </a:lnTo>
                  <a:lnTo>
                    <a:pt x="10" y="87"/>
                  </a:lnTo>
                  <a:lnTo>
                    <a:pt x="17" y="85"/>
                  </a:lnTo>
                  <a:lnTo>
                    <a:pt x="20" y="79"/>
                  </a:lnTo>
                  <a:lnTo>
                    <a:pt x="20" y="69"/>
                  </a:lnTo>
                  <a:lnTo>
                    <a:pt x="20" y="60"/>
                  </a:lnTo>
                  <a:lnTo>
                    <a:pt x="20" y="52"/>
                  </a:lnTo>
                  <a:lnTo>
                    <a:pt x="22" y="43"/>
                  </a:lnTo>
                  <a:lnTo>
                    <a:pt x="22" y="34"/>
                  </a:lnTo>
                  <a:lnTo>
                    <a:pt x="23" y="26"/>
                  </a:lnTo>
                  <a:lnTo>
                    <a:pt x="23" y="17"/>
                  </a:lnTo>
                  <a:lnTo>
                    <a:pt x="2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99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Security Policy Database (SPD)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1619251"/>
            <a:ext cx="11149014" cy="45624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Defines </a:t>
            </a:r>
            <a:r>
              <a:rPr lang="en-US" dirty="0"/>
              <a:t>the type of security applied to a packet .</a:t>
            </a:r>
          </a:p>
          <a:p>
            <a:pPr lvl="1"/>
            <a:r>
              <a:rPr lang="en-US" b="1" dirty="0"/>
              <a:t>Security Policy Database </a:t>
            </a:r>
            <a:r>
              <a:rPr lang="en-US" dirty="0"/>
              <a:t>(SPD)</a:t>
            </a:r>
          </a:p>
          <a:p>
            <a:pPr marL="585216" lvl="1" indent="0">
              <a:buNone/>
            </a:pPr>
            <a:r>
              <a:rPr lang="en-US" dirty="0"/>
              <a:t>	one for Outbound </a:t>
            </a:r>
            <a:r>
              <a:rPr lang="en-US" dirty="0" smtClean="0"/>
              <a:t>SP, one </a:t>
            </a:r>
            <a:r>
              <a:rPr lang="en-US" dirty="0"/>
              <a:t>for Inbound </a:t>
            </a:r>
            <a:r>
              <a:rPr lang="en-US" dirty="0" smtClean="0"/>
              <a:t>SP</a:t>
            </a:r>
            <a:endParaRPr lang="en-US" dirty="0" smtClean="0">
              <a:latin typeface="Georgia" panose="02040502050405020303" pitchFamily="18" charset="0"/>
            </a:endParaRP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Contains entries, each of which defines a subset of IP traffic and points to an SA for that traffic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In more complex environments, there may be multiple entries that potentially relate to a single SA or multiple SAs associated with a single SPD entry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Each SPD entry is defined by a set of IP and upper-layer protocol field values called </a:t>
            </a:r>
            <a:r>
              <a:rPr lang="en-US" i="1" dirty="0" smtClean="0">
                <a:latin typeface="Georgia" panose="02040502050405020303" pitchFamily="18" charset="0"/>
              </a:rPr>
              <a:t>selectors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These are used to filter outgoing traffic in order to map it into a particular SA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SPD Entries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24000"/>
            <a:ext cx="7570787" cy="609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The following selectors determine an SPD entry: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39564956"/>
              </p:ext>
            </p:extLst>
          </p:nvPr>
        </p:nvGraphicFramePr>
        <p:xfrm>
          <a:off x="2057400" y="2133600"/>
          <a:ext cx="8229600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566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1685747"/>
              </p:ext>
            </p:extLst>
          </p:nvPr>
        </p:nvGraphicFramePr>
        <p:xfrm>
          <a:off x="1524001" y="1990726"/>
          <a:ext cx="8668230" cy="4352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Document" r:id="rId4" imgW="6019800" imgH="3022600" progId="Word.Document.12">
                  <p:link updateAutomatic="1"/>
                </p:oleObj>
              </mc:Choice>
              <mc:Fallback>
                <p:oleObj name="Document" r:id="rId4" imgW="6019800" imgH="30226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1" y="1990726"/>
                        <a:ext cx="8668230" cy="43524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1048232" y="228600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20.2  </a:t>
            </a:r>
          </a:p>
          <a:p>
            <a:pPr algn="ctr"/>
            <a:r>
              <a:rPr lang="en-US" sz="4800" b="1" dirty="0" smtClean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Host </a:t>
            </a:r>
            <a:r>
              <a:rPr lang="en-US" sz="4800" b="1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SPD Example </a:t>
            </a:r>
          </a:p>
        </p:txBody>
      </p:sp>
    </p:spTree>
    <p:extLst>
      <p:ext uri="{BB962C8B-B14F-4D97-AF65-F5344CB8AC3E}">
        <p14:creationId xmlns:p14="http://schemas.microsoft.com/office/powerpoint/2010/main" val="130870628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IP Traffic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IPsec is executed on a packet-by-packet basis </a:t>
            </a:r>
            <a:endParaRPr lang="en-US" dirty="0" smtClean="0"/>
          </a:p>
          <a:p>
            <a:r>
              <a:rPr lang="en-US" dirty="0" smtClean="0"/>
              <a:t>If IPsec </a:t>
            </a:r>
            <a:r>
              <a:rPr lang="en-US" dirty="0"/>
              <a:t>is implemented, </a:t>
            </a:r>
            <a:r>
              <a:rPr lang="en-US" dirty="0" smtClean="0"/>
              <a:t>each outbound </a:t>
            </a:r>
            <a:r>
              <a:rPr lang="en-US" dirty="0"/>
              <a:t>IP packet is processed by the IPsec logic before </a:t>
            </a:r>
            <a:r>
              <a:rPr lang="en-US" dirty="0" smtClean="0"/>
              <a:t>transmission</a:t>
            </a:r>
          </a:p>
          <a:p>
            <a:r>
              <a:rPr lang="en-US" dirty="0" smtClean="0"/>
              <a:t>Each inbound </a:t>
            </a:r>
            <a:r>
              <a:rPr lang="en-US" dirty="0"/>
              <a:t>packet is processed by the IPsec logic after reception and before </a:t>
            </a:r>
            <a:r>
              <a:rPr lang="en-US" dirty="0" smtClean="0"/>
              <a:t>passing the </a:t>
            </a:r>
            <a:r>
              <a:rPr lang="en-US" dirty="0"/>
              <a:t>packet contents on to the next higher layer (e.g., TCP or UDP). </a:t>
            </a:r>
            <a:endParaRPr lang="en-US" dirty="0" smtClean="0"/>
          </a:p>
          <a:p>
            <a:r>
              <a:rPr lang="en-US" dirty="0" smtClean="0"/>
              <a:t>There are two processing model in IP Sec: </a:t>
            </a:r>
          </a:p>
          <a:p>
            <a:pPr lvl="1"/>
            <a:r>
              <a:rPr lang="en-US" dirty="0" smtClean="0"/>
              <a:t>Outbound Packet</a:t>
            </a:r>
          </a:p>
          <a:p>
            <a:pPr lvl="1"/>
            <a:r>
              <a:rPr lang="en-US" dirty="0" smtClean="0"/>
              <a:t>Inbound Packet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73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4545" b="13636"/>
              <a:stretch>
                <a:fillRect/>
              </a:stretch>
            </p:blipFill>
          </mc:Choice>
          <mc:Fallback>
            <p:blipFill>
              <a:blip r:embed="rId4"/>
              <a:srcRect t="4545" b="13636"/>
              <a:stretch>
                <a:fillRect/>
              </a:stretch>
            </p:blipFill>
          </mc:Fallback>
        </mc:AlternateContent>
        <p:spPr>
          <a:xfrm>
            <a:off x="857250" y="371475"/>
            <a:ext cx="8129588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62541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rcRect t="22727" b="8182"/>
              <a:stretch>
                <a:fillRect/>
              </a:stretch>
            </p:blipFill>
          </mc:Choice>
          <mc:Fallback>
            <p:blipFill>
              <a:blip r:embed="rId4"/>
              <a:srcRect t="22727" b="8182"/>
              <a:stretch>
                <a:fillRect/>
              </a:stretch>
            </p:blipFill>
          </mc:Fallback>
        </mc:AlternateContent>
        <p:spPr>
          <a:xfrm>
            <a:off x="385764" y="271463"/>
            <a:ext cx="9444036" cy="678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6908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1521" y="476672"/>
            <a:ext cx="8272626" cy="940966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Combining Security Associations</a:t>
            </a:r>
            <a:endParaRPr lang="en-AU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60439" y="1600201"/>
            <a:ext cx="11223522" cy="28193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An individual SA can implement either the AH or ESP protocol but not both</a:t>
            </a:r>
          </a:p>
          <a:p>
            <a:r>
              <a:rPr lang="en-US" i="1" dirty="0" smtClean="0">
                <a:latin typeface="Georgia" panose="02040502050405020303" pitchFamily="18" charset="0"/>
              </a:rPr>
              <a:t>Security association bundle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Refers to a sequence of SAs through which traffic must be processed to provide a desired set of IPsec services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The SAs in a bundle may terminate at different endpoints or at the same endpoint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May be combined into bundles in two ways: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70053971"/>
              </p:ext>
            </p:extLst>
          </p:nvPr>
        </p:nvGraphicFramePr>
        <p:xfrm>
          <a:off x="2132609" y="3900948"/>
          <a:ext cx="8079181" cy="236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087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866" y="0"/>
            <a:ext cx="9143999" cy="1412875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ESP with Authentication Option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9213" y="1722437"/>
            <a:ext cx="11282516" cy="494347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In this approach, the first user applies ESP to the data to be protected and then appends the authentication data field</a:t>
            </a:r>
          </a:p>
          <a:p>
            <a:endParaRPr lang="en-US" dirty="0">
              <a:latin typeface="Georgia" panose="02040502050405020303" pitchFamily="18" charset="0"/>
              <a:cs typeface="ＭＳ Ｐゴシック" pitchFamily="-84" charset="-128"/>
            </a:endParaRPr>
          </a:p>
          <a:p>
            <a:endParaRPr lang="en-US" dirty="0" smtClean="0">
              <a:latin typeface="Georgia" panose="02040502050405020303" pitchFamily="18" charset="0"/>
              <a:cs typeface="ＭＳ Ｐゴシック" pitchFamily="-84" charset="-128"/>
            </a:endParaRPr>
          </a:p>
          <a:p>
            <a:endParaRPr lang="en-US" dirty="0">
              <a:latin typeface="Georgia" panose="02040502050405020303" pitchFamily="18" charset="0"/>
              <a:cs typeface="ＭＳ Ｐゴシック" pitchFamily="-84" charset="-128"/>
            </a:endParaRPr>
          </a:p>
          <a:p>
            <a:endParaRPr lang="en-US" dirty="0" smtClean="0">
              <a:latin typeface="Georgia" panose="02040502050405020303" pitchFamily="18" charset="0"/>
              <a:cs typeface="ＭＳ Ｐゴシック" pitchFamily="-84" charset="-128"/>
            </a:endParaRPr>
          </a:p>
          <a:p>
            <a:endParaRPr lang="en-US" dirty="0">
              <a:latin typeface="Georgia" panose="02040502050405020303" pitchFamily="18" charset="0"/>
              <a:cs typeface="ＭＳ Ｐゴシック" pitchFamily="-84" charset="-128"/>
            </a:endParaRPr>
          </a:p>
          <a:p>
            <a:r>
              <a:rPr lang="en-US" dirty="0" smtClean="0">
                <a:latin typeface="Georgia" panose="02040502050405020303" pitchFamily="18" charset="0"/>
                <a:cs typeface="ＭＳ Ｐゴシック" pitchFamily="-84" charset="-128"/>
              </a:rPr>
              <a:t>For </a:t>
            </a:r>
            <a:r>
              <a:rPr lang="en-US" dirty="0">
                <a:latin typeface="Georgia" panose="02040502050405020303" pitchFamily="18" charset="0"/>
                <a:cs typeface="ＭＳ Ｐゴシック" pitchFamily="-84" charset="-128"/>
              </a:rPr>
              <a:t>both cases authentication applies to the ciphertext rather than the plaintext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80437309"/>
              </p:ext>
            </p:extLst>
          </p:nvPr>
        </p:nvGraphicFramePr>
        <p:xfrm>
          <a:off x="2000865" y="2619937"/>
          <a:ext cx="6096000" cy="279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69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Transport Adjacency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88384"/>
            <a:ext cx="10894142" cy="47910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Another way to apply authentication after encryption is to use two bundled transport SAs, with the inner being an ESP SA and the outer being an AH SA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In this case ESP is used without its authentication option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Encryption is applied to the IP payload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AH is then applied in transport mode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Advantage of this approach is that the authentication covers more fields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Disadvantage is the overhead of two SAs versus one SA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Transport-Tunnel Bundle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The use of authentication prior to encryption might be preferable for several reasons: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It is impossible for anyone to intercept the message and alter the authentication data without detection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It may be desirable to store the authentication information with the message at the destination for later reference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One approach is to use a bundle consisting of an inner AH transport SA and an outer ESP tunnel SA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Authentication is applied to the IP payload plus the IP header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The resulting IP packet is then processed in tunnel mode by ESP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The result is that the entire authenticated inner packet is encrypted and a new outer IP header is added</a:t>
            </a:r>
          </a:p>
          <a:p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309562" y="466726"/>
            <a:ext cx="8229600" cy="850900"/>
          </a:xfrm>
        </p:spPr>
        <p:txBody>
          <a:bodyPr/>
          <a:lstStyle/>
          <a:p>
            <a:r>
              <a:rPr lang="en-US" altLang="en-US" b="1" dirty="0" smtClean="0">
                <a:latin typeface="Georgia" panose="02040502050405020303" pitchFamily="18" charset="0"/>
              </a:rPr>
              <a:t>Encapsulation vs Tunneling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09549" y="1539876"/>
            <a:ext cx="11549063" cy="1223963"/>
          </a:xfrm>
        </p:spPr>
        <p:txBody>
          <a:bodyPr/>
          <a:lstStyle/>
          <a:p>
            <a:r>
              <a:rPr lang="en-US" altLang="en-US" sz="2400" b="1" dirty="0">
                <a:latin typeface="Georgia" panose="02040502050405020303" pitchFamily="18" charset="0"/>
              </a:rPr>
              <a:t>Encapsulation</a:t>
            </a:r>
            <a:r>
              <a:rPr lang="en-US" altLang="en-US" sz="2400" dirty="0">
                <a:latin typeface="Georgia" panose="02040502050405020303" pitchFamily="18" charset="0"/>
              </a:rPr>
              <a:t>: A packet is encapsulated into the payload of a lower layer packet; a new header is added at the lower layer.</a:t>
            </a:r>
            <a:endParaRPr lang="en-US" altLang="en-US" sz="2400" b="1" dirty="0">
              <a:latin typeface="Georgia" panose="02040502050405020303" pitchFamily="18" charset="0"/>
            </a:endParaRPr>
          </a:p>
        </p:txBody>
      </p:sp>
      <p:sp>
        <p:nvSpPr>
          <p:cNvPr id="92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9D7A93C-0A9B-4E34-8BD2-00C3B38F9319}" type="slidenum">
              <a:rPr lang="en-AU" altLang="en-US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eaLnBrk="1" hangingPunct="1"/>
              <a:t>4</a:t>
            </a:fld>
            <a:endParaRPr lang="en-AU" alt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223" name="Picture 2" descr="http://upload.wikimedia.org/wikipedia/commons/thumb/3/3b/UDP_encapsulation.svg/450px-UDP_encapsul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5" y="2455069"/>
            <a:ext cx="6016625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Content Placeholder 2"/>
          <p:cNvSpPr txBox="1">
            <a:spLocks/>
          </p:cNvSpPr>
          <p:nvPr/>
        </p:nvSpPr>
        <p:spPr bwMode="auto">
          <a:xfrm>
            <a:off x="2971800" y="6015037"/>
            <a:ext cx="5214938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Source: </a:t>
            </a:r>
            <a:r>
              <a:rPr lang="en-US" altLang="en-US" sz="1800" dirty="0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hlinkClick r:id="rId3"/>
              </a:rPr>
              <a:t>http://en.wikipedia.org/wiki/TCP_IP</a:t>
            </a:r>
            <a:endParaRPr lang="en-US" altLang="en-US" sz="1800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3953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0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27878" y="221226"/>
            <a:ext cx="9358574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143592" y="1784555"/>
            <a:ext cx="28320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kern="1200" dirty="0" smtClean="0">
                <a:solidFill>
                  <a:schemeClr val="tx1"/>
                </a:solidFill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Four </a:t>
            </a:r>
            <a:r>
              <a:rPr lang="en-US" sz="2800" kern="1200" dirty="0">
                <a:solidFill>
                  <a:schemeClr val="tx1"/>
                </a:solidFill>
                <a:latin typeface="Georgia" panose="02040502050405020303" pitchFamily="18" charset="0"/>
                <a:ea typeface="ＭＳ Ｐゴシック" pitchFamily="-107" charset="-128"/>
                <a:cs typeface="ＭＳ Ｐゴシック" pitchFamily="-107" charset="-128"/>
              </a:rPr>
              <a:t>examples of combinations of SA</a:t>
            </a:r>
            <a:endParaRPr lang="en-US" sz="2800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425292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spcBef>
                <a:spcPts val="0"/>
              </a:spcBef>
              <a:buClr>
                <a:srgbClr val="262626"/>
              </a:buClr>
            </a:pPr>
            <a:r>
              <a:rPr lang="en-US" sz="3600" b="1" dirty="0">
                <a:latin typeface="Georgia" panose="02040502050405020303" pitchFamily="18" charset="0"/>
              </a:rPr>
              <a:t>Internet Key Exchange</a:t>
            </a:r>
            <a:endParaRPr sz="3600" b="0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Negotiates  IPsec  tunnel characteristics between two IPsec peers</a:t>
            </a:r>
            <a:endParaRPr sz="2400"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Negotiates IPsec protocol parameters  </a:t>
            </a:r>
            <a:endParaRPr sz="2400"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Exchanges public keys</a:t>
            </a:r>
            <a:endParaRPr sz="2400"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Authenticates both sides</a:t>
            </a:r>
            <a:endParaRPr sz="2400"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Manages keys after the exchange</a:t>
            </a:r>
            <a:endParaRPr sz="2400"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Automates entire key-exchange </a:t>
            </a:r>
            <a:r>
              <a:rPr lang="en-US" sz="24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process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RFC4306 Internet Key Exchange (IKEv2) Protocol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endParaRPr sz="2400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Internet Key Exchange</a:t>
            </a:r>
            <a:endParaRPr lang="en-AU" b="1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1524001"/>
            <a:ext cx="10908891" cy="228599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The key management portion of IPsec involves the determination and distribution of secret keys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 typical requirement is four keys for communication between two applications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Transmit and receive pairs for both integrity and confidentiality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The IPsec Architecture document mandates support for two types of key management: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0347644"/>
              </p:ext>
            </p:extLst>
          </p:nvPr>
        </p:nvGraphicFramePr>
        <p:xfrm>
          <a:off x="2671916" y="3225800"/>
          <a:ext cx="74676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83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230" y="476672"/>
            <a:ext cx="8225917" cy="940966"/>
          </a:xfrm>
        </p:spPr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ISAKMP/Oakley</a:t>
            </a:r>
            <a:endParaRPr lang="en-AU" b="1" dirty="0">
              <a:latin typeface="Georgia" panose="02040502050405020303" pitchFamily="18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8230" y="1762126"/>
            <a:ext cx="11167744" cy="47148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The default automated key management protocol of IPsec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Consists of: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Oakley Key Determination Protocol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A key exchange protocol based on the Diffie-Hellman algorithm but providing added security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Generic in that it does not dictate specific formats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Internet Security Association and Key Management Protocol (ISAKMP)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Provides a framework for Internet key management and provides the specific protocol support, including formats, for negotiation of security attributes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Consists of a set of message types that enable the use of a variety of key exchange algorithms</a:t>
            </a:r>
            <a:endParaRPr lang="en-US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565355" y="329192"/>
            <a:ext cx="8114548" cy="9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Internet Security Association Key Management Protocol (ISAKMP)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Provide framework for key management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Defines procedures and packet formats to establish, negotiate, modify, and delete SAs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Independent of key exchange protocol, encryption algorithm, and authentication method</a:t>
            </a:r>
            <a:endParaRPr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Oakley Protocol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idx="1"/>
          </p:nvPr>
        </p:nvSpPr>
        <p:spPr>
          <a:xfrm>
            <a:off x="609599" y="1417638"/>
            <a:ext cx="11100620" cy="4887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 key exchange protocol based on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Diffie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-Hellman algorithm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Provide added security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Cookies exchanges, to thwart clogging attacks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Hash(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src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IP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addr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dst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IP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addr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src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UDP port,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dst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UDP port, local secret)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Local secret periodically changed</a:t>
            </a:r>
            <a:endParaRPr sz="16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Uses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nonces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to detect replay attacks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Authenticates DH-exchange, to thwart MITM attacks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Based on digital signature, public key encryption, or symmetric key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encription</a:t>
            </a: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Parties negotiate the global parameters of DH-exchange (e.g., the prime p that defines the group and the generator q of the group)</a:t>
            </a: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Determines AH/ESP keying material for each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SA (automatically)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IKE’s improvement on DH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Shape 33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Uses cookies, to protect againts clogging attack</a:t>
            </a:r>
            <a:endParaRPr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Uses nonces, to protect against replay attack</a:t>
            </a:r>
            <a:endParaRPr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requires that each party shows that it posseses a secret key, to protect against MITM attack</a:t>
            </a:r>
            <a:endParaRPr sz="2800" b="0" i="0" u="none" strike="noStrike" cap="none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DH with cookies</a:t>
            </a:r>
            <a:endParaRPr sz="3600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2" name="Shape 3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8045" y="1417638"/>
            <a:ext cx="7212012" cy="52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 dirty="0" smtClean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 Phase </a:t>
            </a:r>
            <a:r>
              <a:rPr lang="en-US" sz="3600" b="0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&amp; Mode</a:t>
            </a:r>
            <a:endParaRPr sz="3600" b="0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idx="1"/>
          </p:nvPr>
        </p:nvSpPr>
        <p:spPr>
          <a:xfrm>
            <a:off x="609599" y="1765902"/>
            <a:ext cx="4537729" cy="4499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•"/>
            </a:pPr>
            <a:r>
              <a:rPr lang="en-US" sz="2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 has two phases: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Phase one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Uses main or aggressive mode exchange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Negotiates IKE SA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Phase two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Uses quick mode exchange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Negotiates </a:t>
            </a:r>
            <a:r>
              <a:rPr lang="en-US" sz="20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SAs</a:t>
            </a: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5" name="Shape 3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7251" y="1765902"/>
            <a:ext cx="5213792" cy="42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609599" y="476672"/>
            <a:ext cx="10290442" cy="9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 Phase 1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1" name="Shape 361"/>
          <p:cNvSpPr txBox="1">
            <a:spLocks noGrp="1"/>
          </p:cNvSpPr>
          <p:nvPr>
            <p:ph idx="1"/>
          </p:nvPr>
        </p:nvSpPr>
        <p:spPr>
          <a:xfrm>
            <a:off x="609599" y="1552049"/>
            <a:ext cx="11144866" cy="4222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Two modes: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main mode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aggressive mode 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20"/>
              <a:buFont typeface="Noto Sans Symbols"/>
              <a:buChar char="•"/>
            </a:pPr>
            <a:r>
              <a:rPr lang="en-US" sz="222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Four Authentication methods: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Pre-shared keys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Digital signatures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Public key encryption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Noto Sans Symbols"/>
              <a:buChar char="•"/>
            </a:pPr>
            <a:r>
              <a:rPr lang="en-US" sz="185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Revised public key encryption</a:t>
            </a:r>
            <a:endParaRPr sz="148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Agreeing on a set of parameters that are to be used to authenticate the two peers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Agreeing on parameters used to encrypt a portion of the main mode and all of the quick mode messages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None of the aggressive mode messages are encrypted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Authenticate the two peers to each other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Generate keys used to generate keying material for subsequent encryption of data 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Char char="•"/>
            </a:pPr>
            <a:r>
              <a:rPr lang="en-US" sz="166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All of the parameters negotiated and the keys used to generate keys for encryption are stored as IKE or ISAKMP security association (SA </a:t>
            </a:r>
            <a:endParaRPr sz="166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23717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65"/>
              <a:buFont typeface="Noto Sans Symbols"/>
              <a:buNone/>
            </a:pPr>
            <a:endParaRPr sz="166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b="1" dirty="0">
                <a:latin typeface="Georgia" panose="02040502050405020303" pitchFamily="18" charset="0"/>
              </a:rPr>
              <a:t>Tunneling</a:t>
            </a:r>
            <a:r>
              <a:rPr lang="en-US" sz="2800" dirty="0">
                <a:latin typeface="Georgia" panose="02040502050405020303" pitchFamily="18" charset="0"/>
              </a:rPr>
              <a:t>: A packet (the </a:t>
            </a:r>
            <a:r>
              <a:rPr lang="en-US" sz="2800" i="1" dirty="0">
                <a:latin typeface="Georgia" panose="02040502050405020303" pitchFamily="18" charset="0"/>
              </a:rPr>
              <a:t>payload protocol</a:t>
            </a:r>
            <a:r>
              <a:rPr lang="en-US" sz="2800" dirty="0">
                <a:latin typeface="Georgia" panose="02040502050405020303" pitchFamily="18" charset="0"/>
              </a:rPr>
              <a:t>) is encapsulated into another protocol </a:t>
            </a:r>
            <a:r>
              <a:rPr lang="en-US" sz="2800" u="sng" dirty="0">
                <a:latin typeface="Georgia" panose="02040502050405020303" pitchFamily="18" charset="0"/>
              </a:rPr>
              <a:t>at the same or higher layer</a:t>
            </a:r>
            <a:r>
              <a:rPr lang="en-US" sz="2800" dirty="0">
                <a:latin typeface="Georgia" panose="02040502050405020303" pitchFamily="18" charset="0"/>
              </a:rPr>
              <a:t> (the </a:t>
            </a:r>
            <a:r>
              <a:rPr lang="en-US" sz="2800" i="1" dirty="0">
                <a:latin typeface="Georgia" panose="02040502050405020303" pitchFamily="18" charset="0"/>
              </a:rPr>
              <a:t>delivery</a:t>
            </a:r>
            <a:r>
              <a:rPr lang="en-US" sz="2800" dirty="0">
                <a:latin typeface="Georgia" panose="02040502050405020303" pitchFamily="18" charset="0"/>
              </a:rPr>
              <a:t> protocol).</a:t>
            </a:r>
          </a:p>
          <a:p>
            <a:pPr lvl="1">
              <a:defRPr/>
            </a:pPr>
            <a:r>
              <a:rPr lang="en-US" sz="2400" dirty="0">
                <a:latin typeface="Georgia" panose="02040502050405020303" pitchFamily="18" charset="0"/>
              </a:rPr>
              <a:t>Example: A IP packet is encapsulated into a IPsec packet.</a:t>
            </a:r>
          </a:p>
          <a:p>
            <a:pPr marL="457200" lvl="1" indent="0">
              <a:buNone/>
              <a:defRPr/>
            </a:pPr>
            <a:endParaRPr lang="en-US" sz="1400" dirty="0">
              <a:latin typeface="Georgia" panose="02040502050405020303" pitchFamily="18" charset="0"/>
            </a:endParaRPr>
          </a:p>
          <a:p>
            <a:pPr>
              <a:defRPr/>
            </a:pPr>
            <a:r>
              <a:rPr lang="en-US" sz="2800" dirty="0">
                <a:latin typeface="Georgia" panose="02040502050405020303" pitchFamily="18" charset="0"/>
              </a:rPr>
              <a:t>Tunneling can be used to circumvent a firewall policy </a:t>
            </a:r>
            <a:r>
              <a:rPr lang="en-US" sz="1800" dirty="0">
                <a:latin typeface="Georgia" panose="02040502050405020303" pitchFamily="18" charset="0"/>
              </a:rPr>
              <a:t>(</a:t>
            </a:r>
            <a:r>
              <a:rPr lang="en-US" sz="1800" dirty="0">
                <a:latin typeface="Georgia" panose="02040502050405020303" pitchFamily="18" charset="0"/>
                <a:hlinkClick r:id="rId2"/>
              </a:rPr>
              <a:t>http://en.wikipedia.org/wiki/Tunneling_protocol</a:t>
            </a:r>
            <a:r>
              <a:rPr lang="en-US" sz="1800" dirty="0">
                <a:latin typeface="Georgia" panose="02040502050405020303" pitchFamily="18" charset="0"/>
              </a:rPr>
              <a:t>)</a:t>
            </a:r>
          </a:p>
          <a:p>
            <a:pPr lvl="1">
              <a:defRPr/>
            </a:pPr>
            <a:r>
              <a:rPr lang="en-US" sz="2400" dirty="0">
                <a:latin typeface="Georgia" panose="02040502050405020303" pitchFamily="18" charset="0"/>
              </a:rPr>
              <a:t>Example: HTTP can be used to </a:t>
            </a:r>
            <a:r>
              <a:rPr lang="en-US" sz="2400" i="1" dirty="0">
                <a:latin typeface="Georgia" panose="02040502050405020303" pitchFamily="18" charset="0"/>
              </a:rPr>
              <a:t>tunnel </a:t>
            </a:r>
            <a:r>
              <a:rPr lang="en-US" sz="2400" dirty="0">
                <a:latin typeface="Georgia" panose="02040502050405020303" pitchFamily="18" charset="0"/>
              </a:rPr>
              <a:t>a protocol that would otherwise be blocked by the firewall.</a:t>
            </a:r>
          </a:p>
        </p:txBody>
      </p:sp>
      <p:sp>
        <p:nvSpPr>
          <p:cNvPr id="102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077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34F0815-0796-4C0A-9C0B-1CC97DBBCAA4}" type="slidenum">
              <a:rPr lang="en-AU" altLang="en-US">
                <a:latin typeface="Georgia" panose="02040502050405020303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pPr eaLnBrk="1" hangingPunct="1"/>
              <a:t>5</a:t>
            </a:fld>
            <a:endParaRPr lang="en-AU" altLang="en-US" dirty="0">
              <a:latin typeface="Georgia" panose="02040502050405020303" pitchFamily="18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246" name="Title 1"/>
          <p:cNvSpPr>
            <a:spLocks noGrp="1"/>
          </p:cNvSpPr>
          <p:nvPr>
            <p:ph type="title"/>
          </p:nvPr>
        </p:nvSpPr>
        <p:spPr>
          <a:xfrm>
            <a:off x="481013" y="480020"/>
            <a:ext cx="8229600" cy="850900"/>
          </a:xfrm>
        </p:spPr>
        <p:txBody>
          <a:bodyPr/>
          <a:lstStyle/>
          <a:p>
            <a:r>
              <a:rPr lang="en-US" altLang="en-US" b="1" dirty="0" smtClean="0">
                <a:latin typeface="Georgia" panose="02040502050405020303" pitchFamily="18" charset="0"/>
              </a:rPr>
              <a:t>Encapsulation vs Tunneling</a:t>
            </a:r>
          </a:p>
        </p:txBody>
      </p:sp>
    </p:spTree>
    <p:extLst>
      <p:ext uri="{BB962C8B-B14F-4D97-AF65-F5344CB8AC3E}">
        <p14:creationId xmlns:p14="http://schemas.microsoft.com/office/powerpoint/2010/main" val="167035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 Phase 2</a:t>
            </a:r>
            <a:endParaRPr sz="3600" b="0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7" name="Shape 367"/>
          <p:cNvSpPr txBox="1">
            <a:spLocks noGrp="1"/>
          </p:cNvSpPr>
          <p:nvPr>
            <p:ph idx="1"/>
          </p:nvPr>
        </p:nvSpPr>
        <p:spPr>
          <a:xfrm>
            <a:off x="609599" y="1654278"/>
            <a:ext cx="11307098" cy="4006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One mode: </a:t>
            </a: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Quick mode </a:t>
            </a: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Involves exchange of 3 messages </a:t>
            </a:r>
            <a:endParaRPr sz="16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To have two peers agree on a set of attributes for creating the IPsec security associations that could be used by ESP to encrypt the data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To redo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Diffie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-Hellman (DH) exchange so that new keying material can be used to generate IPsec encryption keys </a:t>
            </a: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Negotiate parameters of IPsec SA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Perfect Forward Secrecy (PFS) may be used by initiator to request that a new DH secret be generated over an encrypted channel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New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nonces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generated: N</a:t>
            </a:r>
            <a:r>
              <a:rPr lang="en-US" sz="1600" b="0" i="0" u="none" strike="noStrike" cap="none" baseline="-25000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` and </a:t>
            </a:r>
            <a:r>
              <a:rPr lang="en-US" sz="16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</a:t>
            </a:r>
            <a:r>
              <a:rPr lang="en-US" sz="1600" b="0" i="0" u="none" strike="noStrike" cap="none" baseline="-25000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</a:t>
            </a:r>
            <a:r>
              <a:rPr lang="en-US" sz="16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`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•"/>
            </a:pPr>
            <a:r>
              <a:rPr lang="en-US" sz="16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New DH public values: 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en-US" sz="14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X</a:t>
            </a:r>
            <a:r>
              <a:rPr lang="en-US" sz="1400" b="0" i="0" u="none" strike="noStrike" cap="none" baseline="-25000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`=</a:t>
            </a:r>
            <a:r>
              <a:rPr lang="en-US" sz="14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g</a:t>
            </a:r>
            <a:r>
              <a:rPr lang="en-US" sz="1400" b="0" i="0" u="none" strike="noStrike" cap="none" baseline="30000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mod p</a:t>
            </a:r>
            <a:endParaRPr dirty="0">
              <a:latin typeface="Georgia" panose="02040502050405020303" pitchFamily="18" charset="0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•"/>
            </a:pPr>
            <a:r>
              <a:rPr lang="en-US" sz="14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X</a:t>
            </a:r>
            <a:r>
              <a:rPr lang="en-US" sz="1400" b="0" i="0" u="none" strike="noStrike" cap="none" baseline="-25000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b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`=</a:t>
            </a:r>
            <a:r>
              <a:rPr lang="en-US" sz="14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g</a:t>
            </a:r>
            <a:r>
              <a:rPr lang="en-US" sz="1400" b="0" i="0" u="none" strike="noStrike" cap="none" baseline="30000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b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mod p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4632" y="476672"/>
            <a:ext cx="8114548" cy="94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IKEv2 Exchange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idx="1"/>
          </p:nvPr>
        </p:nvSpPr>
        <p:spPr>
          <a:xfrm>
            <a:off x="553934" y="1661319"/>
            <a:ext cx="4711239" cy="4509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HDR = IKE header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SAx1 = offered and chosen algorithms, DH group </a:t>
            </a:r>
            <a:endParaRPr sz="139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KEx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= </a:t>
            </a: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Diffie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–Hellman public key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Nx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= </a:t>
            </a: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nonces</a:t>
            </a:r>
            <a:endParaRPr sz="139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CERTREQ = </a:t>
            </a: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Certi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cate request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IDx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= identity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CERT = </a:t>
            </a: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certi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cate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SK {...} = MAC and encrypt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AUTH = Authentication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SAx2 = algorithms, parameters for IPsec SA </a:t>
            </a:r>
            <a:endParaRPr sz="139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TSx</a:t>
            </a: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= traffic selectors for IPsec SA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N = Notify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D = Delete</a:t>
            </a:r>
            <a:endParaRPr dirty="0">
              <a:latin typeface="Georgia" panose="02040502050405020303" pitchFamily="18" charset="0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</a:pPr>
            <a:r>
              <a:rPr lang="en-US" sz="1395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CP = Configuration</a:t>
            </a:r>
            <a:endParaRPr sz="1395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8271" y="1411941"/>
            <a:ext cx="5391374" cy="5002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2590800" y="1195178"/>
            <a:ext cx="7233310" cy="56628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24000" y="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Table 20.3  </a:t>
            </a:r>
          </a:p>
          <a:p>
            <a:pPr algn="ctr"/>
            <a:r>
              <a:rPr lang="en-US" sz="3200" dirty="0"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IKE Payload Types </a:t>
            </a:r>
          </a:p>
        </p:txBody>
      </p:sp>
    </p:spTree>
    <p:extLst>
      <p:ext uri="{BB962C8B-B14F-4D97-AF65-F5344CB8AC3E}">
        <p14:creationId xmlns:p14="http://schemas.microsoft.com/office/powerpoint/2010/main" val="3041328421"/>
      </p:ext>
    </p:extLst>
  </p:cSld>
  <p:clrMapOvr>
    <a:masterClrMapping/>
  </p:clrMapOvr>
  <p:transition spd="med">
    <p:wipe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5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003957"/>
              </p:ext>
            </p:extLst>
          </p:nvPr>
        </p:nvGraphicFramePr>
        <p:xfrm>
          <a:off x="2742530" y="0"/>
          <a:ext cx="6706271" cy="6857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Document" r:id="rId4" imgW="5638800" imgH="5765800" progId="Word.Document.12">
                  <p:link updateAutomatic="1"/>
                </p:oleObj>
              </mc:Choice>
              <mc:Fallback>
                <p:oleObj name="Document" r:id="rId4" imgW="5638800" imgH="57658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2530" y="0"/>
                        <a:ext cx="6706271" cy="6857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20052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712838" y="476672"/>
            <a:ext cx="8114548" cy="940966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Summary</a:t>
            </a:r>
            <a:endParaRPr lang="en-AU" dirty="0" smtClean="0">
              <a:latin typeface="Georgia" panose="02040502050405020303" pitchFamily="18" charset="0"/>
            </a:endParaRP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973395" y="1676400"/>
            <a:ext cx="3565525" cy="49530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IP security overview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Applications of IPsec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Benefits of IPsec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Routing applications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documents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services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Transport and tunnel modes</a:t>
            </a:r>
          </a:p>
          <a:p>
            <a:r>
              <a:rPr lang="en-US" dirty="0" smtClean="0">
                <a:latin typeface="Georgia" panose="02040502050405020303" pitchFamily="18" charset="0"/>
              </a:rPr>
              <a:t>IP security policy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Security associations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Security association database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Security policy database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 traffic processing</a:t>
            </a:r>
          </a:p>
          <a:p>
            <a:pPr marL="342900" lvl="1" indent="-342900">
              <a:spcBef>
                <a:spcPts val="2400"/>
              </a:spcBef>
              <a:buClr>
                <a:srgbClr val="BAABE3"/>
              </a:buClr>
            </a:pPr>
            <a:r>
              <a:rPr lang="en-US" sz="2429" dirty="0">
                <a:latin typeface="Georgia" panose="02040502050405020303" pitchFamily="18" charset="0"/>
                <a:cs typeface="ＭＳ Ｐゴシック" pitchFamily="-84" charset="-128"/>
              </a:rPr>
              <a:t>Cryptographic suites</a:t>
            </a:r>
          </a:p>
        </p:txBody>
      </p:sp>
      <p:sp>
        <p:nvSpPr>
          <p:cNvPr id="76804" name="Content Placeholder 11"/>
          <p:cNvSpPr>
            <a:spLocks noGrp="1"/>
          </p:cNvSpPr>
          <p:nvPr>
            <p:ph sz="half" idx="2"/>
          </p:nvPr>
        </p:nvSpPr>
        <p:spPr>
          <a:xfrm>
            <a:off x="7308954" y="1676400"/>
            <a:ext cx="3565525" cy="4572000"/>
          </a:xfrm>
        </p:spPr>
        <p:txBody>
          <a:bodyPr rtlCol="0">
            <a:normAutofit fontScale="70000" lnSpcReduction="20000"/>
          </a:bodyPr>
          <a:lstStyle/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latin typeface="Georgia" panose="02040502050405020303" pitchFamily="18" charset="0"/>
              </a:rPr>
              <a:t>Encapsulating security payload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ESP format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Encryption and authentication algorithms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Padding anti-replay service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Transport and tunnel modes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latin typeface="Georgia" panose="02040502050405020303" pitchFamily="18" charset="0"/>
              </a:rPr>
              <a:t>Combining security associations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Authentication plus confidentiality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Basic combinations of security associations</a:t>
            </a:r>
          </a:p>
          <a:p>
            <a:pPr>
              <a:buClr>
                <a:schemeClr val="accent1">
                  <a:lumMod val="60000"/>
                  <a:lumOff val="40000"/>
                </a:schemeClr>
              </a:buClr>
              <a:buFont typeface="Candara" pitchFamily="34" charset="0"/>
              <a:buChar char="•"/>
              <a:defRPr/>
            </a:pPr>
            <a:r>
              <a:rPr lang="en-US" dirty="0" smtClean="0">
                <a:latin typeface="Georgia" panose="02040502050405020303" pitchFamily="18" charset="0"/>
              </a:rPr>
              <a:t>Internet key exchange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Key determination protocol</a:t>
            </a:r>
          </a:p>
          <a:p>
            <a:pPr lvl="1">
              <a:defRPr/>
            </a:pPr>
            <a:r>
              <a:rPr lang="en-US" sz="2143" dirty="0">
                <a:latin typeface="Georgia" panose="02040502050405020303" pitchFamily="18" charset="0"/>
              </a:rPr>
              <a:t>Header and payload formats</a:t>
            </a:r>
          </a:p>
        </p:txBody>
      </p:sp>
      <p:pic>
        <p:nvPicPr>
          <p:cNvPr id="5" name="Picture Placeholder 4" descr="crypto.jpg"/>
          <p:cNvPicPr>
            <a:picLocks noChangeAspect="1"/>
          </p:cNvPicPr>
          <p:nvPr/>
        </p:nvPicPr>
        <p:blipFill>
          <a:blip r:embed="rId3">
            <a:alphaModFix/>
            <a:lum bright="28000"/>
          </a:blip>
          <a:srcRect l="-16674" t="-1111" r="-18211" b="44444"/>
          <a:stretch>
            <a:fillRect/>
          </a:stretch>
        </p:blipFill>
        <p:spPr bwMode="auto">
          <a:xfrm>
            <a:off x="4817544" y="2943873"/>
            <a:ext cx="2109547" cy="1209027"/>
          </a:xfrm>
          <a:prstGeom prst="ellipse">
            <a:avLst/>
          </a:prstGeom>
          <a:solidFill>
            <a:schemeClr val="bg1">
              <a:lumMod val="85000"/>
            </a:schemeClr>
          </a:solidFill>
          <a:ln w="101600">
            <a:noFill/>
            <a:miter lim="800000"/>
            <a:headEnd/>
            <a:tailEnd/>
          </a:ln>
          <a:effectLst>
            <a:innerShdw blurRad="762000">
              <a:schemeClr val="accent1">
                <a:alpha val="80000"/>
              </a:schemeClr>
            </a:innerShd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05041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0" i="0" u="none" strike="noStrike" cap="none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References</a:t>
            </a:r>
            <a:endParaRPr sz="3600" b="0" i="0" u="none" strike="noStrike" cap="none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0" name="Shape 38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W. Stallings, “Cryptography and Network Security: Principles and Practice”,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8</a:t>
            </a:r>
            <a:r>
              <a:rPr lang="en-US" sz="1800" b="0" i="0" u="none" strike="noStrike" cap="none" baseline="30000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th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ed., Pearson, 2016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E.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Gean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, “Chapter 13 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”, California State University, 2015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X. Y. Li, “</a:t>
            </a:r>
            <a:r>
              <a:rPr lang="en-US" sz="1800" b="0" i="0" u="none" strike="noStrike" cap="none" dirty="0" err="1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”, Illinois Institute of Technology,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2014</a:t>
            </a:r>
          </a:p>
          <a:p>
            <a:pPr lvl="0">
              <a:spcBef>
                <a:spcPts val="1000"/>
              </a:spcBef>
              <a:buClr>
                <a:schemeClr val="accent1"/>
              </a:buClr>
              <a:buSzPts val="1800"/>
              <a:buFont typeface="Noto Sans Symbols"/>
              <a:buChar char="•"/>
            </a:pPr>
            <a:r>
              <a:rPr lang="en-US" sz="1800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V. </a:t>
            </a:r>
            <a:r>
              <a:rPr lang="en-US" sz="1800" dirty="0" err="1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Shmatikov</a:t>
            </a:r>
            <a:r>
              <a:rPr lang="en-US" sz="1800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, “IP security. Internet Key Exchange (IKE) protocol</a:t>
            </a:r>
            <a:r>
              <a:rPr lang="en-US" sz="1800" dirty="0" smtClean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”, 2004</a:t>
            </a:r>
            <a:endParaRPr sz="18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IP Security Overview</a:t>
            </a:r>
            <a:endParaRPr lang="en-AU" b="1" dirty="0">
              <a:latin typeface="Georgia" panose="02040502050405020303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99" y="1417638"/>
            <a:ext cx="11206164" cy="5095875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RFC 1636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“Security in the Internet Architecture”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Issued in 1994 by the Internet Architecture Board (IAB)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Identifies key areas for security mechanisms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Need to secure the network infrastructure from unauthorized monitoring and control of network traffic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Need to secure end-user-to-end-user traffic using authentication and encryption mechanisms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IAB included authentication and encryption as necessary security features in the next generation IP (IPv6)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The IPsec specification now exists as a set of Internet standards</a:t>
            </a:r>
          </a:p>
        </p:txBody>
      </p:sp>
    </p:spTree>
    <p:extLst>
      <p:ext uri="{BB962C8B-B14F-4D97-AF65-F5344CB8AC3E}">
        <p14:creationId xmlns:p14="http://schemas.microsoft.com/office/powerpoint/2010/main" val="118712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Georgia" panose="02040502050405020303" pitchFamily="18" charset="0"/>
              </a:rPr>
              <a:t>Applications of IPsec</a:t>
            </a:r>
            <a:endParaRPr lang="en-AU" b="1" dirty="0">
              <a:latin typeface="Georgia" panose="02040502050405020303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599" y="1524000"/>
            <a:ext cx="11249026" cy="5105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IPsec  provides the capability to secure communications across a LAN, private and public WANs, and the Internet</a:t>
            </a:r>
          </a:p>
          <a:p>
            <a:endParaRPr lang="en-US" dirty="0" smtClean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r>
              <a:rPr lang="en-US" dirty="0" smtClean="0">
                <a:latin typeface="Georgia" panose="02040502050405020303" pitchFamily="18" charset="0"/>
              </a:rPr>
              <a:t>Principal feature of IPsec is that it can encrypt and/or authenticate all traffic at the IP level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Thus all distributed applications (remote logon, client/server, e-mail, file transfer, Web access) can be secured</a:t>
            </a:r>
            <a:endParaRPr lang="en-US" dirty="0">
              <a:latin typeface="Georgia" panose="02040502050405020303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51782440"/>
              </p:ext>
            </p:extLst>
          </p:nvPr>
        </p:nvGraphicFramePr>
        <p:xfrm>
          <a:off x="2743199" y="2357438"/>
          <a:ext cx="6900863" cy="2243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869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entury Gothic"/>
              <a:buNone/>
            </a:pPr>
            <a:r>
              <a:rPr lang="en-US" sz="3600" b="1" i="0" u="none" strike="noStrike" cap="none" dirty="0" err="1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IPSec</a:t>
            </a:r>
            <a:r>
              <a:rPr lang="en-US" sz="3600" b="1" i="0" u="none" strike="noStrike" cap="none" dirty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600" b="1" dirty="0" smtClean="0">
                <a:solidFill>
                  <a:srgbClr val="262626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Scenario</a:t>
            </a:r>
            <a:endParaRPr sz="3600" b="1" i="0" u="none" strike="noStrike" cap="none" dirty="0">
              <a:solidFill>
                <a:srgbClr val="262626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idx="1"/>
          </p:nvPr>
        </p:nvSpPr>
        <p:spPr>
          <a:xfrm>
            <a:off x="609598" y="1696973"/>
            <a:ext cx="4248151" cy="4471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LAN-to-LAN or site-to-site  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Used to connect two private networks to form one combined virtual private network</a:t>
            </a:r>
            <a:endParaRPr dirty="0">
              <a:latin typeface="Georgia" panose="02040502050405020303" pitchFamily="18" charset="0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Remote-access client IPsec</a:t>
            </a:r>
            <a:endParaRPr dirty="0">
              <a:latin typeface="Georgia" panose="02040502050405020303" pitchFamily="18" charset="0"/>
            </a:endParaRPr>
          </a:p>
          <a:p>
            <a:pPr marL="742950" marR="0" lvl="1" indent="-28575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•"/>
            </a:pPr>
            <a:r>
              <a:rPr lang="en-US" sz="2000" b="0" i="0" u="none" strike="noStrike" cap="none" dirty="0">
                <a:solidFill>
                  <a:srgbClr val="3F3F3F"/>
                </a:solidFill>
                <a:latin typeface="Georgia" panose="02040502050405020303" pitchFamily="18" charset="0"/>
                <a:ea typeface="Century Gothic"/>
                <a:cs typeface="Century Gothic"/>
                <a:sym typeface="Century Gothic"/>
              </a:rPr>
              <a:t>Used to allow road warriors to be part of the trusted network</a:t>
            </a:r>
            <a:endParaRPr sz="2000" b="0" i="0" u="none" strike="noStrike" cap="none" dirty="0">
              <a:solidFill>
                <a:srgbClr val="3F3F3F"/>
              </a:solidFill>
              <a:latin typeface="Georgia" panose="02040502050405020303" pitchFamily="18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912" y="1582673"/>
            <a:ext cx="6324600" cy="447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531328" y="476672"/>
            <a:ext cx="8192819" cy="940966"/>
          </a:xfrm>
        </p:spPr>
        <p:txBody>
          <a:bodyPr/>
          <a:lstStyle/>
          <a:p>
            <a:r>
              <a:rPr lang="en-US" dirty="0" smtClean="0">
                <a:latin typeface="Georgia" panose="02040502050405020303" pitchFamily="18" charset="0"/>
              </a:rPr>
              <a:t>Benefits of IPSec</a:t>
            </a:r>
            <a:endParaRPr lang="en-AU" dirty="0">
              <a:latin typeface="Georgia" panose="02040502050405020303" pitchFamily="18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531328" y="1547813"/>
            <a:ext cx="11212997" cy="4943475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Some of the benefits of IPsec: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When IPsec is implemented in a firewall or router, it provides strong security that can be applied to all traffic crossing the perimeter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Traffic within a company or workgroup does not incur the overhead of security-related processing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in a firewall is resistant to bypass if all traffic from the outside must use IP and the firewall is the only means of entrance from the Internet into the organization 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is below the transport layer (TCP, UDP) and so is transparent to applications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There is no need to change software on a user or server system when IPsec is implemented in the firewall or router</a:t>
            </a:r>
          </a:p>
          <a:p>
            <a:pPr lvl="1"/>
            <a:r>
              <a:rPr lang="en-US" dirty="0" smtClean="0">
                <a:latin typeface="Georgia" panose="02040502050405020303" pitchFamily="18" charset="0"/>
              </a:rPr>
              <a:t>IPsec can be transparent to end users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There is no need to train users on security mechanisms, issue keying material on a per-user basis, or revoke keying material when users leave the organization</a:t>
            </a:r>
          </a:p>
          <a:p>
            <a:pPr lvl="1"/>
            <a:r>
              <a:rPr lang="en-US" sz="2545" dirty="0">
                <a:latin typeface="Georgia" panose="02040502050405020303" pitchFamily="18" charset="0"/>
              </a:rPr>
              <a:t>IPsec can provide security for individual users if needed</a:t>
            </a:r>
          </a:p>
          <a:p>
            <a:pPr lvl="2"/>
            <a:r>
              <a:rPr lang="en-US" sz="2429" dirty="0">
                <a:latin typeface="Georgia" panose="02040502050405020303" pitchFamily="18" charset="0"/>
              </a:rPr>
              <a:t>This is useful for offsite workers and for setting up a secure virtual subnetwork within an organization for sensitive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7744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mjar ter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amjar teru" id="{E711AA8D-8CC9-4ECA-AF62-E2284B1FE8FE}" vid="{22DFDC27-3098-4259-BF55-FF6524C4541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kamjar teru</Template>
  <TotalTime>532</TotalTime>
  <Words>10640</Words>
  <Application>Microsoft Office PowerPoint</Application>
  <PresentationFormat>Widescreen</PresentationFormat>
  <Paragraphs>1140</Paragraphs>
  <Slides>55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8" baseType="lpstr">
      <vt:lpstr>Georgia</vt:lpstr>
      <vt:lpstr>Arial</vt:lpstr>
      <vt:lpstr>Century Gothic</vt:lpstr>
      <vt:lpstr>ＭＳ Ｐゴシック</vt:lpstr>
      <vt:lpstr>Calibri Light</vt:lpstr>
      <vt:lpstr>Arial Unicode MS</vt:lpstr>
      <vt:lpstr>Noto Sans Symbols</vt:lpstr>
      <vt:lpstr>Calibri</vt:lpstr>
      <vt:lpstr>Candara</vt:lpstr>
      <vt:lpstr>kamjar teru</vt:lpstr>
      <vt:lpstr>Custom Design</vt:lpstr>
      <vt:lpstr>!OLE_LINK3</vt:lpstr>
      <vt:lpstr>mclaughlinkl:Desktop:Crypto6e%20Tables:T20-IPsec.doc!OLE_LINK4</vt:lpstr>
      <vt:lpstr>IPSec (Internet Protocol Security)</vt:lpstr>
      <vt:lpstr>Outline</vt:lpstr>
      <vt:lpstr>Computer Security</vt:lpstr>
      <vt:lpstr>Encapsulation vs Tunneling</vt:lpstr>
      <vt:lpstr>Encapsulation vs Tunneling</vt:lpstr>
      <vt:lpstr>IP Security Overview</vt:lpstr>
      <vt:lpstr>Applications of IPsec</vt:lpstr>
      <vt:lpstr>IPSec Scenario</vt:lpstr>
      <vt:lpstr>Benefits of IPSec</vt:lpstr>
      <vt:lpstr>Routing Applications</vt:lpstr>
      <vt:lpstr>IPsec Services</vt:lpstr>
      <vt:lpstr>Modes of IP Sec Services</vt:lpstr>
      <vt:lpstr>Transport and Tunnel Modes</vt:lpstr>
      <vt:lpstr>Transport Mode &amp; Tunnel Mode</vt:lpstr>
      <vt:lpstr>Transport &amp; Tunnel Mode</vt:lpstr>
      <vt:lpstr>PowerPoint Presentation</vt:lpstr>
      <vt:lpstr>PowerPoint Presentation</vt:lpstr>
      <vt:lpstr>IPSec Protocol</vt:lpstr>
      <vt:lpstr>Authentication Header (AH)</vt:lpstr>
      <vt:lpstr>Encapsulating Security Payload  (ESP)</vt:lpstr>
      <vt:lpstr>Encapsulating Security Payload (ESP)</vt:lpstr>
      <vt:lpstr>PowerPoint Presentation</vt:lpstr>
      <vt:lpstr>ESP Packet Format</vt:lpstr>
      <vt:lpstr>Anti Replay Mechanism ESP</vt:lpstr>
      <vt:lpstr>PowerPoint Presentation</vt:lpstr>
      <vt:lpstr>IP Secuirty Policy</vt:lpstr>
      <vt:lpstr>IPSec Architecture</vt:lpstr>
      <vt:lpstr>Security Association (SA)</vt:lpstr>
      <vt:lpstr>Security Association Database (SAD)</vt:lpstr>
      <vt:lpstr>Security Policy Database (SPD)</vt:lpstr>
      <vt:lpstr>SPD Entries</vt:lpstr>
      <vt:lpstr>PowerPoint Presentation</vt:lpstr>
      <vt:lpstr>IP Traffic Processing </vt:lpstr>
      <vt:lpstr>PowerPoint Presentation</vt:lpstr>
      <vt:lpstr>PowerPoint Presentation</vt:lpstr>
      <vt:lpstr>Combining Security Associations</vt:lpstr>
      <vt:lpstr>ESP with Authentication Option</vt:lpstr>
      <vt:lpstr>Transport Adjacency</vt:lpstr>
      <vt:lpstr>Transport-Tunnel Bundle</vt:lpstr>
      <vt:lpstr>PowerPoint Presentation</vt:lpstr>
      <vt:lpstr>Internet Key Exchange</vt:lpstr>
      <vt:lpstr>Internet Key Exchange</vt:lpstr>
      <vt:lpstr>ISAKMP/Oakley</vt:lpstr>
      <vt:lpstr>Internet Security Association Key Management Protocol (ISAKMP)</vt:lpstr>
      <vt:lpstr>Oakley Protocol</vt:lpstr>
      <vt:lpstr>IKE’s improvement on DH</vt:lpstr>
      <vt:lpstr>DH with cookies</vt:lpstr>
      <vt:lpstr>IKE Phase &amp; Mode</vt:lpstr>
      <vt:lpstr>IKE Phase 1</vt:lpstr>
      <vt:lpstr>IKE Phase 2</vt:lpstr>
      <vt:lpstr>IKEv2 Exchange</vt:lpstr>
      <vt:lpstr>PowerPoint Presentation</vt:lpstr>
      <vt:lpstr>PowerPoint Presentation</vt:lpstr>
      <vt:lpstr>Summary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IPSec</dc:title>
  <dc:creator>wanWin</dc:creator>
  <cp:lastModifiedBy>wanWin</cp:lastModifiedBy>
  <cp:revision>42</cp:revision>
  <dcterms:modified xsi:type="dcterms:W3CDTF">2018-04-17T18:26:14Z</dcterms:modified>
</cp:coreProperties>
</file>